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9CB"/>
    <a:srgbClr val="707274"/>
    <a:srgbClr val="E1E2E3"/>
    <a:srgbClr val="27466D"/>
    <a:srgbClr val="81868B"/>
    <a:srgbClr val="D8D9DA"/>
    <a:srgbClr val="93979B"/>
    <a:srgbClr val="A6A9AC"/>
    <a:srgbClr val="CCCDCE"/>
    <a:srgbClr val="A9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Biden</c:v>
                </c:pt>
              </c:strCache>
            </c:strRef>
          </c:tx>
          <c:spPr>
            <a:solidFill>
              <a:srgbClr val="27466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E-4D6C-9774-04F16707E9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rgbClr val="96151B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0.43130000000000002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E-4D6C-9774-04F16707E9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Other/Undecided</c:v>
                </c:pt>
              </c:strCache>
            </c:strRef>
          </c:tx>
          <c:spPr>
            <a:solidFill>
              <a:srgbClr val="81868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5.259999999999998E-2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5E-4D6C-9774-04F16707E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-10"/>
        <c:axId val="1205226048"/>
        <c:axId val="449269888"/>
      </c:barChart>
      <c:catAx>
        <c:axId val="120522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9269888"/>
        <c:crosses val="autoZero"/>
        <c:auto val="1"/>
        <c:lblAlgn val="ctr"/>
        <c:lblOffset val="100"/>
        <c:noMultiLvlLbl val="0"/>
      </c:catAx>
      <c:valAx>
        <c:axId val="44926988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bg1"/>
                    </a:solidFill>
                  </a:rPr>
                  <a:t>Weighted</a:t>
                </a:r>
                <a:r>
                  <a:rPr lang="en-US" b="1" baseline="0" dirty="0">
                    <a:solidFill>
                      <a:schemeClr val="bg1"/>
                    </a:solidFill>
                  </a:rPr>
                  <a:t> General Election Poll Percentage (%)</a:t>
                </a:r>
                <a:endParaRPr lang="en-US" b="1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CCDC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22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22DE-231E-44C6-BA6F-FDD3F240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E1AD-7E39-4C72-82C8-E7C44CB3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DCA0-2070-421B-8B44-A9BB885E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782A-3FA8-4B57-AA95-1671EB8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209F-4B8A-48FC-8E77-1AB34A2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E2F-C7B2-4D19-A296-640D5DA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10C3-F896-4744-992C-1A6EE7777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D4B2-037C-4457-BBF5-CBF9CF5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6342-7CC3-4A22-ACF4-CB4A6D6C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2021-BD74-477D-959C-01E2FA82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848C4-29B0-43A8-B5BB-B69D50942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A791-6D25-4C39-B148-4AB215CE9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AE16-3335-499E-A2AE-1A445D2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0A3A-83E8-493D-855D-FF9F870E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F4A7-4D96-4BE1-A1EF-98BFEBB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1661-8EE6-4CEC-9576-2E4FADC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F227-3B68-4884-B758-AF711F05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2AA0-0DF3-44EF-A803-A60CCA65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3FB9-DC87-4313-A3C2-7F79157A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5BFB-588B-4FCE-8D39-99171354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8E-1D6A-435F-A484-295A79C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0670-C4E3-4141-9031-D2A07798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9902-0481-4825-9579-8AF93853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5E4B-FB54-4D4F-AF14-E8FCD240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B13C-B320-4DEE-ABE2-13C154F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3AD3-0F0A-4AD8-9784-86EFBEC0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6DD8-D7DD-4B4E-A47D-900CE493C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7AA8-9545-4F26-B8F2-4AD82AA9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41D2-486F-4FF5-BCB8-9FA94299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C8275-5D90-466B-A171-8DEAFCF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47DA-5103-46DD-ABE7-1A628D7D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3-81E6-4A3F-A89F-AA2796C0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5264-77C6-43EA-B259-46FD87FF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BC03E-24E3-4EC1-8BD8-938E75E4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9C70-8FB9-4C80-9458-E0695ADD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111A4-BE31-49F2-B829-33774C09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4A067-EE9F-4D8F-AAC3-A6DC79B0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F9628-8F37-43CC-9997-3E4B7C0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7649-9BE2-46AD-8C34-14A75035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766E-5DA2-4C3F-A26D-2C74AC5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C2912-D7D7-4AA4-B195-2C72B81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09C8-6848-4D21-8507-E6394BE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E9ABF-CF97-4789-BE58-42CAECFC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985B2-7D6D-4D88-BB94-7F2E954E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CC31-1D5E-45F1-8196-C85BA0FF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515D-2606-41AA-B4C8-DEAAA768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988-21C1-486A-89EA-0FDD45F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A375-EE8F-41A2-B6E8-61D3D8A4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E014-0BF0-4D72-B645-CDA52E71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9B992-8BBD-4E08-B428-D2DA95A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78A1-4715-4F17-B469-E398C01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4583-3913-407A-BF21-6213C57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0E5-BF59-434C-95E3-4DFB93A7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0A8B6-3E79-40B8-BE5D-7B2C5D9E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F5AC-157A-423B-9ED5-BEB2E5E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1245-581A-4EF7-859A-9A544B86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47D9-0519-47FC-8546-743F47E2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FFE2-CD2E-4A7A-88E2-C5B6BB88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F47FB-0945-44B2-A1E1-4D10A927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E9B6-4CE5-4737-84D3-DA3CB47E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EFA2-81AE-441D-9C0B-4CE99D2D6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6600-981C-4D2D-BD53-F2FBEC11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D5B1-98BF-4F22-8BC9-0A84B9A5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polls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ogsdond4/Presidential-Po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89DB2C-E661-40C1-8CC7-BC470826961E}"/>
              </a:ext>
            </a:extLst>
          </p:cNvPr>
          <p:cNvSpPr/>
          <p:nvPr/>
        </p:nvSpPr>
        <p:spPr>
          <a:xfrm>
            <a:off x="1269999" y="409575"/>
            <a:ext cx="10045702" cy="6362700"/>
          </a:xfrm>
          <a:prstGeom prst="rect">
            <a:avLst/>
          </a:prstGeom>
          <a:solidFill>
            <a:srgbClr val="393B3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8B6DFF-AD43-48A4-8669-EFC06B317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11619"/>
              </p:ext>
            </p:extLst>
          </p:nvPr>
        </p:nvGraphicFramePr>
        <p:xfrm>
          <a:off x="1222374" y="713088"/>
          <a:ext cx="982662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3AFFC3-902F-4A0D-9B80-30891936FF69}"/>
              </a:ext>
            </a:extLst>
          </p:cNvPr>
          <p:cNvSpPr txBox="1"/>
          <p:nvPr/>
        </p:nvSpPr>
        <p:spPr>
          <a:xfrm>
            <a:off x="2200275" y="573565"/>
            <a:ext cx="9010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Q: </a:t>
            </a:r>
            <a:r>
              <a:rPr lang="en-US" dirty="0">
                <a:solidFill>
                  <a:srgbClr val="E1E2E3"/>
                </a:solidFill>
              </a:rPr>
              <a:t>There are many General Election polls out there and the percentages change based on the time of the poll and the poll you look at. Which candidate is out front?</a:t>
            </a:r>
          </a:p>
          <a:p>
            <a:endParaRPr lang="en-US" sz="600" dirty="0">
              <a:solidFill>
                <a:srgbClr val="CCCDCE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A: </a:t>
            </a:r>
            <a:r>
              <a:rPr lang="en-US" dirty="0">
                <a:solidFill>
                  <a:srgbClr val="E1E2E3"/>
                </a:solidFill>
              </a:rPr>
              <a:t>An analysis of 475 polls between September 8 and October 8 indicate that Biden is leading in the General Election Polls by 8.48%; however, the Electoral College should be considered. </a:t>
            </a:r>
            <a:r>
              <a:rPr lang="en-US" baseline="30000" dirty="0">
                <a:solidFill>
                  <a:srgbClr val="E1E2E3"/>
                </a:solidFill>
              </a:rPr>
              <a:t>1-3</a:t>
            </a:r>
            <a:endParaRPr lang="en-US" dirty="0">
              <a:solidFill>
                <a:srgbClr val="E1E2E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22FC0-B6B6-402E-9A58-86202DDA638D}"/>
              </a:ext>
            </a:extLst>
          </p:cNvPr>
          <p:cNvSpPr txBox="1"/>
          <p:nvPr/>
        </p:nvSpPr>
        <p:spPr>
          <a:xfrm>
            <a:off x="1568438" y="6149589"/>
            <a:ext cx="964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7C9CB"/>
                </a:solidFill>
              </a:rPr>
              <a:t>1. Because of the Electoral College, a candidate may be ahead in the general polls and still lose the election. Analysis by swing state hopefully to follow.</a:t>
            </a:r>
          </a:p>
          <a:p>
            <a:r>
              <a:rPr lang="en-US" sz="1000" dirty="0">
                <a:solidFill>
                  <a:srgbClr val="C7C9CB"/>
                </a:solidFill>
              </a:rPr>
              <a:t>2. Because the data did not include  margin of error, weighted averages are presented where the poll size was used to determine the weight of individual poll percentages.</a:t>
            </a:r>
          </a:p>
          <a:p>
            <a:r>
              <a:rPr lang="en-US" sz="1000" dirty="0">
                <a:solidFill>
                  <a:srgbClr val="C7C9CB"/>
                </a:solidFill>
              </a:rPr>
              <a:t>3. Source: </a:t>
            </a:r>
            <a:r>
              <a:rPr lang="en-US" sz="1000" dirty="0">
                <a:solidFill>
                  <a:srgbClr val="C7C9C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https://projects.fivethirtyeight.com/polls/</a:t>
            </a:r>
            <a:r>
              <a:rPr lang="en-US" sz="1000" dirty="0">
                <a:solidFill>
                  <a:srgbClr val="C7C9CB"/>
                </a:solidFill>
              </a:rPr>
              <a:t> Repository: </a:t>
            </a:r>
            <a:r>
              <a:rPr lang="en-US" sz="1000" dirty="0">
                <a:solidFill>
                  <a:srgbClr val="C7C9C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https://github.com/logsdond4/Presidential-Poll</a:t>
            </a:r>
            <a:r>
              <a:rPr lang="en-US" sz="1000" dirty="0">
                <a:solidFill>
                  <a:srgbClr val="C7C9CB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25627-D8D2-4A9E-8D7D-72816B5F4250}"/>
              </a:ext>
            </a:extLst>
          </p:cNvPr>
          <p:cNvSpPr txBox="1"/>
          <p:nvPr/>
        </p:nvSpPr>
        <p:spPr>
          <a:xfrm>
            <a:off x="3141366" y="4469703"/>
            <a:ext cx="9573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Biden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0D21C-F463-463E-A601-2E26835579C0}"/>
              </a:ext>
            </a:extLst>
          </p:cNvPr>
          <p:cNvSpPr txBox="1"/>
          <p:nvPr/>
        </p:nvSpPr>
        <p:spPr>
          <a:xfrm>
            <a:off x="5960396" y="4481706"/>
            <a:ext cx="1058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Trump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2917E-2CE6-432E-9D38-FDA78CFF8E81}"/>
              </a:ext>
            </a:extLst>
          </p:cNvPr>
          <p:cNvSpPr txBox="1"/>
          <p:nvPr/>
        </p:nvSpPr>
        <p:spPr>
          <a:xfrm>
            <a:off x="8786724" y="5672609"/>
            <a:ext cx="1560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Other/Undecided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9064A1-E2B0-4210-BC35-69C87815685A}"/>
              </a:ext>
            </a:extLst>
          </p:cNvPr>
          <p:cNvCxnSpPr>
            <a:cxnSpLocks/>
          </p:cNvCxnSpPr>
          <p:nvPr/>
        </p:nvCxnSpPr>
        <p:spPr>
          <a:xfrm>
            <a:off x="2057400" y="548541"/>
            <a:ext cx="0" cy="558321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EF8286-A7E4-4F63-94C0-3483AE76C74F}"/>
              </a:ext>
            </a:extLst>
          </p:cNvPr>
          <p:cNvCxnSpPr>
            <a:cxnSpLocks/>
          </p:cNvCxnSpPr>
          <p:nvPr/>
        </p:nvCxnSpPr>
        <p:spPr>
          <a:xfrm flipH="1">
            <a:off x="1981200" y="5986249"/>
            <a:ext cx="886777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CDEDBB6-C9ED-4D39-9F2B-2C2088E7DACC}"/>
              </a:ext>
            </a:extLst>
          </p:cNvPr>
          <p:cNvSpPr/>
          <p:nvPr/>
        </p:nvSpPr>
        <p:spPr>
          <a:xfrm>
            <a:off x="7934325" y="3346686"/>
            <a:ext cx="123825" cy="448056"/>
          </a:xfrm>
          <a:prstGeom prst="rightBrace">
            <a:avLst>
              <a:gd name="adj1" fmla="val 20833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E7B10-DBA5-410B-95DD-80D85B15A7A9}"/>
              </a:ext>
            </a:extLst>
          </p:cNvPr>
          <p:cNvSpPr txBox="1"/>
          <p:nvPr/>
        </p:nvSpPr>
        <p:spPr>
          <a:xfrm>
            <a:off x="8105775" y="3364278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8.48%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1A0980-EF68-48F2-9C02-A9669C310859}"/>
              </a:ext>
            </a:extLst>
          </p:cNvPr>
          <p:cNvCxnSpPr>
            <a:cxnSpLocks/>
          </p:cNvCxnSpPr>
          <p:nvPr/>
        </p:nvCxnSpPr>
        <p:spPr>
          <a:xfrm flipV="1">
            <a:off x="5029200" y="3337656"/>
            <a:ext cx="2790825" cy="903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Logsdon</dc:creator>
  <cp:lastModifiedBy>Dan Logsdon</cp:lastModifiedBy>
  <cp:revision>12</cp:revision>
  <dcterms:created xsi:type="dcterms:W3CDTF">2020-10-10T19:21:29Z</dcterms:created>
  <dcterms:modified xsi:type="dcterms:W3CDTF">2020-10-10T20:55:55Z</dcterms:modified>
</cp:coreProperties>
</file>