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9CB"/>
    <a:srgbClr val="707274"/>
    <a:srgbClr val="E1E2E3"/>
    <a:srgbClr val="27466D"/>
    <a:srgbClr val="81868B"/>
    <a:srgbClr val="D8D9DA"/>
    <a:srgbClr val="93979B"/>
    <a:srgbClr val="A6A9AC"/>
    <a:srgbClr val="CCCDCE"/>
    <a:srgbClr val="A9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Biden</c:v>
                </c:pt>
              </c:strCache>
            </c:strRef>
          </c:tx>
          <c:spPr>
            <a:solidFill>
              <a:srgbClr val="27466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E-4D6C-9774-04F16707E9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rgbClr val="96151B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0.43130000000000002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E-4D6C-9774-04F16707E9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Other/Undecided</c:v>
                </c:pt>
              </c:strCache>
            </c:strRef>
          </c:tx>
          <c:spPr>
            <a:solidFill>
              <a:srgbClr val="818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5.259999999999998E-2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E-4D6C-9774-04F16707E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-10"/>
        <c:axId val="1205226048"/>
        <c:axId val="449269888"/>
      </c:barChart>
      <c:catAx>
        <c:axId val="120522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269888"/>
        <c:crosses val="autoZero"/>
        <c:auto val="1"/>
        <c:lblAlgn val="ctr"/>
        <c:lblOffset val="100"/>
        <c:noMultiLvlLbl val="0"/>
      </c:catAx>
      <c:valAx>
        <c:axId val="4492698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Weighted</a:t>
                </a:r>
                <a:r>
                  <a:rPr lang="en-US" sz="1200" b="1" baseline="0" dirty="0">
                    <a:solidFill>
                      <a:schemeClr val="bg1"/>
                    </a:solidFill>
                  </a:rPr>
                  <a:t> General Election Poll Percentage (%)</a:t>
                </a:r>
                <a:endParaRPr lang="en-US" sz="1200" b="1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722228155455108E-2"/>
              <c:y val="0.19366608060617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CCDC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22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ogsdond4/Presidential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393B3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B6DFF-AD43-48A4-8669-EFC06B317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967580"/>
              </p:ext>
            </p:extLst>
          </p:nvPr>
        </p:nvGraphicFramePr>
        <p:xfrm>
          <a:off x="1124715" y="550411"/>
          <a:ext cx="5852159" cy="530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2138129" y="520296"/>
            <a:ext cx="47509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Q: </a:t>
            </a:r>
            <a:r>
              <a:rPr lang="en-US" sz="1600" dirty="0">
                <a:solidFill>
                  <a:srgbClr val="E1E2E3"/>
                </a:solidFill>
              </a:rPr>
              <a:t>There are many General Election polls out there and the percentages change based on the time of the poll and the poll you look at. Which candidate is out front?</a:t>
            </a:r>
          </a:p>
          <a:p>
            <a:endParaRPr lang="en-US" sz="500" dirty="0">
              <a:solidFill>
                <a:srgbClr val="CCCDCE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A: </a:t>
            </a:r>
            <a:r>
              <a:rPr lang="en-US" sz="1600" dirty="0">
                <a:solidFill>
                  <a:srgbClr val="E1E2E3"/>
                </a:solidFill>
              </a:rPr>
              <a:t>An analysis of 475 polls between September 8 and October 8 indicate that Biden is leading in the General Election Polls by 8.48%; however, the Electoral College should still be considered. </a:t>
            </a:r>
            <a:r>
              <a:rPr lang="en-US" sz="1600" baseline="30000" dirty="0">
                <a:solidFill>
                  <a:srgbClr val="E1E2E3"/>
                </a:solidFill>
              </a:rPr>
              <a:t>1,2</a:t>
            </a:r>
            <a:endParaRPr lang="en-US" sz="1600" dirty="0">
              <a:solidFill>
                <a:srgbClr val="E1E2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432769" y="5780544"/>
            <a:ext cx="5689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7C9CB"/>
                </a:solidFill>
              </a:rPr>
              <a:t>1. Because of the Electoral College, a candidate may be ahead in the general polls and still lose the election.</a:t>
            </a:r>
          </a:p>
          <a:p>
            <a:r>
              <a:rPr lang="en-US" sz="900" dirty="0">
                <a:solidFill>
                  <a:srgbClr val="C7C9CB"/>
                </a:solidFill>
              </a:rPr>
              <a:t>2. Because polls did not include  margin of error, weighted averages were determined using number of respondents.</a:t>
            </a:r>
          </a:p>
          <a:p>
            <a:r>
              <a:rPr lang="en-US" sz="900" dirty="0">
                <a:solidFill>
                  <a:srgbClr val="C7C9CB"/>
                </a:solidFill>
              </a:rPr>
              <a:t>3. Source: </a:t>
            </a:r>
            <a:r>
              <a:rPr lang="en-US" sz="900" dirty="0">
                <a:solidFill>
                  <a:srgbClr val="C7C9C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https://projects.fivethirtyeight.com/polls/</a:t>
            </a:r>
            <a:r>
              <a:rPr lang="en-US" sz="900" dirty="0">
                <a:solidFill>
                  <a:srgbClr val="C7C9CB"/>
                </a:solidFill>
              </a:rPr>
              <a:t> Repository: </a:t>
            </a:r>
            <a:r>
              <a:rPr lang="en-US" sz="900" dirty="0">
                <a:solidFill>
                  <a:srgbClr val="C7C9C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https://github.com/logsdond4/Presidential-Poll</a:t>
            </a:r>
            <a:r>
              <a:rPr lang="en-US" sz="900" dirty="0">
                <a:solidFill>
                  <a:srgbClr val="C7C9CB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25627-D8D2-4A9E-8D7D-72816B5F4250}"/>
              </a:ext>
            </a:extLst>
          </p:cNvPr>
          <p:cNvSpPr txBox="1"/>
          <p:nvPr/>
        </p:nvSpPr>
        <p:spPr>
          <a:xfrm>
            <a:off x="2290591" y="4348535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Biden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0D21C-F463-463E-A601-2E26835579C0}"/>
              </a:ext>
            </a:extLst>
          </p:cNvPr>
          <p:cNvSpPr txBox="1"/>
          <p:nvPr/>
        </p:nvSpPr>
        <p:spPr>
          <a:xfrm>
            <a:off x="3874489" y="4348535"/>
            <a:ext cx="1058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Trump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917E-2CE6-432E-9D38-FDA78CFF8E81}"/>
              </a:ext>
            </a:extLst>
          </p:cNvPr>
          <p:cNvSpPr txBox="1"/>
          <p:nvPr/>
        </p:nvSpPr>
        <p:spPr>
          <a:xfrm>
            <a:off x="5234862" y="5405622"/>
            <a:ext cx="1560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Other/Undecided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64A1-E2B0-4210-BC35-69C87815685A}"/>
              </a:ext>
            </a:extLst>
          </p:cNvPr>
          <p:cNvCxnSpPr>
            <a:cxnSpLocks/>
          </p:cNvCxnSpPr>
          <p:nvPr/>
        </p:nvCxnSpPr>
        <p:spPr>
          <a:xfrm>
            <a:off x="1897596" y="568169"/>
            <a:ext cx="0" cy="52173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EF8286-A7E4-4F63-94C0-3483AE76C74F}"/>
              </a:ext>
            </a:extLst>
          </p:cNvPr>
          <p:cNvCxnSpPr>
            <a:cxnSpLocks/>
          </p:cNvCxnSpPr>
          <p:nvPr/>
        </p:nvCxnSpPr>
        <p:spPr>
          <a:xfrm flipH="1">
            <a:off x="1839153" y="5702158"/>
            <a:ext cx="49700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CDEDBB6-C9ED-4D39-9F2B-2C2088E7DACC}"/>
              </a:ext>
            </a:extLst>
          </p:cNvPr>
          <p:cNvSpPr/>
          <p:nvPr/>
        </p:nvSpPr>
        <p:spPr>
          <a:xfrm>
            <a:off x="5225984" y="3122118"/>
            <a:ext cx="123825" cy="448056"/>
          </a:xfrm>
          <a:prstGeom prst="rightBrace">
            <a:avLst>
              <a:gd name="adj1" fmla="val 20833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E7B10-DBA5-410B-95DD-80D85B15A7A9}"/>
              </a:ext>
            </a:extLst>
          </p:cNvPr>
          <p:cNvSpPr txBox="1"/>
          <p:nvPr/>
        </p:nvSpPr>
        <p:spPr>
          <a:xfrm>
            <a:off x="5397434" y="3139710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8.48%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1A0980-EF68-48F2-9C02-A9669C310859}"/>
              </a:ext>
            </a:extLst>
          </p:cNvPr>
          <p:cNvCxnSpPr>
            <a:cxnSpLocks/>
          </p:cNvCxnSpPr>
          <p:nvPr/>
        </p:nvCxnSpPr>
        <p:spPr>
          <a:xfrm>
            <a:off x="3667307" y="3113509"/>
            <a:ext cx="142847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14</cp:revision>
  <dcterms:created xsi:type="dcterms:W3CDTF">2020-10-10T19:21:29Z</dcterms:created>
  <dcterms:modified xsi:type="dcterms:W3CDTF">2020-10-10T21:14:31Z</dcterms:modified>
</cp:coreProperties>
</file>