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4048"/>
    <a:srgbClr val="5285C2"/>
    <a:srgbClr val="96151B"/>
    <a:srgbClr val="27466D"/>
    <a:srgbClr val="C7C9CB"/>
    <a:srgbClr val="707274"/>
    <a:srgbClr val="E1E2E3"/>
    <a:srgbClr val="81868B"/>
    <a:srgbClr val="D8D9DA"/>
    <a:srgbClr val="9397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Biden</c:v>
                </c:pt>
              </c:strCache>
            </c:strRef>
          </c:tx>
          <c:spPr>
            <a:solidFill>
              <a:srgbClr val="27466D"/>
            </a:solidFill>
            <a:ln w="19050"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Sep09-Oct09</c:v>
                </c:pt>
              </c:strCache>
            </c:strRef>
          </c:cat>
          <c:val>
            <c:numRef>
              <c:f>Sheet1!$B$2</c:f>
              <c:numCache>
                <c:formatCode>0.00%</c:formatCode>
                <c:ptCount val="1"/>
                <c:pt idx="0">
                  <c:v>0.5161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5E-4D6C-9774-04F16707E92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Trump</c:v>
                </c:pt>
              </c:strCache>
            </c:strRef>
          </c:tx>
          <c:spPr>
            <a:solidFill>
              <a:srgbClr val="96151B"/>
            </a:solidFill>
            <a:ln w="19050"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Sep09-Oct09</c:v>
                </c:pt>
              </c:strCache>
            </c:strRef>
          </c:cat>
          <c:val>
            <c:numRef>
              <c:f>Sheet1!$C$2</c:f>
              <c:numCache>
                <c:formatCode>0.00%</c:formatCode>
                <c:ptCount val="1"/>
                <c:pt idx="0">
                  <c:v>0.43130000000000002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85E-4D6C-9774-04F16707E92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Other/Undecided</c:v>
                </c:pt>
              </c:strCache>
            </c:strRef>
          </c:tx>
          <c:spPr>
            <a:solidFill>
              <a:srgbClr val="81868B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Sep09-Oct09</c:v>
                </c:pt>
              </c:strCache>
            </c:strRef>
          </c:cat>
          <c:val>
            <c:numRef>
              <c:f>Sheet1!$D$2</c:f>
              <c:numCache>
                <c:formatCode>0.00%</c:formatCode>
                <c:ptCount val="1"/>
                <c:pt idx="0">
                  <c:v>5.259999999999998E-2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85E-4D6C-9774-04F16707E9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"/>
        <c:overlap val="-10"/>
        <c:axId val="1205226048"/>
        <c:axId val="449269888"/>
      </c:barChart>
      <c:catAx>
        <c:axId val="12052260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49269888"/>
        <c:crosses val="autoZero"/>
        <c:auto val="1"/>
        <c:lblAlgn val="ctr"/>
        <c:lblOffset val="100"/>
        <c:noMultiLvlLbl val="0"/>
      </c:catAx>
      <c:valAx>
        <c:axId val="449269888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b="1" dirty="0">
                    <a:solidFill>
                      <a:schemeClr val="bg1"/>
                    </a:solidFill>
                  </a:rPr>
                  <a:t>Weighted</a:t>
                </a:r>
                <a:r>
                  <a:rPr lang="en-US" sz="1100" b="1" baseline="0" dirty="0">
                    <a:solidFill>
                      <a:schemeClr val="bg1"/>
                    </a:solidFill>
                  </a:rPr>
                  <a:t> General Election Poll Percentage (%)</a:t>
                </a:r>
                <a:endParaRPr lang="en-US" sz="1100" b="1" dirty="0">
                  <a:solidFill>
                    <a:schemeClr val="bg1"/>
                  </a:solidFill>
                </a:endParaRPr>
              </a:p>
            </c:rich>
          </c:tx>
          <c:layout>
            <c:manualLayout>
              <c:xMode val="edge"/>
              <c:yMode val="edge"/>
              <c:x val="3.4722228155455108E-2"/>
              <c:y val="0.193666080606171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rgbClr val="CCCDCE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5226048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622DE-231E-44C6-BA6F-FDD3F2409A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86E1AD-7E39-4C72-82C8-E7C44CB3F0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6DCA0-2070-421B-8B44-A9BB885ED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8EE6-F750-4ED8-B94B-6C921D4C37BB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8782A-3FA8-4B57-AA95-1671EB817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1209F-4B8A-48FC-8E77-1AB34A229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1D0C-173B-4BD9-AE44-405D2A435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64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69E2F-C7B2-4D19-A296-640D5DAD2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8A10C3-F896-4744-992C-1A6EE77778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6D4B2-037C-4457-BBF5-CBF9CF5B6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8EE6-F750-4ED8-B94B-6C921D4C37BB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46342-7CC3-4A22-ACF4-CB4A6D6C8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22021-BD74-477D-959C-01E2FA823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1D0C-173B-4BD9-AE44-405D2A435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896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2848C4-29B0-43A8-B5BB-B69D509427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9FA791-6D25-4C39-B148-4AB215CE9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CAE16-3335-499E-A2AE-1A445D209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8EE6-F750-4ED8-B94B-6C921D4C37BB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10A3A-83E8-493D-855D-FF9F870E0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4F4A7-4D96-4BE1-A1EF-98BFEBB22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1D0C-173B-4BD9-AE44-405D2A435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35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91661-8EE6-4CEC-9576-2E4FADC01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CF227-3B68-4884-B758-AF711F058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42AA0-0DF3-44EF-A803-A60CCA659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8EE6-F750-4ED8-B94B-6C921D4C37BB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63FB9-DC87-4313-A3C2-7F79157A1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75BFB-588B-4FCE-8D39-991713548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1D0C-173B-4BD9-AE44-405D2A435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36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B608E-1D6A-435F-A484-295A79C6A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B0670-C4E3-4141-9031-D2A077981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E9902-0481-4825-9579-8AF938538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8EE6-F750-4ED8-B94B-6C921D4C37BB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85E4B-FB54-4D4F-AF14-E8FCD240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9B13C-B320-4DEE-ABE2-13C154F2B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1D0C-173B-4BD9-AE44-405D2A435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48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33AD3-0F0A-4AD8-9784-86EFBEC0E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76DD8-D7DD-4B4E-A47D-900CE493C0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947AA8-9545-4F26-B8F2-4AD82AA9A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0841D2-486F-4FF5-BCB8-9FA942994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8EE6-F750-4ED8-B94B-6C921D4C37BB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C8275-5D90-466B-A171-8DEAFCF96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0547DA-5103-46DD-ABE7-1A628D7D9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1D0C-173B-4BD9-AE44-405D2A435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290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A0C73-81E6-4A3F-A89F-AA2796C06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95264-77C6-43EA-B259-46FD87FFE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EBC03E-24E3-4EC1-8BD8-938E75E4E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AB9C70-8FB9-4C80-9458-E0695ADD45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5111A4-BE31-49F2-B829-33774C0971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84A067-EE9F-4D8F-AAC3-A6DC79B0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8EE6-F750-4ED8-B94B-6C921D4C37BB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1F9628-8F37-43CC-9997-3E4B7C03D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5F7649-9BE2-46AD-8C34-14A750354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1D0C-173B-4BD9-AE44-405D2A435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691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5766E-5DA2-4C3F-A26D-2C74AC5D4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8C2912-D7D7-4AA4-B195-2C72B81E5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8EE6-F750-4ED8-B94B-6C921D4C37BB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BB09C8-6848-4D21-8507-E6394BE9E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DE9ABF-CF97-4789-BE58-42CAECFC5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1D0C-173B-4BD9-AE44-405D2A435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15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F985B2-7D6D-4D88-BB94-7F2E954E6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8EE6-F750-4ED8-B94B-6C921D4C37BB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02CC31-1D5E-45F1-8196-C85BA0FF8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8515D-2606-41AA-B4C8-DEAAA7682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1D0C-173B-4BD9-AE44-405D2A435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532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55988-21C1-486A-89EA-0FDD45FD4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BA375-EE8F-41A2-B6E8-61D3D8A45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AE014-0BF0-4D72-B645-CDA52E719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89B992-8BBD-4E08-B428-D2DA95A28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8EE6-F750-4ED8-B94B-6C921D4C37BB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678A1-4715-4F17-B469-E398C01D2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8F4583-3913-407A-BF21-6213C575F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1D0C-173B-4BD9-AE44-405D2A435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364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F70E5-BF59-434C-95E3-4DFB93A74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E0A8B6-3E79-40B8-BE5D-7B2C5D9E7A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5EF5AC-157A-423B-9ED5-BEB2E5EE0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331245-581A-4EF7-859A-9A544B86B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8EE6-F750-4ED8-B94B-6C921D4C37BB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3247D9-0519-47FC-8546-743F47E2B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CFFE2-CD2E-4A7A-88E2-C5B6BB88A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1D0C-173B-4BD9-AE44-405D2A435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0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AF47FB-0945-44B2-A1E1-4D10A9274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DE9B6-4CE5-4737-84D3-DA3CB47E4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FEFA2-81AE-441D-9C0B-4CE99D2D64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78EE6-F750-4ED8-B94B-6C921D4C37BB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86600-981C-4D2D-BD53-F2FBEC11D1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4D5B1-98BF-4F22-8BC9-0A84B9A594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21D0C-173B-4BD9-AE44-405D2A435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580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s.fivethirtyeight.com/polls/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logsdond4/Presidential-Pol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89DB2C-E661-40C1-8CC7-BC470826961E}"/>
              </a:ext>
            </a:extLst>
          </p:cNvPr>
          <p:cNvSpPr/>
          <p:nvPr/>
        </p:nvSpPr>
        <p:spPr>
          <a:xfrm>
            <a:off x="1269999" y="445087"/>
            <a:ext cx="5852160" cy="5852160"/>
          </a:xfrm>
          <a:prstGeom prst="rect">
            <a:avLst/>
          </a:prstGeom>
          <a:solidFill>
            <a:srgbClr val="393B3D"/>
          </a:solidFill>
          <a:ln w="38100">
            <a:gradFill>
              <a:gsLst>
                <a:gs pos="0">
                  <a:srgbClr val="5285C2"/>
                </a:gs>
                <a:gs pos="100000">
                  <a:srgbClr val="E44048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C8B6DFF-AD43-48A4-8669-EFC06B317B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5253544"/>
              </p:ext>
            </p:extLst>
          </p:nvPr>
        </p:nvGraphicFramePr>
        <p:xfrm>
          <a:off x="1124715" y="532655"/>
          <a:ext cx="5852159" cy="53061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83AFFC3-902F-4A0D-9B80-30891936FF69}"/>
              </a:ext>
            </a:extLst>
          </p:cNvPr>
          <p:cNvSpPr txBox="1"/>
          <p:nvPr/>
        </p:nvSpPr>
        <p:spPr>
          <a:xfrm>
            <a:off x="2024009" y="512714"/>
            <a:ext cx="5049404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chemeClr val="bg1"/>
                </a:solidFill>
              </a:rPr>
              <a:t>Q: </a:t>
            </a:r>
            <a:r>
              <a:rPr lang="en-US" sz="1500" dirty="0">
                <a:solidFill>
                  <a:srgbClr val="E1E2E3"/>
                </a:solidFill>
              </a:rPr>
              <a:t>There are many General Election polls out there and the percentages change based on the time of the poll and the poll you look at. Which candidate is out front?</a:t>
            </a:r>
          </a:p>
          <a:p>
            <a:endParaRPr lang="en-US" sz="500" dirty="0">
              <a:solidFill>
                <a:srgbClr val="CCCDCE"/>
              </a:solidFill>
            </a:endParaRPr>
          </a:p>
          <a:p>
            <a:r>
              <a:rPr lang="en-US" sz="1500" b="1" dirty="0">
                <a:solidFill>
                  <a:schemeClr val="bg1"/>
                </a:solidFill>
              </a:rPr>
              <a:t>A: </a:t>
            </a:r>
            <a:r>
              <a:rPr lang="en-US" sz="1500" dirty="0">
                <a:solidFill>
                  <a:srgbClr val="E1E2E3"/>
                </a:solidFill>
              </a:rPr>
              <a:t>An analysis of 475 polls between Sep. 8 and Oct. 8 indicate that Biden is leading in the General Election Polls by 8.48%; however, the Electoral College should still be considered. </a:t>
            </a:r>
            <a:r>
              <a:rPr lang="en-US" sz="1500" baseline="30000" dirty="0">
                <a:solidFill>
                  <a:srgbClr val="E1E2E3"/>
                </a:solidFill>
              </a:rPr>
              <a:t>1-3</a:t>
            </a:r>
            <a:endParaRPr lang="en-US" sz="1500" dirty="0">
              <a:solidFill>
                <a:srgbClr val="E1E2E3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022FC0-B6B6-402E-9A58-86202DDA638D}"/>
              </a:ext>
            </a:extLst>
          </p:cNvPr>
          <p:cNvSpPr txBox="1"/>
          <p:nvPr/>
        </p:nvSpPr>
        <p:spPr>
          <a:xfrm>
            <a:off x="1432769" y="5762788"/>
            <a:ext cx="568938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C7C9CB"/>
                </a:solidFill>
              </a:rPr>
              <a:t>1. Because of the Electoral College, a candidate may be ahead in the general polls and still lose the election.</a:t>
            </a:r>
          </a:p>
          <a:p>
            <a:r>
              <a:rPr lang="en-US" sz="900" dirty="0">
                <a:solidFill>
                  <a:srgbClr val="C7C9CB"/>
                </a:solidFill>
              </a:rPr>
              <a:t>2. Because polls did not include  margin of error, weighted averages were determined using number of respondents.</a:t>
            </a:r>
          </a:p>
          <a:p>
            <a:r>
              <a:rPr lang="en-US" sz="900" dirty="0">
                <a:solidFill>
                  <a:srgbClr val="C7C9CB"/>
                </a:solidFill>
              </a:rPr>
              <a:t>3. Source: </a:t>
            </a:r>
            <a:r>
              <a:rPr lang="en-US" sz="900" dirty="0">
                <a:solidFill>
                  <a:srgbClr val="C7C9CB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https://projects.fivethirtyeight.com/polls/</a:t>
            </a:r>
            <a:r>
              <a:rPr lang="en-US" sz="900" dirty="0">
                <a:solidFill>
                  <a:srgbClr val="C7C9CB"/>
                </a:solidFill>
              </a:rPr>
              <a:t> Repository: </a:t>
            </a:r>
            <a:r>
              <a:rPr lang="en-US" sz="900" dirty="0">
                <a:solidFill>
                  <a:srgbClr val="C7C9CB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https://github.com/logsdond4/Presidential-Poll</a:t>
            </a:r>
            <a:r>
              <a:rPr lang="en-US" sz="900" dirty="0">
                <a:solidFill>
                  <a:srgbClr val="C7C9CB"/>
                </a:solidFill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B25627-D8D2-4A9E-8D7D-72816B5F4250}"/>
              </a:ext>
            </a:extLst>
          </p:cNvPr>
          <p:cNvSpPr txBox="1"/>
          <p:nvPr/>
        </p:nvSpPr>
        <p:spPr>
          <a:xfrm>
            <a:off x="2290591" y="4330779"/>
            <a:ext cx="95731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Biden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30D21C-F463-463E-A601-2E26835579C0}"/>
              </a:ext>
            </a:extLst>
          </p:cNvPr>
          <p:cNvSpPr txBox="1"/>
          <p:nvPr/>
        </p:nvSpPr>
        <p:spPr>
          <a:xfrm>
            <a:off x="3874489" y="4330779"/>
            <a:ext cx="105849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Trump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E2917E-2CE6-432E-9D38-FDA78CFF8E81}"/>
              </a:ext>
            </a:extLst>
          </p:cNvPr>
          <p:cNvSpPr txBox="1"/>
          <p:nvPr/>
        </p:nvSpPr>
        <p:spPr>
          <a:xfrm>
            <a:off x="5234862" y="5387866"/>
            <a:ext cx="15600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Other/Undecided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19064A1-E2B0-4210-BC35-69C87815685A}"/>
              </a:ext>
            </a:extLst>
          </p:cNvPr>
          <p:cNvCxnSpPr>
            <a:cxnSpLocks/>
          </p:cNvCxnSpPr>
          <p:nvPr/>
        </p:nvCxnSpPr>
        <p:spPr>
          <a:xfrm>
            <a:off x="1916646" y="550413"/>
            <a:ext cx="0" cy="5217349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BEF8286-A7E4-4F63-94C0-3483AE76C74F}"/>
              </a:ext>
            </a:extLst>
          </p:cNvPr>
          <p:cNvCxnSpPr>
            <a:cxnSpLocks/>
          </p:cNvCxnSpPr>
          <p:nvPr/>
        </p:nvCxnSpPr>
        <p:spPr>
          <a:xfrm flipH="1">
            <a:off x="1839153" y="5684402"/>
            <a:ext cx="4970015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ight Brace 32">
            <a:extLst>
              <a:ext uri="{FF2B5EF4-FFF2-40B4-BE49-F238E27FC236}">
                <a16:creationId xmlns:a16="http://schemas.microsoft.com/office/drawing/2014/main" id="{8CDEDBB6-C9ED-4D39-9F2B-2C2088E7DACC}"/>
              </a:ext>
            </a:extLst>
          </p:cNvPr>
          <p:cNvSpPr/>
          <p:nvPr/>
        </p:nvSpPr>
        <p:spPr>
          <a:xfrm>
            <a:off x="5225984" y="3104362"/>
            <a:ext cx="123825" cy="448056"/>
          </a:xfrm>
          <a:prstGeom prst="rightBrace">
            <a:avLst>
              <a:gd name="adj1" fmla="val 20833"/>
              <a:gd name="adj2" fmla="val 50000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7FE7B10-DBA5-410B-95DD-80D85B15A7A9}"/>
              </a:ext>
            </a:extLst>
          </p:cNvPr>
          <p:cNvSpPr txBox="1"/>
          <p:nvPr/>
        </p:nvSpPr>
        <p:spPr>
          <a:xfrm>
            <a:off x="5397434" y="3121954"/>
            <a:ext cx="8210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8.48%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41A0980-EF68-48F2-9C02-A9669C310859}"/>
              </a:ext>
            </a:extLst>
          </p:cNvPr>
          <p:cNvCxnSpPr>
            <a:cxnSpLocks/>
          </p:cNvCxnSpPr>
          <p:nvPr/>
        </p:nvCxnSpPr>
        <p:spPr>
          <a:xfrm>
            <a:off x="3667307" y="3095753"/>
            <a:ext cx="1428473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42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154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Logsdon</dc:creator>
  <cp:lastModifiedBy>Dan Logsdon</cp:lastModifiedBy>
  <cp:revision>17</cp:revision>
  <dcterms:created xsi:type="dcterms:W3CDTF">2020-10-10T19:21:29Z</dcterms:created>
  <dcterms:modified xsi:type="dcterms:W3CDTF">2020-10-10T21:25:01Z</dcterms:modified>
</cp:coreProperties>
</file>