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7" r:id="rId3"/>
    <p:sldId id="346" r:id="rId4"/>
    <p:sldId id="347" r:id="rId5"/>
    <p:sldId id="261" r:id="rId6"/>
    <p:sldId id="260" r:id="rId7"/>
    <p:sldId id="262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5B"/>
    <a:srgbClr val="EF8D4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53:17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91A0E-918F-463D-9B1F-12C4075A5728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D7DCF-6974-4FFC-8FBE-E0B8A486C5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98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FD58-2E46-48D0-B028-5A71B953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4584-C889-4244-9EAE-48E63BC1B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AD5D-D6DC-472E-84A1-65B20E5D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30BB-3B07-4A24-A29C-52C28A644696}" type="datetime1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76AC-21F6-4491-B551-A9457DF3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D212-8D95-47EC-A473-8F0C50A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3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046-F470-4569-9483-F0F295B8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2F020-FA61-4D15-9579-9EC6A841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C05F-6B31-487A-BC70-17977D61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14DB-F4D9-4E46-83F3-7381AC7B6703}" type="datetime1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AD0C-3EBB-4415-B49D-DFF55868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9677-B9E5-4BEB-93E7-1520701D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03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59D20-92A7-4BB0-A7DF-3FE7E4E23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D225-AFA0-48BE-AA96-7236D1CE4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FA21-6F7D-41E3-BB5F-5D8720AB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1D4-A7A9-4DA9-937C-EB40E62370CD}" type="datetime1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73F1-AC42-4B5C-AE02-99EAB2F2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0272-6362-4937-966E-F33CDB7C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16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6101-A461-4290-BCF1-CBA896A1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46C7-CE35-4B69-A832-862BE549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0B0F-E311-4D11-BE23-96B764C5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9295-287F-4985-8837-A9466E977441}" type="datetime1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A97A-0715-4936-9545-05EC0579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6C0E-F92A-4310-9C73-DF51A62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82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A96C-FBC4-4B27-87BF-6C5D5AE8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BAD8-05E2-4373-9232-A07B409D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9920-6DB8-4534-9286-D7FB32E8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18B5-73E8-4F8F-9544-18C5211E560E}" type="datetime1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17A2-0889-4980-957C-BC9B778E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ED3B-F5D4-4119-957B-1F0D910B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27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F8C-DA62-46C9-BBC3-D77E4BDB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3329-7424-49C1-8BF3-A4F369E0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1081-D42C-486E-8408-3FBD6613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48A1D-C3A3-47AE-B13D-5CE5BD09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058-98A5-4852-AA50-3E660B656AF8}" type="datetime1">
              <a:rPr lang="en-MY" smtClean="0"/>
              <a:t>17/10/2022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234A-E3A5-4548-95D1-140D0A6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9C7-E27F-4A30-8891-34A94DB1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55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21C6-4671-46FA-8861-A134DC15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52593-D860-4F85-A512-3894027D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3BE03-5E7A-4F9D-912E-73611813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9545-4596-4D95-AA18-3416D11C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D8F1D-A059-4C99-B5E8-ABA90B200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E4D83-41AC-4D24-A754-301E6209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9A8-99C8-4692-AE30-7B9530A8894D}" type="datetime1">
              <a:rPr lang="en-MY" smtClean="0"/>
              <a:t>17/10/2022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5D6B3-D790-4F25-8FB1-CDF2DC01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F27A-1A5B-4038-801C-2154B6A4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0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DED-2744-4B92-BAA2-585BFE35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D62CF-929E-4D23-91C4-AC7E3A57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AB34-0127-42A3-B85B-BAC4C97A20A6}" type="datetime1">
              <a:rPr lang="en-MY" smtClean="0"/>
              <a:t>17/10/2022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3BCC-8A96-412A-8FCA-AFBF8C50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6677C-93FB-429F-B400-D68F03EB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06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1C7F6-26D4-4F68-B9C0-0B2BFDAE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77F9-7CCE-45E2-AE05-1F59C82624D1}" type="datetime1">
              <a:rPr lang="en-MY" smtClean="0"/>
              <a:t>17/10/2022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ADA19-F488-48BD-8ABE-533CB49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C3D6-0A33-4330-B011-D0A3228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50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FD7-0D57-40CA-9CE6-CD54CCB5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062-1E8B-4E22-8FA3-C749FC57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873BB-053C-472F-AF42-206A5196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3621-A49D-458F-AF2A-98097845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5CDF-C8F9-4B7F-B7B0-A57466217FB6}" type="datetime1">
              <a:rPr lang="en-MY" smtClean="0"/>
              <a:t>17/10/2022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D085-F94A-48A9-9145-1D4E483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FB00E-1CA8-495B-B3AD-84DCE3FA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301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1023-A95A-42D3-8E93-25DE3B57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D5867-392A-4B52-88AF-1958EFF39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E1286-35C0-47BB-A0E7-0064C813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316D-4CCF-46DE-AEC2-27B41EDF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4271-380D-4934-9419-8DF8F2F8DEF5}" type="datetime1">
              <a:rPr lang="en-MY" smtClean="0"/>
              <a:t>17/10/2022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3D119-13D5-40E2-8998-B1C9A03A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7CC2-84C8-42FB-AA1A-8674C28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015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ABE69-F8AC-4AC3-81DF-A04F525D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FD2-8A87-4901-B64D-7CB47D0E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19CC-C59C-46F3-9FB2-70C71674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CEA9-5CDF-47FA-8A88-9520A7AA4013}" type="datetime1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8846-9884-4ABA-9614-ACAAED7C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78E1-B595-484A-8EB1-B32BF322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17D6-2BAA-449D-BEA9-28190BE8E22D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65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yman@ums.edu.m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20 years of NoCs | SIGARCH">
            <a:extLst>
              <a:ext uri="{FF2B5EF4-FFF2-40B4-BE49-F238E27FC236}">
                <a16:creationId xmlns:a16="http://schemas.microsoft.com/office/drawing/2014/main" id="{05B768E6-13F2-44AD-A116-7FDC9FD17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9091" r="326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6A418-C1C7-4757-B82A-6E0887CD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Introduction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632E-3D32-4142-AB20-D4AAECB4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MY" sz="2000" dirty="0"/>
              <a:t>KT44502</a:t>
            </a:r>
            <a:r>
              <a:rPr lang="en-US" sz="2000" dirty="0"/>
              <a:t> </a:t>
            </a:r>
            <a:r>
              <a:rPr lang="en-MY" sz="2000" dirty="0"/>
              <a:t>DISTRIBUTED SYSTEM</a:t>
            </a:r>
            <a:endParaRPr lang="en-US" sz="2000" dirty="0"/>
          </a:p>
          <a:p>
            <a:pPr algn="l"/>
            <a:r>
              <a:rPr lang="en-US" sz="2000" dirty="0"/>
              <a:t>Semester 1 2022/2023</a:t>
            </a:r>
            <a:endParaRPr lang="en-MY" sz="2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0903-1E76-4266-8007-B5740451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6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9440" y="-8255"/>
            <a:ext cx="10218420" cy="907415"/>
          </a:xfrm>
        </p:spPr>
        <p:txBody>
          <a:bodyPr/>
          <a:lstStyle/>
          <a:p>
            <a:r>
              <a:rPr lang="en-US" altLang="ja-JP" dirty="0"/>
              <a:t>Introducing me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1330" y="976630"/>
            <a:ext cx="11446510" cy="5546725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Name: Ayman Khallel Ibrahim</a:t>
            </a:r>
          </a:p>
          <a:p>
            <a:r>
              <a:rPr lang="en-US" altLang="ja-JP" dirty="0"/>
              <a:t>Born in London; Nationality: Iraq</a:t>
            </a:r>
          </a:p>
          <a:p>
            <a:r>
              <a:rPr lang="en-US" altLang="ja-JP" dirty="0"/>
              <a:t>Email: </a:t>
            </a:r>
            <a:r>
              <a:rPr lang="en-US" dirty="0">
                <a:hlinkClick r:id="rId2"/>
              </a:rPr>
              <a:t>ayman@ums.edu.my</a:t>
            </a:r>
            <a:endParaRPr lang="en-US" dirty="0"/>
          </a:p>
          <a:p>
            <a:r>
              <a:rPr lang="en-US" altLang="ja-JP" dirty="0"/>
              <a:t>Room Number: 139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b="1" dirty="0"/>
              <a:t>Education</a:t>
            </a:r>
          </a:p>
          <a:p>
            <a:r>
              <a:rPr kumimoji="1" lang="en-US" altLang="ja-JP" dirty="0"/>
              <a:t>Bachelor of Computer Engineering – (2008-2012)</a:t>
            </a:r>
          </a:p>
          <a:p>
            <a:pPr marL="0" indent="0">
              <a:buNone/>
            </a:pPr>
            <a:r>
              <a:rPr kumimoji="1" lang="en-US" altLang="ja-JP" dirty="0"/>
              <a:t>    University of Technology, Baghdad, Iraq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Master of Science in Information Technology (MSc. IT) – (2014-2016)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kumimoji="1" lang="en-US" altLang="ja-JP" dirty="0" err="1"/>
              <a:t>Universiti</a:t>
            </a:r>
            <a:r>
              <a:rPr kumimoji="1" lang="en-US" altLang="ja-JP" dirty="0"/>
              <a:t> Utara Malaysia (UUM), Kedah, Malaysia</a:t>
            </a:r>
          </a:p>
          <a:p>
            <a:pPr marL="0" indent="0">
              <a:buNone/>
            </a:pPr>
            <a:endParaRPr kumimoji="1" lang="en-US" altLang="ja-JP" b="1" dirty="0"/>
          </a:p>
          <a:p>
            <a:r>
              <a:rPr kumimoji="1" lang="en-US" altLang="ja-JP" dirty="0"/>
              <a:t>Doctor of Philosophy in Internet Infrastructures Security (Ph.D.) – (2017-2020)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kumimoji="1" lang="en-US" altLang="ja-JP" dirty="0" err="1"/>
              <a:t>Universiti</a:t>
            </a:r>
            <a:r>
              <a:rPr kumimoji="1" lang="en-US" altLang="ja-JP" dirty="0"/>
              <a:t> Sains Malaysia (USM), Penang, Malaysia</a:t>
            </a:r>
          </a:p>
          <a:p>
            <a:endParaRPr kumimoji="1" lang="en-US" altLang="ja-JP" dirty="0"/>
          </a:p>
          <a:p>
            <a:endParaRPr kumimoji="1" lang="en-MY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9440" y="-8255"/>
            <a:ext cx="10218420" cy="907415"/>
          </a:xfrm>
        </p:spPr>
        <p:txBody>
          <a:bodyPr/>
          <a:lstStyle/>
          <a:p>
            <a:r>
              <a:rPr lang="en-US" altLang="ja-JP" dirty="0"/>
              <a:t>Introducing me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1330" y="976630"/>
            <a:ext cx="11446510" cy="554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EXPERIENCE</a:t>
            </a:r>
            <a:r>
              <a:rPr lang="en-US" sz="1800" b="1" u="none" strike="noStrike" dirty="0">
                <a:solidFill>
                  <a:srgbClr val="0072C7"/>
                </a:solidFill>
                <a:effectLst/>
                <a:latin typeface="Calibri" panose="020F0502020204030204" pitchFamily="34" charset="0"/>
                <a:cs typeface="Georgia" panose="02040502050405020303" pitchFamily="18" charset="0"/>
              </a:rPr>
              <a:t> </a:t>
            </a:r>
            <a:endParaRPr lang="en-US" dirty="0"/>
          </a:p>
          <a:p>
            <a:r>
              <a:rPr lang="en-US" dirty="0"/>
              <a:t>(2013-2014) Network Management System (NMS) • Microwave Transmission Engineer • Ericsson Managed Services: Zain, Iraq.</a:t>
            </a:r>
          </a:p>
          <a:p>
            <a:pPr algn="just" eaLnBrk="0" hangingPunct="0"/>
            <a:r>
              <a:rPr lang="en-US" dirty="0"/>
              <a:t>(2015–2017) Web developer • Programmer • </a:t>
            </a:r>
            <a:r>
              <a:rPr lang="en-US" dirty="0" err="1"/>
              <a:t>Grtech</a:t>
            </a:r>
            <a:r>
              <a:rPr lang="en-US" dirty="0"/>
              <a:t> Company, Kuala Lumpur, Malaysia.</a:t>
            </a:r>
          </a:p>
          <a:p>
            <a:pPr algn="just" eaLnBrk="0" hangingPunct="0"/>
            <a:r>
              <a:rPr lang="en-US" dirty="0"/>
              <a:t>(2019– 2020) Web developer • Programmer • USM university.</a:t>
            </a:r>
          </a:p>
          <a:p>
            <a:pPr algn="just" eaLnBrk="0" hangingPunct="0"/>
            <a:r>
              <a:rPr lang="en-US" dirty="0"/>
              <a:t>(2020– 2021) Post-Doctoral Research Fellow • University Malaya (UM).</a:t>
            </a:r>
          </a:p>
          <a:p>
            <a:pPr algn="just" eaLnBrk="0" hangingPunct="0"/>
            <a:r>
              <a:rPr lang="en-US" dirty="0"/>
              <a:t>(2021– )  Senior lecturer • Faculty of Computing &amp; Informatics (FCI)/ </a:t>
            </a:r>
            <a:r>
              <a:rPr lang="en-US" dirty="0" err="1"/>
              <a:t>Universiti</a:t>
            </a:r>
            <a:r>
              <a:rPr lang="en-US" dirty="0"/>
              <a:t> Malaysia Sabah (UMS)</a:t>
            </a:r>
            <a:endParaRPr lang="en-MY" dirty="0"/>
          </a:p>
          <a:p>
            <a:pPr marL="0" indent="0" algn="just" eaLnBrk="0" hangingPunct="0">
              <a:buNone/>
            </a:pP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en-MY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530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Course Learning Outcomes:</a:t>
            </a:r>
            <a:br>
              <a:rPr lang="en-US" altLang="ja-JP" sz="4400" dirty="0"/>
            </a:b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9857" y="1420586"/>
            <a:ext cx="11560629" cy="5437414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Describe how emerging technologies such as actors and functional programming address issues with traditional threads and locks development. 						</a:t>
            </a:r>
          </a:p>
          <a:p>
            <a:r>
              <a:rPr lang="en-US" altLang="ja-JP" sz="3600" dirty="0"/>
              <a:t>Demonstrate how to exploit the parallelism in the computer's GPU.							</a:t>
            </a:r>
          </a:p>
          <a:p>
            <a:r>
              <a:rPr lang="en-US" altLang="ja-JP" sz="3600" dirty="0"/>
              <a:t>Demonstrate how to leverage clusters of machines.</a:t>
            </a:r>
            <a:endParaRPr lang="ja-JP" altLang="ja-JP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7438" y="-16827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253137"/>
              </p:ext>
            </p:extLst>
          </p:nvPr>
        </p:nvGraphicFramePr>
        <p:xfrm>
          <a:off x="3112301" y="18292"/>
          <a:ext cx="10212067" cy="6010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ja-JP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</a:t>
                      </a:r>
                      <a:endParaRPr lang="ja-JP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Computer Architecture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 </a:t>
                      </a:r>
                      <a:endParaRPr lang="ja-JP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Concurrency and Parallelism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 </a:t>
                      </a:r>
                      <a:endParaRPr lang="ja-JP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 and Locks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 </a:t>
                      </a:r>
                      <a:endParaRPr lang="ja-JP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Programming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 </a:t>
                      </a:r>
                      <a:endParaRPr lang="ja-JP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Parallelism and Functional Concurrency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 </a:t>
                      </a:r>
                      <a:endParaRPr lang="ja-JP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Separating Identity from State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 </a:t>
                      </a:r>
                      <a:endParaRPr lang="ja-JP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Atoms and Persistent Data Structures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Agents and Software Transaction Memory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1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ja-JP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Object-Oriented than Objects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 </a:t>
                      </a:r>
                      <a:endParaRPr lang="ja-JP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Communicating Sequential Processes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 </a:t>
                      </a:r>
                      <a:endParaRPr lang="ja-JP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Parallelism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ja-JP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Lambda Architecture: Parallelism Enables Big Data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Assessment Methods and Types</a:t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altLang="ja-JP" sz="3200" dirty="0"/>
              <a:t>Assignments/Project :  30%</a:t>
            </a:r>
            <a:r>
              <a:rPr lang="en-GB" altLang="ja-JP" sz="3200" strike="sngStrike" dirty="0"/>
              <a:t> </a:t>
            </a:r>
            <a:endParaRPr lang="ja-JP" altLang="ja-JP" sz="3200" dirty="0"/>
          </a:p>
          <a:p>
            <a:r>
              <a:rPr lang="en-GB" altLang="ja-JP" sz="3200" dirty="0">
                <a:effectLst/>
              </a:rPr>
              <a:t>Quiz: 10%</a:t>
            </a:r>
          </a:p>
          <a:p>
            <a:r>
              <a:rPr lang="en-GB" altLang="ja-JP" sz="3200" dirty="0"/>
              <a:t>Mid-term test:  20%</a:t>
            </a:r>
            <a:endParaRPr lang="en-GB" altLang="ja-JP" sz="3200" dirty="0">
              <a:effectLst/>
            </a:endParaRPr>
          </a:p>
          <a:p>
            <a:r>
              <a:rPr lang="en-US" altLang="ja-JP" sz="3200" dirty="0"/>
              <a:t>Final Exam: 40%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400" y="-7514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1DF4BE-6A05-C190-D922-E5A179C71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10701"/>
              </p:ext>
            </p:extLst>
          </p:nvPr>
        </p:nvGraphicFramePr>
        <p:xfrm>
          <a:off x="647700" y="973354"/>
          <a:ext cx="10751228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948">
                  <a:extLst>
                    <a:ext uri="{9D8B030D-6E8A-4147-A177-3AD203B41FA5}">
                      <a16:colId xmlns:a16="http://schemas.microsoft.com/office/drawing/2014/main" val="3347154260"/>
                    </a:ext>
                  </a:extLst>
                </a:gridCol>
                <a:gridCol w="10347280">
                  <a:extLst>
                    <a:ext uri="{9D8B030D-6E8A-4147-A177-3AD203B41FA5}">
                      <a16:colId xmlns:a16="http://schemas.microsoft.com/office/drawing/2014/main" val="3774501014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MY" sz="2400" b="1" u="none" strike="noStrike" dirty="0">
                          <a:effectLst/>
                        </a:rPr>
                        <a:t>Main references:</a:t>
                      </a:r>
                      <a:endParaRPr lang="en-MY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18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MY" sz="2400" u="none" strike="noStrike" dirty="0">
                          <a:effectLst/>
                        </a:rPr>
                        <a:t>1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Paul Butcher, Seven Concurrency Models in Seven Weeks. Pragmatic Bookshelf, 2014. ISBN: 9781941222737.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0247367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</a:rPr>
                        <a:t>Additional references supporting the course: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5862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MY" sz="2400" u="none" strike="noStrike">
                          <a:effectLst/>
                        </a:rPr>
                        <a:t>2</a:t>
                      </a:r>
                      <a:endParaRPr lang="en-MY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Sabri </a:t>
                      </a:r>
                      <a:r>
                        <a:rPr lang="en-US" sz="2400" u="none" strike="noStrike" dirty="0" err="1">
                          <a:effectLst/>
                        </a:rPr>
                        <a:t>Pllana</a:t>
                      </a:r>
                      <a:r>
                        <a:rPr lang="en-US" sz="2400" u="none" strike="noStrike" dirty="0"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</a:rPr>
                        <a:t>Fatos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Xhafa</a:t>
                      </a:r>
                      <a:r>
                        <a:rPr lang="en-US" sz="2400" u="none" strike="noStrike" dirty="0">
                          <a:effectLst/>
                        </a:rPr>
                        <a:t>, Programming multicore and many-core computing systems, 2017.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23729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MY" sz="2400" u="none" strike="noStrike">
                          <a:effectLst/>
                        </a:rPr>
                        <a:t>3</a:t>
                      </a:r>
                      <a:endParaRPr lang="en-MY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2400" u="none" strike="noStrike" dirty="0">
                          <a:effectLst/>
                        </a:rPr>
                        <a:t>Andrew S Tanenbaum, Maarten van Steen, Distributed Systems: Principles and Paradigm (2nd Ed.), CreateSpace Independent Publishing Platform, 2016.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644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MY" sz="2400" u="none" strike="noStrike">
                          <a:effectLst/>
                        </a:rPr>
                        <a:t>4</a:t>
                      </a:r>
                      <a:endParaRPr lang="en-MY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George </a:t>
                      </a:r>
                      <a:r>
                        <a:rPr lang="en-US" sz="2400" u="none" strike="noStrike" dirty="0" err="1">
                          <a:effectLst/>
                        </a:rPr>
                        <a:t>Coulouris</a:t>
                      </a:r>
                      <a:r>
                        <a:rPr lang="en-US" sz="2400" u="none" strike="noStrike" dirty="0">
                          <a:effectLst/>
                        </a:rPr>
                        <a:t> et al., Distributed  Systems: Concepts and Design (5th Ed.), Addison-Wesley, 2012.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7169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20 years of NoCs | SIGARCH">
            <a:extLst>
              <a:ext uri="{FF2B5EF4-FFF2-40B4-BE49-F238E27FC236}">
                <a16:creationId xmlns:a16="http://schemas.microsoft.com/office/drawing/2014/main" id="{FA986E52-7A29-4759-A1DC-4D76B625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4" t="909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FBA44-59B1-4676-83C2-CB73648E7336}"/>
              </a:ext>
            </a:extLst>
          </p:cNvPr>
          <p:cNvSpPr txBox="1"/>
          <p:nvPr/>
        </p:nvSpPr>
        <p:spPr>
          <a:xfrm>
            <a:off x="8342909" y="1233371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4400" dirty="0"/>
              <a:t>Thank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13EBAB-9C25-4B77-9577-60E740322EB0}"/>
                  </a:ext>
                </a:extLst>
              </p14:cNvPr>
              <p14:cNvContentPartPr/>
              <p14:nvPr/>
            </p14:nvContentPartPr>
            <p14:xfrm>
              <a:off x="988510" y="848453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13EBAB-9C25-4B77-9577-60E740322E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510" y="84755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13324</TotalTime>
  <Words>430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Office Theme</vt:lpstr>
      <vt:lpstr>Introduction</vt:lpstr>
      <vt:lpstr>Introducing me </vt:lpstr>
      <vt:lpstr>Introducing me </vt:lpstr>
      <vt:lpstr>Course Learning Outcomes: </vt:lpstr>
      <vt:lpstr>Contents</vt:lpstr>
      <vt:lpstr>Assessment Methods and Types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SAMRY@MOHD SHAMRIE SAININ</dc:creator>
  <cp:lastModifiedBy>Ayman Alani</cp:lastModifiedBy>
  <cp:revision>73</cp:revision>
  <dcterms:created xsi:type="dcterms:W3CDTF">2021-03-23T00:49:09Z</dcterms:created>
  <dcterms:modified xsi:type="dcterms:W3CDTF">2022-10-17T04:48:12Z</dcterms:modified>
</cp:coreProperties>
</file>