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65" r:id="rId3"/>
    <p:sldId id="573" r:id="rId4"/>
    <p:sldId id="566" r:id="rId5"/>
    <p:sldId id="568" r:id="rId6"/>
    <p:sldId id="569" r:id="rId7"/>
    <p:sldId id="570" r:id="rId8"/>
    <p:sldId id="571" r:id="rId9"/>
    <p:sldId id="585" r:id="rId10"/>
    <p:sldId id="572" r:id="rId11"/>
    <p:sldId id="589" r:id="rId12"/>
    <p:sldId id="592" r:id="rId13"/>
    <p:sldId id="590" r:id="rId14"/>
    <p:sldId id="593" r:id="rId15"/>
    <p:sldId id="595" r:id="rId16"/>
    <p:sldId id="579" r:id="rId17"/>
    <p:sldId id="582" r:id="rId18"/>
    <p:sldId id="576" r:id="rId19"/>
    <p:sldId id="586" r:id="rId20"/>
    <p:sldId id="575" r:id="rId21"/>
    <p:sldId id="587" r:id="rId22"/>
    <p:sldId id="3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53:17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91A0E-918F-463D-9B1F-12C4075A5728}" type="datetimeFigureOut">
              <a:rPr lang="en-MY" smtClean="0"/>
              <a:t>19/11/2022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D7DCF-6974-4FFC-8FBE-E0B8A486C5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98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FD58-2E46-48D0-B028-5A71B953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4584-C889-4244-9EAE-48E63BC1B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AD5D-D6DC-472E-84A1-65B20E5D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30BB-3B07-4A24-A29C-52C28A644696}" type="datetime1">
              <a:rPr lang="en-MY" smtClean="0"/>
              <a:t>19/11/2022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76AC-21F6-4491-B551-A9457DF3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D212-8D95-47EC-A473-8F0C50A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3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046-F470-4569-9483-F0F295B8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2F020-FA61-4D15-9579-9EC6A841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C05F-6B31-487A-BC70-17977D61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14DB-F4D9-4E46-83F3-7381AC7B6703}" type="datetime1">
              <a:rPr lang="en-MY" smtClean="0"/>
              <a:t>19/11/2022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AD0C-3EBB-4415-B49D-DFF55868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9677-B9E5-4BEB-93E7-1520701D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03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59D20-92A7-4BB0-A7DF-3FE7E4E23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D225-AFA0-48BE-AA96-7236D1CE4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FA21-6F7D-41E3-BB5F-5D8720AB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1D4-A7A9-4DA9-937C-EB40E62370CD}" type="datetime1">
              <a:rPr lang="en-MY" smtClean="0"/>
              <a:t>19/11/2022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73F1-AC42-4B5C-AE02-99EAB2F2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0272-6362-4937-966E-F33CDB7C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16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6101-A461-4290-BCF1-CBA896A1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46C7-CE35-4B69-A832-862BE549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0B0F-E311-4D11-BE23-96B764C5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9295-287F-4985-8837-A9466E977441}" type="datetime1">
              <a:rPr lang="en-MY" smtClean="0"/>
              <a:t>19/11/2022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A97A-0715-4936-9545-05EC0579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6C0E-F92A-4310-9C73-DF51A62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82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A96C-FBC4-4B27-87BF-6C5D5AE8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BAD8-05E2-4373-9232-A07B409D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9920-6DB8-4534-9286-D7FB32E8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18B5-73E8-4F8F-9544-18C5211E560E}" type="datetime1">
              <a:rPr lang="en-MY" smtClean="0"/>
              <a:t>19/11/2022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17A2-0889-4980-957C-BC9B778E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ED3B-F5D4-4119-957B-1F0D910B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27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F8C-DA62-46C9-BBC3-D77E4BDB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3329-7424-49C1-8BF3-A4F369E0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1081-D42C-486E-8408-3FBD6613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48A1D-C3A3-47AE-B13D-5CE5BD09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058-98A5-4852-AA50-3E660B656AF8}" type="datetime1">
              <a:rPr lang="en-MY" smtClean="0"/>
              <a:t>19/11/2022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234A-E3A5-4548-95D1-140D0A6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9C7-E27F-4A30-8891-34A94DB1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55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21C6-4671-46FA-8861-A134DC15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52593-D860-4F85-A512-3894027D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3BE03-5E7A-4F9D-912E-73611813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9545-4596-4D95-AA18-3416D11C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D8F1D-A059-4C99-B5E8-ABA90B200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E4D83-41AC-4D24-A754-301E6209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9A8-99C8-4692-AE30-7B9530A8894D}" type="datetime1">
              <a:rPr lang="en-MY" smtClean="0"/>
              <a:t>19/11/2022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5D6B3-D790-4F25-8FB1-CDF2DC01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F27A-1A5B-4038-801C-2154B6A4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0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DED-2744-4B92-BAA2-585BFE35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D62CF-929E-4D23-91C4-AC7E3A57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AB34-0127-42A3-B85B-BAC4C97A20A6}" type="datetime1">
              <a:rPr lang="en-MY" smtClean="0"/>
              <a:t>19/11/2022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3BCC-8A96-412A-8FCA-AFBF8C50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6677C-93FB-429F-B400-D68F03EB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06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1C7F6-26D4-4F68-B9C0-0B2BFDAE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77F9-7CCE-45E2-AE05-1F59C82624D1}" type="datetime1">
              <a:rPr lang="en-MY" smtClean="0"/>
              <a:t>19/11/2022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ADA19-F488-48BD-8ABE-533CB49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C3D6-0A33-4330-B011-D0A3228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50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FD7-0D57-40CA-9CE6-CD54CCB5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062-1E8B-4E22-8FA3-C749FC57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873BB-053C-472F-AF42-206A5196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3621-A49D-458F-AF2A-98097845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5CDF-C8F9-4B7F-B7B0-A57466217FB6}" type="datetime1">
              <a:rPr lang="en-MY" smtClean="0"/>
              <a:t>19/11/2022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D085-F94A-48A9-9145-1D4E483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FB00E-1CA8-495B-B3AD-84DCE3FA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301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1023-A95A-42D3-8E93-25DE3B57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D5867-392A-4B52-88AF-1958EFF39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E1286-35C0-47BB-A0E7-0064C813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316D-4CCF-46DE-AEC2-27B41EDF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4271-380D-4934-9419-8DF8F2F8DEF5}" type="datetime1">
              <a:rPr lang="en-MY" smtClean="0"/>
              <a:t>19/11/2022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3D119-13D5-40E2-8998-B1C9A03A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7CC2-84C8-42FB-AA1A-8674C28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7D6-2BAA-449D-BEA9-28190BE8E22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015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ABE69-F8AC-4AC3-81DF-A04F525D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FD2-8A87-4901-B64D-7CB47D0E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19CC-C59C-46F3-9FB2-70C71674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CEA9-5CDF-47FA-8A88-9520A7AA4013}" type="datetime1">
              <a:rPr lang="en-MY" smtClean="0"/>
              <a:t>19/11/2022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8846-9884-4ABA-9614-ACAAED7C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78E1-B595-484A-8EB1-B32BF322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17D6-2BAA-449D-BEA9-28190BE8E22D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65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ome - Programmers Zone">
            <a:extLst>
              <a:ext uri="{FF2B5EF4-FFF2-40B4-BE49-F238E27FC236}">
                <a16:creationId xmlns:a16="http://schemas.microsoft.com/office/drawing/2014/main" id="{498745AD-F352-4599-9741-C8E62CF95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7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6A418-C1C7-4757-B82A-6E0887CD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Lecture 4</a:t>
            </a:r>
            <a:br>
              <a:rPr lang="en-US" sz="4800" dirty="0"/>
            </a:br>
            <a:r>
              <a:rPr lang="en-US" sz="4800" dirty="0"/>
              <a:t>Functional Programming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632E-3D32-4142-AB20-D4AAECB4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Distributed Systems</a:t>
            </a:r>
          </a:p>
          <a:p>
            <a:pPr algn="l"/>
            <a:r>
              <a:rPr lang="en-US" sz="1400" dirty="0"/>
              <a:t>Semester 1 2022/2023</a:t>
            </a:r>
          </a:p>
          <a:p>
            <a:pPr algn="l"/>
            <a:r>
              <a:rPr lang="en-US" sz="1400" dirty="0"/>
              <a:t>Dr. Ayman Khallel Ibrahim</a:t>
            </a:r>
            <a:endParaRPr lang="en-MY" sz="14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0903-1E76-4266-8007-B5740451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8EBC2-A9DC-4857-AAB2-E4D5090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Immutable Data	</a:t>
            </a:r>
            <a:endParaRPr lang="en-MY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86D6-56D8-44C8-B013-4478ABE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roboto" panose="02000000000000000000" pitchFamily="2" charset="0"/>
              </a:rPr>
              <a:t>Immutable Data implies that you ought to effectively ready to </a:t>
            </a:r>
            <a:r>
              <a:rPr lang="en-US" sz="1800" dirty="0">
                <a:latin typeface="roboto" panose="02000000000000000000" pitchFamily="2" charset="0"/>
              </a:rPr>
              <a:t>create data structures as 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opposed to altering ones which is now exist.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employee={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‘name’: ‘Ahmed’,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‘salary’: 6000,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updated_ employee={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‘name’: ‘Ahmed’,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‘salary’: 8000,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}</a:t>
            </a:r>
            <a:r>
              <a:rPr lang="en-US" sz="1500" dirty="0">
                <a:latin typeface="roboto" panose="02000000000000000000" pitchFamily="2" charset="0"/>
              </a:rPr>
              <a:t>   </a:t>
            </a:r>
            <a:endParaRPr lang="en-MY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4F88-E94E-474B-ABE1-B2C6DA2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10</a:t>
            </a:fld>
            <a:endParaRPr lang="en-MY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9E6D79-47D4-41F1-95D7-3F8556B00C0F}"/>
              </a:ext>
            </a:extLst>
          </p:cNvPr>
          <p:cNvSpPr txBox="1">
            <a:spLocks/>
          </p:cNvSpPr>
          <p:nvPr/>
        </p:nvSpPr>
        <p:spPr>
          <a:xfrm>
            <a:off x="990600" y="2465930"/>
            <a:ext cx="10515600" cy="3867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78497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8EBC2-A9DC-4857-AAB2-E4D5090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Referential transparency</a:t>
            </a:r>
            <a:endParaRPr lang="en-MY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86D6-56D8-44C8-B013-4478ABE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48397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roboto" panose="02000000000000000000" pitchFamily="2" charset="0"/>
              </a:rPr>
              <a:t>Referential transparency is the ability to replace a function call with its return value, the behavior of the program would be as predictable as before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.</a:t>
            </a:r>
            <a:endParaRPr lang="en-US" sz="1700" dirty="0"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def two():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      return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four = two() + two(); </a:t>
            </a:r>
            <a:r>
              <a:rPr lang="en-US" sz="1700" dirty="0">
                <a:solidFill>
                  <a:schemeClr val="accent6"/>
                </a:solidFill>
              </a:rPr>
              <a:t>//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// 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four = two() + 2; </a:t>
            </a:r>
            <a:r>
              <a:rPr lang="en-US" sz="1700" dirty="0">
                <a:solidFill>
                  <a:schemeClr val="accent6"/>
                </a:solidFill>
              </a:rPr>
              <a:t>//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// 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four = 2 + two(); </a:t>
            </a:r>
            <a:r>
              <a:rPr lang="en-US" sz="1700" dirty="0">
                <a:solidFill>
                  <a:schemeClr val="accent6"/>
                </a:solidFill>
              </a:rPr>
              <a:t>//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4F88-E94E-474B-ABE1-B2C6DA2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11</a:t>
            </a:fld>
            <a:endParaRPr lang="en-MY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9E6D79-47D4-41F1-95D7-3F8556B00C0F}"/>
              </a:ext>
            </a:extLst>
          </p:cNvPr>
          <p:cNvSpPr txBox="1">
            <a:spLocks/>
          </p:cNvSpPr>
          <p:nvPr/>
        </p:nvSpPr>
        <p:spPr>
          <a:xfrm>
            <a:off x="990600" y="2465930"/>
            <a:ext cx="10515600" cy="3867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46847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8EBC2-A9DC-4857-AAB2-E4D5090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First-class function</a:t>
            </a:r>
            <a:endParaRPr lang="en-MY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86D6-56D8-44C8-B013-4478ABE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</a:rPr>
              <a:t>‘First-class function’ is a definition, attributed to programming language elements that have no limitation on their use. Hence, first-class functions can show up anyplace in the program.</a:t>
            </a:r>
          </a:p>
          <a:p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def </a:t>
            </a:r>
            <a:r>
              <a:rPr lang="en-US" sz="2000" dirty="0" err="1"/>
              <a:t>say_hello</a:t>
            </a:r>
            <a:r>
              <a:rPr lang="en-US" sz="2000" dirty="0"/>
              <a:t>(name):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return(</a:t>
            </a:r>
            <a:r>
              <a:rPr lang="en-US" sz="2000" dirty="0" err="1"/>
              <a:t>f'Hello</a:t>
            </a:r>
            <a:r>
              <a:rPr lang="en-US" sz="2000" dirty="0"/>
              <a:t> {name}')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Say_hello_2 = </a:t>
            </a:r>
            <a:r>
              <a:rPr lang="en-US" sz="2000" dirty="0" err="1"/>
              <a:t>say_hello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print(Say_hello_2('Ahmed’))  </a:t>
            </a:r>
            <a:r>
              <a:rPr lang="en-US" sz="2000" dirty="0">
                <a:solidFill>
                  <a:schemeClr val="accent6"/>
                </a:solidFill>
              </a:rPr>
              <a:t>// output: Hello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4F88-E94E-474B-ABE1-B2C6DA2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12</a:t>
            </a:fld>
            <a:endParaRPr lang="en-MY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9E6D79-47D4-41F1-95D7-3F8556B00C0F}"/>
              </a:ext>
            </a:extLst>
          </p:cNvPr>
          <p:cNvSpPr txBox="1">
            <a:spLocks/>
          </p:cNvSpPr>
          <p:nvPr/>
        </p:nvSpPr>
        <p:spPr>
          <a:xfrm>
            <a:off x="990600" y="2465930"/>
            <a:ext cx="10515600" cy="3867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36228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5AAF89-BDD6-49E3-A454-F97B9AA6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sz="5400" dirty="0"/>
              <a:t>Closure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86D6-56D8-44C8-B013-4478ABE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10328"/>
          </a:xfrm>
        </p:spPr>
        <p:txBody>
          <a:bodyPr>
            <a:normAutofit/>
          </a:bodyPr>
          <a:lstStyle/>
          <a:p>
            <a:r>
              <a:rPr lang="en-US" sz="2200" dirty="0"/>
              <a:t>The closure is an inner function which can access variables of parent function’s, even after the parent function has executed.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4F88-E94E-474B-ABE1-B2C6DA2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13</a:t>
            </a:fld>
            <a:endParaRPr lang="en-MY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E6B570-0386-483F-989E-D83A00C22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91913"/>
              </p:ext>
            </p:extLst>
          </p:nvPr>
        </p:nvGraphicFramePr>
        <p:xfrm>
          <a:off x="643127" y="2672856"/>
          <a:ext cx="11545825" cy="378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802">
                  <a:extLst>
                    <a:ext uri="{9D8B030D-6E8A-4147-A177-3AD203B41FA5}">
                      <a16:colId xmlns:a16="http://schemas.microsoft.com/office/drawing/2014/main" val="1638004356"/>
                    </a:ext>
                  </a:extLst>
                </a:gridCol>
                <a:gridCol w="5520410">
                  <a:extLst>
                    <a:ext uri="{9D8B030D-6E8A-4147-A177-3AD203B41FA5}">
                      <a16:colId xmlns:a16="http://schemas.microsoft.com/office/drawing/2014/main" val="2330242763"/>
                    </a:ext>
                  </a:extLst>
                </a:gridCol>
                <a:gridCol w="1447613">
                  <a:extLst>
                    <a:ext uri="{9D8B030D-6E8A-4147-A177-3AD203B41FA5}">
                      <a16:colId xmlns:a16="http://schemas.microsoft.com/office/drawing/2014/main" val="2454641604"/>
                    </a:ext>
                  </a:extLst>
                </a:gridCol>
              </a:tblGrid>
              <a:tr h="32412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Example: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def </a:t>
                      </a:r>
                      <a:r>
                        <a:rPr lang="en-US" sz="2400" dirty="0" err="1"/>
                        <a:t>create_counter</a:t>
                      </a:r>
                      <a:r>
                        <a:rPr lang="en-US" sz="2400" dirty="0"/>
                        <a:t>():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       count=0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	def </a:t>
                      </a:r>
                      <a:r>
                        <a:rPr lang="en-US" sz="2400" dirty="0" err="1"/>
                        <a:t>get_count</a:t>
                      </a:r>
                      <a:r>
                        <a:rPr lang="en-US" sz="2400" dirty="0"/>
                        <a:t>():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	      return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	def increment():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                    nonlocal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	       count+=1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      return (</a:t>
                      </a:r>
                      <a:r>
                        <a:rPr lang="en-US" sz="2400" dirty="0" err="1"/>
                        <a:t>get_count</a:t>
                      </a:r>
                      <a:r>
                        <a:rPr lang="en-US" sz="2400" dirty="0"/>
                        <a:t>, increment)</a:t>
                      </a:r>
                    </a:p>
                  </a:txBody>
                  <a:tcPr marL="124072" marR="124072" marT="62036" marB="620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 err="1"/>
                        <a:t>get_count</a:t>
                      </a:r>
                      <a:r>
                        <a:rPr lang="en-US" sz="2400" dirty="0"/>
                        <a:t>, increment= </a:t>
                      </a:r>
                      <a:r>
                        <a:rPr lang="en-US" sz="2400" dirty="0" err="1"/>
                        <a:t>creater_printer</a:t>
                      </a:r>
                      <a:r>
                        <a:rPr lang="en-US" sz="2400" dirty="0"/>
                        <a:t>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print(</a:t>
                      </a:r>
                      <a:r>
                        <a:rPr lang="en-US" sz="2400" dirty="0" err="1"/>
                        <a:t>get_count</a:t>
                      </a:r>
                      <a:r>
                        <a:rPr lang="en-US" sz="2400" dirty="0"/>
                        <a:t>())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Increment()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Increment()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/>
                        <a:t>print(</a:t>
                      </a:r>
                      <a:r>
                        <a:rPr lang="en-US" sz="2400" dirty="0" err="1"/>
                        <a:t>get_count</a:t>
                      </a:r>
                      <a:r>
                        <a:rPr lang="en-US" sz="2400" dirty="0"/>
                        <a:t>())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Increment()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Increment()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/>
                        <a:t>Increment()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/>
                        <a:t>print(</a:t>
                      </a:r>
                      <a:r>
                        <a:rPr lang="en-US" sz="2400" dirty="0" err="1"/>
                        <a:t>get_count</a:t>
                      </a:r>
                      <a:r>
                        <a:rPr lang="en-US" sz="2400" dirty="0"/>
                        <a:t>())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/>
                    </a:p>
                  </a:txBody>
                  <a:tcPr marL="124072" marR="124072" marT="62036" marB="62036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 err="1">
                          <a:solidFill>
                            <a:schemeClr val="accent6"/>
                          </a:solidFill>
                        </a:rPr>
                        <a:t>Ourput</a:t>
                      </a: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marL="124072" marR="124072" marT="62036" marB="62036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61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0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5AAF89-BDD6-49E3-A454-F97B9AA6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sz="5400" dirty="0"/>
              <a:t>FP Concepts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86D6-56D8-44C8-B013-4478ABE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Modularity</a:t>
            </a:r>
            <a:r>
              <a:rPr lang="en-US" sz="2200" b="0" i="0" dirty="0">
                <a:effectLst/>
                <a:latin typeface="roboto" panose="02000000000000000000" pitchFamily="2" charset="0"/>
              </a:rPr>
              <a:t> design builds usefulness. small modules can be coded rapidly and have a greater chance of re-use which without a doubt leads quicker development of projects. Aside from it, the modules can be tried separately which assists you with reduce the time spent on unit testing and debugging.</a:t>
            </a:r>
          </a:p>
          <a:p>
            <a:r>
              <a:rPr lang="en-US" sz="2200" b="0" i="0" dirty="0">
                <a:effectLst/>
                <a:latin typeface="Source Sans Pro" panose="020B0503030403020204" pitchFamily="34" charset="0"/>
              </a:rPr>
              <a:t>Maintainability is a simple term which means FP programming is easier to maintain as you don’t need to worry about accidentally changing anything outside the given function.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4F88-E94E-474B-ABE1-B2C6DA2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14</a:t>
            </a:fld>
            <a:endParaRPr lang="en-MY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9E6D79-47D4-41F1-95D7-3F8556B00C0F}"/>
              </a:ext>
            </a:extLst>
          </p:cNvPr>
          <p:cNvSpPr txBox="1">
            <a:spLocks/>
          </p:cNvSpPr>
          <p:nvPr/>
        </p:nvSpPr>
        <p:spPr>
          <a:xfrm>
            <a:off x="990600" y="2465930"/>
            <a:ext cx="10515600" cy="3867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212786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8EBC2-A9DC-4857-AAB2-E4D5090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Principles of Functional Programming	</a:t>
            </a:r>
            <a:endParaRPr lang="en-MY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2386D6-56D8-44C8-B013-4478ABE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Purity</a:t>
            </a:r>
          </a:p>
          <a:p>
            <a:pPr lvl="1"/>
            <a:r>
              <a:rPr lang="en-US" sz="2200" dirty="0"/>
              <a:t>Acts on their parameters only,  produce same result, no side effect</a:t>
            </a:r>
          </a:p>
          <a:p>
            <a:r>
              <a:rPr lang="en-US" sz="2200" dirty="0"/>
              <a:t>High order</a:t>
            </a:r>
          </a:p>
          <a:p>
            <a:pPr lvl="1"/>
            <a:r>
              <a:rPr lang="en-US" sz="2200" dirty="0"/>
              <a:t>A concept of first-class-citizen of the language, can take values or functions as parameters or return another functions</a:t>
            </a:r>
          </a:p>
          <a:p>
            <a:r>
              <a:rPr lang="en-US" sz="2200" dirty="0"/>
              <a:t>Composition</a:t>
            </a:r>
          </a:p>
          <a:p>
            <a:pPr lvl="1"/>
            <a:r>
              <a:rPr lang="en-US" sz="2200" dirty="0"/>
              <a:t>One function become a result of another functions, e.g., </a:t>
            </a:r>
            <a:r>
              <a:rPr lang="en-US" sz="2200" dirty="0" err="1"/>
              <a:t>func</a:t>
            </a:r>
            <a:r>
              <a:rPr lang="en-US" sz="2200" dirty="0"/>
              <a:t> = f(g(x))</a:t>
            </a:r>
          </a:p>
          <a:p>
            <a:r>
              <a:rPr lang="en-US" sz="2200" dirty="0"/>
              <a:t>Currying </a:t>
            </a:r>
          </a:p>
          <a:p>
            <a:pPr lvl="1"/>
            <a:r>
              <a:rPr lang="en-US" sz="2200" dirty="0"/>
              <a:t>Takes only one/single parameter at a time e.g.,  f(x)</a:t>
            </a:r>
            <a:endParaRPr lang="en-M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4F88-E94E-474B-ABE1-B2C6DA2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674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467A9-C8C6-4F18-B8E9-C0FBF70E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Pure functions</a:t>
            </a:r>
            <a:endParaRPr lang="en-MY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453B-E413-4DAE-AE0D-0F2A7232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roboto" panose="02000000000000000000" pitchFamily="2" charset="0"/>
              </a:rPr>
              <a:t>A pure function is a function which: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roboto" panose="02000000000000000000" pitchFamily="2" charset="0"/>
              </a:rPr>
              <a:t> Given the same inputs, always returns the same output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roboto" panose="02000000000000000000" pitchFamily="2" charset="0"/>
              </a:rPr>
              <a:t> Has no side-effects</a:t>
            </a:r>
          </a:p>
          <a:p>
            <a:pPr lvl="1">
              <a:buFont typeface="+mj-lt"/>
              <a:buAutoNum type="arabicPeriod"/>
            </a:pPr>
            <a:endParaRPr lang="en-US" sz="22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</a:rPr>
              <a:t>Example:</a:t>
            </a:r>
          </a:p>
          <a:p>
            <a:pPr marL="914400" lvl="2" indent="0">
              <a:buNone/>
            </a:pPr>
            <a:r>
              <a:rPr lang="en-MY" sz="2000" dirty="0">
                <a:latin typeface="Courier New" panose="02070309020205020404" pitchFamily="49" charset="0"/>
              </a:rPr>
              <a:t>//pure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</a:rPr>
              <a:t>def sum(a, b):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</a:rPr>
              <a:t>	return a + b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6597B-0A9F-4BD9-B88F-7B08774E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16</a:t>
            </a:fld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96E5B-3BD2-41F5-A3BE-A7056725325D}"/>
              </a:ext>
            </a:extLst>
          </p:cNvPr>
          <p:cNvSpPr txBox="1"/>
          <p:nvPr/>
        </p:nvSpPr>
        <p:spPr>
          <a:xfrm>
            <a:off x="6508550" y="3841951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MY" sz="1800" dirty="0">
                <a:latin typeface="Courier New" panose="02070309020205020404" pitchFamily="49" charset="0"/>
              </a:rPr>
              <a:t>//non-pure function</a:t>
            </a:r>
          </a:p>
          <a:p>
            <a:pPr marL="0" indent="0">
              <a:buNone/>
            </a:pPr>
            <a:r>
              <a:rPr lang="en-MY" sz="1800" dirty="0">
                <a:latin typeface="Courier New" panose="02070309020205020404" pitchFamily="49" charset="0"/>
              </a:rPr>
              <a:t>b =0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def sum(a):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	return a + b </a:t>
            </a:r>
          </a:p>
        </p:txBody>
      </p:sp>
    </p:spTree>
    <p:extLst>
      <p:ext uri="{BB962C8B-B14F-4D97-AF65-F5344CB8AC3E}">
        <p14:creationId xmlns:p14="http://schemas.microsoft.com/office/powerpoint/2010/main" val="270975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CC46-A402-4AB5-A50B-7317AB3A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Recursion in FP</a:t>
            </a:r>
            <a:endParaRPr lang="en-MY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47BD-19EE-4449-904F-E9AD58CC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300" dirty="0"/>
              <a:t>Break down a problem into smaller pieces. </a:t>
            </a:r>
          </a:p>
          <a:p>
            <a:r>
              <a:rPr lang="en-US" sz="2300" dirty="0"/>
              <a:t>Benefit</a:t>
            </a:r>
            <a:r>
              <a:rPr lang="ar-SA" sz="2300" dirty="0"/>
              <a:t>:</a:t>
            </a:r>
            <a:r>
              <a:rPr lang="en-MY" sz="2300" dirty="0"/>
              <a:t> </a:t>
            </a:r>
            <a:r>
              <a:rPr lang="en-US" sz="2300" dirty="0"/>
              <a:t>helps us eliminate the side effects, which is typical of any imperative style looping.</a:t>
            </a:r>
          </a:p>
          <a:p>
            <a:endParaRPr lang="ar-SA" sz="1900" dirty="0"/>
          </a:p>
          <a:p>
            <a:r>
              <a:rPr lang="en-US" sz="1900" dirty="0"/>
              <a:t>Example:</a:t>
            </a:r>
          </a:p>
          <a:p>
            <a:pPr marL="457200" lvl="1" indent="0">
              <a:buNone/>
            </a:pPr>
            <a:r>
              <a:rPr lang="en-US" sz="1500" dirty="0"/>
              <a:t>def </a:t>
            </a:r>
            <a:r>
              <a:rPr lang="en-US" sz="1500" dirty="0" err="1"/>
              <a:t>count_down</a:t>
            </a:r>
            <a:r>
              <a:rPr lang="en-US" sz="1500" dirty="0"/>
              <a:t>(x):</a:t>
            </a:r>
          </a:p>
          <a:p>
            <a:pPr marL="457200" lvl="1" indent="0">
              <a:buNone/>
            </a:pPr>
            <a:r>
              <a:rPr lang="en-US" sz="1500" dirty="0"/>
              <a:t>       if x&lt;0:</a:t>
            </a:r>
          </a:p>
          <a:p>
            <a:pPr marL="457200" lvl="1" indent="0">
              <a:buNone/>
            </a:pPr>
            <a:r>
              <a:rPr lang="en-US" sz="1500" dirty="0"/>
              <a:t>             print(‘Done!’)</a:t>
            </a:r>
          </a:p>
          <a:p>
            <a:pPr marL="457200" lvl="1" indent="0">
              <a:buNone/>
            </a:pPr>
            <a:r>
              <a:rPr lang="en-US" sz="1500" dirty="0"/>
              <a:t>             return</a:t>
            </a:r>
          </a:p>
          <a:p>
            <a:pPr marL="457200" lvl="1" indent="0">
              <a:buNone/>
            </a:pPr>
            <a:r>
              <a:rPr lang="en-US" sz="1500" dirty="0"/>
              <a:t>       print(x)</a:t>
            </a:r>
          </a:p>
          <a:p>
            <a:pPr marL="457200" lvl="1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count_down</a:t>
            </a:r>
            <a:r>
              <a:rPr lang="en-US" sz="1500" dirty="0"/>
              <a:t>(x-1)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AFAC4-ADA5-4B23-B7DE-8B686725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980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CB886-8B69-48C7-A10B-014DDD87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Advantages of FP over other programming paradigm</a:t>
            </a:r>
            <a:endParaRPr lang="en-MY" sz="4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38E6-EEDC-49A6-ABD6-A7685571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High level – describing the result rather than step to get there. This single statement is preferable </a:t>
            </a:r>
          </a:p>
          <a:p>
            <a:r>
              <a:rPr lang="en-US" sz="2200" dirty="0"/>
              <a:t>Transparent – behavior of FP depends only on the input, eliminating side effects</a:t>
            </a:r>
          </a:p>
          <a:p>
            <a:r>
              <a:rPr lang="en-US" sz="2200" dirty="0"/>
              <a:t>Parallelizable – functions that have no side effects runs easily in parallel</a:t>
            </a:r>
            <a:endParaRPr lang="en-M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A2C1F-45CF-414E-8C9A-4C7DB07F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91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1523E-9870-4CEF-9C46-EF73BD93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Limitations of FP</a:t>
            </a:r>
            <a:endParaRPr lang="en-MY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2EEE-3EBE-4845-B242-2E74A931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Not easy for beginner</a:t>
            </a:r>
          </a:p>
          <a:p>
            <a:r>
              <a:rPr lang="en-US" sz="2200"/>
              <a:t>Hard to maintain as many objects evolve during coding</a:t>
            </a:r>
          </a:p>
          <a:p>
            <a:r>
              <a:rPr lang="en-US" sz="2200"/>
              <a:t>Reuse is complicated</a:t>
            </a:r>
          </a:p>
          <a:p>
            <a:r>
              <a:rPr lang="en-US" sz="2200"/>
              <a:t>Objects may not represent the problem correctly</a:t>
            </a:r>
            <a:endParaRPr lang="en-MY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729C3-975D-4FE3-ACE4-E56F356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951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C1BD-793F-4CBD-8F95-89CA5CF9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</a:t>
            </a:r>
            <a:endParaRPr lang="en-MY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82E5-45E7-4052-85A4-55C11682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What is functional programming</a:t>
            </a:r>
          </a:p>
          <a:p>
            <a:r>
              <a:rPr lang="en-US" sz="2200" dirty="0"/>
              <a:t>Functional programming languages</a:t>
            </a:r>
          </a:p>
          <a:p>
            <a:r>
              <a:rPr lang="en-US" sz="2200" dirty="0"/>
              <a:t>Features and concepts</a:t>
            </a:r>
          </a:p>
          <a:p>
            <a:r>
              <a:rPr lang="en-US" sz="2200" dirty="0"/>
              <a:t>Examples</a:t>
            </a:r>
          </a:p>
          <a:p>
            <a:r>
              <a:rPr lang="en-US" sz="2200" dirty="0"/>
              <a:t>Advantages</a:t>
            </a:r>
          </a:p>
          <a:p>
            <a:r>
              <a:rPr lang="en-US" sz="2200" dirty="0"/>
              <a:t>Limitations</a:t>
            </a:r>
          </a:p>
          <a:p>
            <a:r>
              <a:rPr lang="en-US" sz="2200" dirty="0"/>
              <a:t>Summary</a:t>
            </a:r>
          </a:p>
          <a:p>
            <a:endParaRPr lang="en-US" sz="2200" dirty="0"/>
          </a:p>
          <a:p>
            <a:endParaRPr lang="en-M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E1E3-6510-446F-AEF6-DBCD9271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101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F60D-E87A-4D60-A6E8-83468F82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Example program</a:t>
            </a:r>
            <a:endParaRPr lang="en-MY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B5B1-1AED-4AA4-BAF5-62FF02FF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Imagine that you want to find the sum of a sequence of numbers. In an imperative language like Java:</a:t>
            </a:r>
          </a:p>
          <a:p>
            <a:pPr marL="0" indent="0">
              <a:buNone/>
            </a:pPr>
            <a:r>
              <a:rPr lang="en-US" sz="2200" b="1" i="0" u="none" strike="noStrike" baseline="0" dirty="0">
                <a:latin typeface="DejaVuSansMono-Bold"/>
              </a:rPr>
              <a:t>public int </a:t>
            </a:r>
            <a:r>
              <a:rPr lang="en-US" sz="2200" b="0" i="0" u="none" strike="noStrike" baseline="0" dirty="0">
                <a:latin typeface="DejaVuSansMono"/>
              </a:rPr>
              <a:t>sum(</a:t>
            </a:r>
            <a:r>
              <a:rPr lang="en-US" sz="2200" b="1" i="0" u="none" strike="noStrike" baseline="0" dirty="0">
                <a:latin typeface="DejaVuSansMono-Bold"/>
              </a:rPr>
              <a:t>int[] </a:t>
            </a:r>
            <a:r>
              <a:rPr lang="en-US" sz="2200" b="0" i="0" u="none" strike="noStrike" baseline="0" dirty="0">
                <a:latin typeface="DejaVuSansMono"/>
              </a:rPr>
              <a:t>numbers) {</a:t>
            </a:r>
          </a:p>
          <a:p>
            <a:pPr marL="0" indent="0">
              <a:buNone/>
            </a:pPr>
            <a:r>
              <a:rPr lang="en-MY" sz="2200" b="1" i="0" u="none" strike="noStrike" baseline="0" dirty="0">
                <a:latin typeface="DejaVuSansMono-Bold"/>
              </a:rPr>
              <a:t>	int </a:t>
            </a:r>
            <a:r>
              <a:rPr lang="en-MY" sz="2200" b="0" i="0" u="none" strike="noStrike" baseline="0" dirty="0">
                <a:latin typeface="DejaVuSansMono"/>
              </a:rPr>
              <a:t>accumulator = 0;</a:t>
            </a:r>
          </a:p>
          <a:p>
            <a:pPr marL="0" indent="0">
              <a:buNone/>
            </a:pPr>
            <a:r>
              <a:rPr lang="en-MY" sz="2200" b="1" i="0" u="none" strike="noStrike" baseline="0" dirty="0">
                <a:latin typeface="DejaVuSansMono-Bold"/>
              </a:rPr>
              <a:t>	for </a:t>
            </a:r>
            <a:r>
              <a:rPr lang="en-MY" sz="2200" b="0" i="0" u="none" strike="noStrike" baseline="0" dirty="0">
                <a:latin typeface="DejaVuSansMono"/>
              </a:rPr>
              <a:t>(</a:t>
            </a:r>
            <a:r>
              <a:rPr lang="en-MY" sz="2200" b="1" i="0" u="none" strike="noStrike" baseline="0" dirty="0">
                <a:latin typeface="DejaVuSansMono-Bold"/>
              </a:rPr>
              <a:t>int </a:t>
            </a:r>
            <a:r>
              <a:rPr lang="en-MY" sz="2200" b="0" i="0" u="none" strike="noStrike" baseline="0" dirty="0">
                <a:latin typeface="DejaVuSansMono"/>
              </a:rPr>
              <a:t>n: numbers)</a:t>
            </a:r>
          </a:p>
          <a:p>
            <a:pPr marL="0" indent="0">
              <a:buNone/>
            </a:pPr>
            <a:r>
              <a:rPr lang="en-MY" sz="2200" b="0" i="0" u="none" strike="noStrike" baseline="0" dirty="0">
                <a:latin typeface="DejaVuSansMono"/>
              </a:rPr>
              <a:t>		accumulator += n;</a:t>
            </a:r>
          </a:p>
          <a:p>
            <a:pPr marL="0" indent="0">
              <a:buNone/>
            </a:pPr>
            <a:r>
              <a:rPr lang="en-MY" sz="2200" b="1" i="0" u="none" strike="noStrike" baseline="0" dirty="0">
                <a:latin typeface="DejaVuSansMono-Bold"/>
              </a:rPr>
              <a:t>	return </a:t>
            </a:r>
            <a:r>
              <a:rPr lang="en-MY" sz="2200" b="0" i="0" u="none" strike="noStrike" baseline="0" dirty="0">
                <a:latin typeface="DejaVuSansMono"/>
              </a:rPr>
              <a:t>accumulator;</a:t>
            </a:r>
          </a:p>
          <a:p>
            <a:pPr marL="0" indent="0">
              <a:buNone/>
            </a:pPr>
            <a:r>
              <a:rPr lang="en-MY" sz="2200" b="0" i="0" u="none" strike="noStrike" baseline="0" dirty="0">
                <a:latin typeface="DejaVuSansMono"/>
              </a:rPr>
              <a:t>}</a:t>
            </a:r>
            <a:endParaRPr lang="en-US" sz="2200" dirty="0"/>
          </a:p>
          <a:p>
            <a:r>
              <a:rPr lang="en-MY" sz="2200" dirty="0"/>
              <a:t>Is the program functional programming type?</a:t>
            </a:r>
          </a:p>
          <a:p>
            <a:r>
              <a:rPr lang="en-MY" sz="2200" dirty="0"/>
              <a:t>Discuss according to mutable state.</a:t>
            </a:r>
          </a:p>
          <a:p>
            <a:pPr marL="0" indent="0">
              <a:buNone/>
            </a:pPr>
            <a:endParaRPr lang="en-MY" sz="2200" dirty="0"/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FCED-A176-4AE3-9D3A-5871204A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377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F9CA0-F806-466A-B1D7-BB3C9027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  <a:endParaRPr lang="en-MY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C931-CE2E-440B-B59A-2C370CFA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FP is way of thinking on software development based on functional perspective</a:t>
            </a:r>
          </a:p>
          <a:p>
            <a:r>
              <a:rPr lang="en-US" sz="2200" dirty="0"/>
              <a:t>FP focus on results rather than process</a:t>
            </a:r>
          </a:p>
          <a:p>
            <a:r>
              <a:rPr lang="en-US" sz="2200" dirty="0"/>
              <a:t>FP is mimicking the mathematical function but not necessarily construct mathematical representation in the program</a:t>
            </a:r>
          </a:p>
          <a:p>
            <a:r>
              <a:rPr lang="en-US" sz="2200" dirty="0"/>
              <a:t>Prominent programming languages for FP: Haskell, Clojure, Scala, Erlang</a:t>
            </a:r>
          </a:p>
          <a:p>
            <a:r>
              <a:rPr lang="en-US" sz="2200" dirty="0"/>
              <a:t>Pure function depends on input and output</a:t>
            </a:r>
          </a:p>
          <a:p>
            <a:r>
              <a:rPr lang="en-US" sz="2200" dirty="0"/>
              <a:t>FP uses immutable data, OOP uses mutable data</a:t>
            </a:r>
            <a:endParaRPr lang="en-M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A8D9F-A0F5-4361-B079-B4FA7874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520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20 years of NoCs | SIGARCH">
            <a:extLst>
              <a:ext uri="{FF2B5EF4-FFF2-40B4-BE49-F238E27FC236}">
                <a16:creationId xmlns:a16="http://schemas.microsoft.com/office/drawing/2014/main" id="{FA986E52-7A29-4759-A1DC-4D76B625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4" t="909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13EBAB-9C25-4B77-9577-60E740322EB0}"/>
                  </a:ext>
                </a:extLst>
              </p14:cNvPr>
              <p14:cNvContentPartPr/>
              <p14:nvPr/>
            </p14:nvContentPartPr>
            <p14:xfrm>
              <a:off x="988510" y="848453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13EBAB-9C25-4B77-9577-60E740322E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510" y="847553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D9F112C-6A30-40FA-9289-599316525A4D}"/>
              </a:ext>
            </a:extLst>
          </p:cNvPr>
          <p:cNvSpPr txBox="1"/>
          <p:nvPr/>
        </p:nvSpPr>
        <p:spPr>
          <a:xfrm>
            <a:off x="8342909" y="1233371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4400" dirty="0"/>
              <a:t>Thank You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Next: Functional Parallelism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160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D820-78A9-457D-BB86-F654A510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Throwback to Chapter 2</a:t>
            </a:r>
            <a:endParaRPr lang="en-MY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1825-3169-4B4D-992F-CEB45745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We learn that</a:t>
            </a:r>
          </a:p>
          <a:p>
            <a:pPr lvl="1"/>
            <a:r>
              <a:rPr lang="en-US" sz="2000" dirty="0"/>
              <a:t>Locking is applied to data that both shared between threads and might change.</a:t>
            </a:r>
            <a:r>
              <a:rPr lang="en-US" sz="2200" dirty="0"/>
              <a:t> </a:t>
            </a:r>
          </a:p>
          <a:p>
            <a:r>
              <a:rPr lang="en-MY" sz="2200" dirty="0"/>
              <a:t>Thus, we need a programming paradigm that handle this situation</a:t>
            </a:r>
          </a:p>
          <a:p>
            <a:pPr lvl="1"/>
            <a:r>
              <a:rPr lang="en-MY" sz="2200" dirty="0"/>
              <a:t>Functional programming offers the concept for concurrency and parallelism</a:t>
            </a:r>
          </a:p>
          <a:p>
            <a:pPr lvl="1"/>
            <a:r>
              <a:rPr lang="en-MY" sz="2200" dirty="0"/>
              <a:t>It has no mutable state to avoid problem with shared mutable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830FD-2158-445A-AA49-CC1472CA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626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8D99E-7411-4598-AD02-2A9FDA08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functional programming?</a:t>
            </a:r>
            <a:endParaRPr lang="en-MY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61EA-4876-499B-8A8D-0517755D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It is a </a:t>
            </a:r>
            <a:r>
              <a:rPr lang="en-US" sz="2200" b="1" dirty="0"/>
              <a:t>programming paradigm </a:t>
            </a:r>
            <a:r>
              <a:rPr lang="en-US" sz="2200" dirty="0"/>
              <a:t>where programs are constructed by applying and composing functions</a:t>
            </a:r>
          </a:p>
          <a:p>
            <a:r>
              <a:rPr lang="en-US" sz="2200" dirty="0"/>
              <a:t>The design of the functional languages is based on mathematical functions</a:t>
            </a:r>
          </a:p>
          <a:p>
            <a:pPr lvl="1"/>
            <a:r>
              <a:rPr lang="en-US" sz="2200" dirty="0"/>
              <a:t>a function, in the mathematical sense, is a set of operations that perform some computation on the parameter(s) passed, and return a value</a:t>
            </a:r>
          </a:p>
          <a:p>
            <a:pPr lvl="1"/>
            <a:r>
              <a:rPr lang="en-US" sz="2200" dirty="0"/>
              <a:t>a function, in a programming language, is a set of code whose purpose is to compute based on the parameter(s) and return a value</a:t>
            </a:r>
          </a:p>
          <a:p>
            <a:r>
              <a:rPr lang="en-US" sz="2200" dirty="0"/>
              <a:t>However, the function, as we see them in programming languages, does not necessarily reflect a mathematical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E1779-F549-46B3-9269-FCB741B1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740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AA367-9C5F-4D9E-A864-87025D32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paradigm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JavaScript Programming Paradigms? | by Dr. Derek Austin 🥳 |  JavaScript in Plain English">
            <a:extLst>
              <a:ext uri="{FF2B5EF4-FFF2-40B4-BE49-F238E27FC236}">
                <a16:creationId xmlns:a16="http://schemas.microsoft.com/office/drawing/2014/main" id="{75B5FF01-8956-4195-ABCC-356F9ABF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379" y="2633472"/>
            <a:ext cx="8910194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DB1CF-DBB7-44DB-86D0-F9913A54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C275F-2985-4AFE-9F1E-70A6EE55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Functions vs Procedure</a:t>
            </a:r>
            <a:endParaRPr lang="en-MY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005F-616C-46B4-BDCB-356C6CCB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may act more like procedures</a:t>
            </a:r>
          </a:p>
          <a:p>
            <a:pPr lvl="1"/>
            <a:r>
              <a:rPr lang="en-US" sz="2200" dirty="0"/>
              <a:t>a procedure is another unit of modularity </a:t>
            </a:r>
          </a:p>
          <a:p>
            <a:pPr lvl="1"/>
            <a:r>
              <a:rPr lang="en-US" sz="2200" dirty="0"/>
              <a:t>the idea behind a procedure is to accomplish one or more related activities</a:t>
            </a:r>
          </a:p>
          <a:p>
            <a:pPr lvl="1"/>
            <a:r>
              <a:rPr lang="en-US" sz="2200" dirty="0"/>
              <a:t>the activities should make up some logical goal of the program but may not necessarily be based on producing a single result</a:t>
            </a:r>
          </a:p>
          <a:p>
            <a:pPr lvl="1"/>
            <a:r>
              <a:rPr lang="en-US" sz="2200" dirty="0"/>
              <a:t>procedures may return 0 items or multiple items unlike functions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languages like C, there are no procedures, so functions must take on multiple roles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mathematical types of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functions that act as procedures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Such functions can produce side effects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mathematical functions do not produce side effects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DBB00-7FCA-4A24-BC9B-43B72307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37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4AA70-884F-48E8-9BE7-F259F51B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Example</a:t>
            </a:r>
            <a:endParaRPr lang="en-MY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6839-ABE6-478B-AEAB-D1CF3BD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7</a:t>
            </a:fld>
            <a:endParaRPr lang="en-MY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9520D1-5121-44C6-8046-179374AFE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76939"/>
              </p:ext>
            </p:extLst>
          </p:nvPr>
        </p:nvGraphicFramePr>
        <p:xfrm>
          <a:off x="390832" y="2159148"/>
          <a:ext cx="11548872" cy="2999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9893">
                  <a:extLst>
                    <a:ext uri="{9D8B030D-6E8A-4147-A177-3AD203B41FA5}">
                      <a16:colId xmlns:a16="http://schemas.microsoft.com/office/drawing/2014/main" val="1638004356"/>
                    </a:ext>
                  </a:extLst>
                </a:gridCol>
                <a:gridCol w="5768979">
                  <a:extLst>
                    <a:ext uri="{9D8B030D-6E8A-4147-A177-3AD203B41FA5}">
                      <a16:colId xmlns:a16="http://schemas.microsoft.com/office/drawing/2014/main" val="2330242763"/>
                    </a:ext>
                  </a:extLst>
                </a:gridCol>
              </a:tblGrid>
              <a:tr h="14999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// function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def square( n ):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         return n * n;  </a:t>
                      </a:r>
                      <a:endParaRPr lang="en-MY" sz="2500" dirty="0"/>
                    </a:p>
                  </a:txBody>
                  <a:tcPr marL="124072" marR="124072" marT="62036" marB="620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// procedure 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def display(n): 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         print( "The value is:" + n ); </a:t>
                      </a:r>
                    </a:p>
                  </a:txBody>
                  <a:tcPr marL="124072" marR="124072" marT="62036" marB="62036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615653"/>
                  </a:ext>
                </a:extLst>
              </a:tr>
              <a:tr h="14999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MY" sz="2500" dirty="0"/>
                    </a:p>
                  </a:txBody>
                  <a:tcPr marL="124072" marR="124072" marT="62036" marB="620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MY" sz="2500" dirty="0"/>
                    </a:p>
                  </a:txBody>
                  <a:tcPr marL="124072" marR="124072" marT="62036" marB="62036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0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E79-CF2D-4361-BD9A-9DF49EDF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functional programming?</a:t>
            </a:r>
            <a:endParaRPr lang="en-MY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1289-8146-4FB1-BB91-13286683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Mathematical approach for problem solving</a:t>
            </a:r>
          </a:p>
          <a:p>
            <a:r>
              <a:rPr lang="en-US" sz="2200" dirty="0"/>
              <a:t>Simple and less abstract</a:t>
            </a:r>
          </a:p>
          <a:p>
            <a:r>
              <a:rPr lang="en-US" sz="2200" dirty="0"/>
              <a:t>Characteristics</a:t>
            </a:r>
          </a:p>
          <a:p>
            <a:pPr lvl="1"/>
            <a:r>
              <a:rPr lang="en-US" sz="2200" dirty="0"/>
              <a:t>Reuse</a:t>
            </a:r>
          </a:p>
          <a:p>
            <a:pPr lvl="1"/>
            <a:r>
              <a:rPr lang="en-US" sz="2200" dirty="0"/>
              <a:t>Test</a:t>
            </a:r>
          </a:p>
          <a:p>
            <a:pPr lvl="1"/>
            <a:r>
              <a:rPr lang="en-US" sz="2200" dirty="0"/>
              <a:t>Handle concurrency</a:t>
            </a:r>
            <a:endParaRPr lang="en-MY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DDAA9-1304-4E9C-95B2-607068F3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MY" smtClean="0"/>
              <a:pPr>
                <a:spcAft>
                  <a:spcPts val="600"/>
                </a:spcAft>
              </a:pPr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72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E6DA61-DE47-4AE1-9801-138D4919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2626" y="914400"/>
            <a:ext cx="7230548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9D20D-A7DF-4EA0-93B2-41A84F46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4017D6-2BAA-449D-BEA9-28190BE8E22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1184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DejaVuSansMono</vt:lpstr>
      <vt:lpstr>DejaVuSansMono-Bold</vt:lpstr>
      <vt:lpstr>roboto</vt:lpstr>
      <vt:lpstr>Source Sans Pro</vt:lpstr>
      <vt:lpstr>Office Theme</vt:lpstr>
      <vt:lpstr>Lecture 4 Functional Programming</vt:lpstr>
      <vt:lpstr>Content</vt:lpstr>
      <vt:lpstr>Throwback to Chapter 2</vt:lpstr>
      <vt:lpstr>What is functional programming?</vt:lpstr>
      <vt:lpstr>Programming paradigm</vt:lpstr>
      <vt:lpstr>Functions vs Procedure</vt:lpstr>
      <vt:lpstr>Example</vt:lpstr>
      <vt:lpstr>Why functional programming?</vt:lpstr>
      <vt:lpstr>PowerPoint Presentation</vt:lpstr>
      <vt:lpstr>Immutable Data </vt:lpstr>
      <vt:lpstr>Referential transparency</vt:lpstr>
      <vt:lpstr>First-class function</vt:lpstr>
      <vt:lpstr>Closure</vt:lpstr>
      <vt:lpstr>FP Concepts</vt:lpstr>
      <vt:lpstr>Principles of Functional Programming </vt:lpstr>
      <vt:lpstr>Pure functions</vt:lpstr>
      <vt:lpstr>Recursion in FP</vt:lpstr>
      <vt:lpstr>Advantages of FP over other programming paradigm</vt:lpstr>
      <vt:lpstr>Limitations of FP</vt:lpstr>
      <vt:lpstr>Example program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SAMRY@MOHD SHAMRIE SAININ</dc:creator>
  <cp:lastModifiedBy>Ayman Alani</cp:lastModifiedBy>
  <cp:revision>112</cp:revision>
  <dcterms:created xsi:type="dcterms:W3CDTF">2021-03-23T00:49:09Z</dcterms:created>
  <dcterms:modified xsi:type="dcterms:W3CDTF">2022-11-19T08:23:02Z</dcterms:modified>
</cp:coreProperties>
</file>