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307" r:id="rId23"/>
    <p:sldId id="308" r:id="rId24"/>
    <p:sldId id="296" r:id="rId25"/>
    <p:sldId id="297" r:id="rId26"/>
    <p:sldId id="304" r:id="rId27"/>
    <p:sldId id="298" r:id="rId28"/>
    <p:sldId id="299" r:id="rId29"/>
    <p:sldId id="300" r:id="rId30"/>
    <p:sldId id="301" r:id="rId31"/>
    <p:sldId id="302" r:id="rId32"/>
    <p:sldId id="306" r:id="rId33"/>
    <p:sldId id="309" r:id="rId34"/>
    <p:sldId id="27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342C5-B55D-49BE-BE1F-3470DA7F3112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73B65-926D-4B84-86E1-44F49E0BEC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919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73B65-926D-4B84-86E1-44F49E0BEC6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980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5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17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5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3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96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42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1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1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61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275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4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75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1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7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4CA4A8-112C-4179-882C-68D1E15C1D20}" type="datetimeFigureOut">
              <a:rPr lang="en-MY" smtClean="0"/>
              <a:t>28/11/2022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E12CD7-1933-45AC-95BB-A1083FBDF3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043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Intellectual Property (IP)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KT44102/3</a:t>
            </a:r>
          </a:p>
          <a:p>
            <a:r>
              <a:rPr lang="en-US" dirty="0"/>
              <a:t>Ethics and Law in ICT</a:t>
            </a:r>
          </a:p>
          <a:p>
            <a:r>
              <a:rPr lang="en-US" dirty="0"/>
              <a:t>Sem 1:  2022/2023</a:t>
            </a:r>
          </a:p>
          <a:p>
            <a:pPr algn="r"/>
            <a:r>
              <a:rPr lang="en-US" sz="1600" dirty="0"/>
              <a:t>7/11/2022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956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Tread Secret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4780053" cy="3450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Confidential piece of intellectual property that gives company a competitive advantage</a:t>
            </a:r>
          </a:p>
          <a:p>
            <a:r>
              <a:rPr lang="en-US" dirty="0"/>
              <a:t>Never expires</a:t>
            </a:r>
          </a:p>
          <a:p>
            <a:r>
              <a:rPr lang="en-US" dirty="0"/>
              <a:t>Not appropriate for all intellectual properties</a:t>
            </a:r>
          </a:p>
          <a:p>
            <a:r>
              <a:rPr lang="en-US" dirty="0"/>
              <a:t>Reverse engineering allowed</a:t>
            </a:r>
          </a:p>
          <a:p>
            <a:r>
              <a:rPr lang="en-US" dirty="0"/>
              <a:t>May be compromised when employees leave firm (Employees are the greatest threat to trade secrets)</a:t>
            </a:r>
          </a:p>
          <a:p>
            <a:endParaRPr lang="en-MY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92896"/>
            <a:ext cx="194533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93096"/>
            <a:ext cx="1945334" cy="150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08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Trade/Service Mark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3212976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sign (Presented graphically) capable of distinguishing goods/services.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Sign : e.g., any letter, word, name signature, shape… and any combinations of thereof.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Collective Mark: A proprietor of the collective mark from those of other undertakings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Certification Mark: Be used are certified by proprietor of the mark in respect of origin, material, mode of manufacture of goods or performance of services, quality, accuracy or other characteristics</a:t>
            </a:r>
          </a:p>
          <a:p>
            <a:pPr marL="301943" lvl="1" indent="0">
              <a:buNone/>
            </a:pPr>
            <a:endParaRPr lang="en-MY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36" y="1844824"/>
            <a:ext cx="122710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12241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One Alpha Electrical Services - How do you choose a legitimate LED  tubelight? One which has the authority sticker -&gt; SIRIM. Part 4 : SIRIM  Approval This is a very important Qua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sp>
        <p:nvSpPr>
          <p:cNvPr id="7" name="AutoShape 4" descr="One Alpha Electrical Services - How do you choose a legitimate LED  tubelight? One which has the authority sticker -&gt; SIRIM. Part 4 : SIRIM  Approval This is a very important Qual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25406"/>
            <a:ext cx="1296143" cy="128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95479"/>
            <a:ext cx="2016224" cy="121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785751"/>
            <a:ext cx="1295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23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IP: Trade/Service Mark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Non- registrable trade mark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Prohibited marks – to confuse/deceive the public/contrary to law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Scandalous of Offensive matter – not be entitled to protection in any court of law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Prejudicial to the interest/security of the nation - Registrar bears the responsibility of determining the trade mark, whether it might be prejudicial to the interest or security of the nation. It may be that a mark contains an inflammatory statement or words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433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Trade Mark (The need)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Origin – helps to identify the source and those linked for the products and services trade in the market</a:t>
            </a:r>
          </a:p>
          <a:p>
            <a:r>
              <a:rPr lang="en-US" dirty="0"/>
              <a:t>Choice – assists consumers to choose goods and services with ease</a:t>
            </a:r>
          </a:p>
          <a:p>
            <a:r>
              <a:rPr lang="en-US" dirty="0"/>
              <a:t>Quality – Consumers define a certain trade mark for its known quality</a:t>
            </a:r>
          </a:p>
          <a:p>
            <a:r>
              <a:rPr lang="en-US" dirty="0"/>
              <a:t>Marketing – significant role in promoting (branding)</a:t>
            </a:r>
          </a:p>
          <a:p>
            <a:r>
              <a:rPr lang="en-US" dirty="0"/>
              <a:t>Economic – Recognized trade mark is a valuable asset. Trade marks may be licensed or franchised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48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Trade Mark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Right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use the marks in trading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take legal action for infringement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take civil action/lodges complains </a:t>
            </a:r>
          </a:p>
          <a:p>
            <a:r>
              <a:rPr lang="en-US" dirty="0"/>
              <a:t>Legal evidence</a:t>
            </a:r>
          </a:p>
          <a:p>
            <a:pPr marL="622300" lvl="2" indent="-342900">
              <a:buFont typeface="Wingdings" pitchFamily="2" charset="2"/>
              <a:buChar char="§"/>
            </a:pPr>
            <a:r>
              <a:rPr lang="en-US" dirty="0"/>
              <a:t>Legal evidence – the registration certificate</a:t>
            </a:r>
          </a:p>
          <a:p>
            <a:r>
              <a:rPr lang="en-US" dirty="0"/>
              <a:t>Duration : valid for 10 year (renewed)</a:t>
            </a:r>
          </a:p>
          <a:p>
            <a:pPr marL="301943" lvl="1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5084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Copyright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Please refer to PPT: Special Topic – Malaysia </a:t>
            </a:r>
            <a:r>
              <a:rPr lang="en-US" dirty="0" err="1"/>
              <a:t>cyberlaw</a:t>
            </a:r>
            <a:r>
              <a:rPr lang="en-US" dirty="0"/>
              <a:t> (Copy right part)</a:t>
            </a:r>
          </a:p>
          <a:p>
            <a:pPr marL="0" indent="0">
              <a:buNone/>
            </a:pPr>
            <a:r>
              <a:rPr lang="en-US" dirty="0"/>
              <a:t>Key concept: an idea cannot be copyrighted, but the expression of an idea can be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512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Patent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4275997" cy="3450696"/>
          </a:xfrm>
        </p:spPr>
        <p:txBody>
          <a:bodyPr>
            <a:normAutofit/>
          </a:bodyPr>
          <a:lstStyle/>
          <a:p>
            <a:r>
              <a:rPr lang="en-US" dirty="0"/>
              <a:t>Definition: an exclusive right granted for </a:t>
            </a:r>
            <a:r>
              <a:rPr lang="en-US" b="1" i="1" dirty="0"/>
              <a:t>an invention</a:t>
            </a:r>
            <a:r>
              <a:rPr lang="en-US" dirty="0"/>
              <a:t>, which is a </a:t>
            </a:r>
            <a:r>
              <a:rPr lang="en-US" b="1" i="1" dirty="0"/>
              <a:t>product or a process </a:t>
            </a:r>
            <a:r>
              <a:rPr lang="en-US" dirty="0"/>
              <a:t>that provides </a:t>
            </a:r>
            <a:r>
              <a:rPr lang="en-US" i="1" dirty="0"/>
              <a:t>a </a:t>
            </a:r>
            <a:r>
              <a:rPr lang="en-US" b="1" i="1" dirty="0"/>
              <a:t>new way of doing something</a:t>
            </a:r>
            <a:r>
              <a:rPr lang="en-US" dirty="0"/>
              <a:t>, or offers a </a:t>
            </a:r>
            <a:r>
              <a:rPr lang="en-US" b="1" i="1" dirty="0"/>
              <a:t>new technical solution to a problem. </a:t>
            </a:r>
            <a:r>
              <a:rPr lang="en-US" dirty="0"/>
              <a:t>(A public document)</a:t>
            </a:r>
          </a:p>
          <a:p>
            <a:pPr marL="0" indent="0">
              <a:buNone/>
            </a:pPr>
            <a:endParaRPr lang="en-MY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0" y="2060848"/>
            <a:ext cx="378512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42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Patent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778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Patentable Inventions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New (has not been publicity disclosed in any form)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Involve an inventive step (must not be obvious to someone with knowledge and experience in the technological field of the invention)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Industrial applicable (Can be mass produced)</a:t>
            </a:r>
          </a:p>
          <a:p>
            <a:r>
              <a:rPr lang="en-US" dirty="0"/>
              <a:t>Non-Patentable Inventions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Discoveries, scientific theories and mathematical methods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Plant/animal or biological process for plan/animal or any related thereof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Scheme, rules or methods for doing business, performing purely mental acts or playing games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Methods for treatment of human/animal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056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Patent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of patent registration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exploit the patented invention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assign/transmit the patent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conclude license contracts</a:t>
            </a:r>
          </a:p>
          <a:p>
            <a:r>
              <a:rPr lang="en-US" dirty="0"/>
              <a:t>Duration of patent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20 years from the date of filing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3869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Industrial Design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564904"/>
            <a:ext cx="7408333" cy="34506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Generally – features of shape, configuration, patent of ornament applied to an article by any industrial process which the finished article appeal to the eye and are judged by the eye.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May consist of three-dimensional features or two-dimensional features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Exclude: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A method/principle of construction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Depend upon the appearance of another article which forms an integral part of the article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It differs only in immaterial details/features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The features of that article are dictated solely by function</a:t>
            </a:r>
          </a:p>
          <a:p>
            <a:pPr lvl="2" algn="just">
              <a:buFont typeface="Wingdings" pitchFamily="2" charset="2"/>
              <a:buChar char="§"/>
            </a:pPr>
            <a:endParaRPr lang="en-US" dirty="0"/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265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IP Protection</a:t>
            </a:r>
          </a:p>
          <a:p>
            <a:r>
              <a:rPr lang="en-US" dirty="0"/>
              <a:t>Fair Use</a:t>
            </a:r>
          </a:p>
          <a:p>
            <a:r>
              <a:rPr lang="en-US" dirty="0"/>
              <a:t>IP: Key Issues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65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Industrial Design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Importance of industrial design registration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Has the exclusive right to make, import, sell or hire out any article to which the design has been applied</a:t>
            </a:r>
          </a:p>
          <a:p>
            <a:pPr algn="just"/>
            <a:r>
              <a:rPr lang="en-US" dirty="0"/>
              <a:t>Duration of protection – 5 years from the date of filing and extendable for a further 4 consecutive term, and the maximum protection period is 25 years.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80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Others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2780928"/>
            <a:ext cx="6798736" cy="344499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IC Layout Designs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A layout-design of an integrated circuit is the three-dimensional disposition of the elements of an integrated circuit and some or all of the interconnections of the integrated circuit or such three-dimensional disposition prepared for an integrated circuit intended for manufacture</a:t>
            </a:r>
          </a:p>
          <a:p>
            <a:pPr algn="just"/>
            <a:r>
              <a:rPr lang="en-US" dirty="0"/>
              <a:t>Geographical Indication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A geographical indication (GI) is a sign used on products that have a specific geographical origin and possess qualities or a reputation that are due to that origin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362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9371-633F-A53F-9593-E3DAB71D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Use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50EB-7FB6-18A3-19A0-6624B23B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legal to reproduce a copyrighted work without permission</a:t>
            </a:r>
          </a:p>
          <a:p>
            <a:r>
              <a:rPr lang="en-US" dirty="0"/>
              <a:t>Fulfill the condition four factors</a:t>
            </a:r>
          </a:p>
          <a:p>
            <a:pPr lvl="1"/>
            <a:r>
              <a:rPr lang="en-US" dirty="0"/>
              <a:t>Purpose and character of use</a:t>
            </a:r>
          </a:p>
          <a:p>
            <a:pPr lvl="1"/>
            <a:r>
              <a:rPr lang="en-US" dirty="0"/>
              <a:t>Nature of work</a:t>
            </a:r>
          </a:p>
          <a:p>
            <a:pPr lvl="1"/>
            <a:r>
              <a:rPr lang="en-US" dirty="0"/>
              <a:t>Amount of work being copied</a:t>
            </a:r>
          </a:p>
          <a:p>
            <a:pPr lvl="1"/>
            <a:r>
              <a:rPr lang="en-US" dirty="0"/>
              <a:t>Affect on market for work</a:t>
            </a:r>
          </a:p>
          <a:p>
            <a:r>
              <a:rPr lang="en-US" dirty="0"/>
              <a:t>Must satisfied requirement &gt;2 factors.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4194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2FF5-26E4-5AD3-B5EF-FED83785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Note</a:t>
            </a:r>
            <a:endParaRPr lang="en-M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82923F-A1E8-FAA5-4ADA-63B45281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98025"/>
              </p:ext>
            </p:extLst>
          </p:nvPr>
        </p:nvGraphicFramePr>
        <p:xfrm>
          <a:off x="1547664" y="2492896"/>
          <a:ext cx="6288360" cy="315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120">
                  <a:extLst>
                    <a:ext uri="{9D8B030D-6E8A-4147-A177-3AD203B41FA5}">
                      <a16:colId xmlns:a16="http://schemas.microsoft.com/office/drawing/2014/main" val="1358162780"/>
                    </a:ext>
                  </a:extLst>
                </a:gridCol>
                <a:gridCol w="2096120">
                  <a:extLst>
                    <a:ext uri="{9D8B030D-6E8A-4147-A177-3AD203B41FA5}">
                      <a16:colId xmlns:a16="http://schemas.microsoft.com/office/drawing/2014/main" val="2061384398"/>
                    </a:ext>
                  </a:extLst>
                </a:gridCol>
                <a:gridCol w="2096120">
                  <a:extLst>
                    <a:ext uri="{9D8B030D-6E8A-4147-A177-3AD203B41FA5}">
                      <a16:colId xmlns:a16="http://schemas.microsoft.com/office/drawing/2014/main" val="517068384"/>
                    </a:ext>
                  </a:extLst>
                </a:gridCol>
              </a:tblGrid>
              <a:tr h="440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For/Support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Against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82346"/>
                  </a:ext>
                </a:extLst>
              </a:tr>
              <a:tr h="759691">
                <a:tc>
                  <a:txBody>
                    <a:bodyPr/>
                    <a:lstStyle/>
                    <a:p>
                      <a:r>
                        <a:rPr lang="en-US" dirty="0"/>
                        <a:t>1. Purpose and character of use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93661"/>
                  </a:ext>
                </a:extLst>
              </a:tr>
              <a:tr h="440138">
                <a:tc>
                  <a:txBody>
                    <a:bodyPr/>
                    <a:lstStyle/>
                    <a:p>
                      <a:r>
                        <a:rPr lang="en-US" dirty="0"/>
                        <a:t>2. Nature of 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29940"/>
                  </a:ext>
                </a:extLst>
              </a:tr>
              <a:tr h="759691">
                <a:tc>
                  <a:txBody>
                    <a:bodyPr/>
                    <a:lstStyle/>
                    <a:p>
                      <a:r>
                        <a:rPr lang="en-US" dirty="0"/>
                        <a:t>3. Amount of work being copied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16610"/>
                  </a:ext>
                </a:extLst>
              </a:tr>
              <a:tr h="759691">
                <a:tc>
                  <a:txBody>
                    <a:bodyPr/>
                    <a:lstStyle/>
                    <a:p>
                      <a:r>
                        <a:rPr lang="en-US" dirty="0"/>
                        <a:t>4. Affect on market for 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0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5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Key Issues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  <a:p>
            <a:r>
              <a:rPr lang="en-US" dirty="0"/>
              <a:t>Reverse engineering</a:t>
            </a:r>
          </a:p>
          <a:p>
            <a:r>
              <a:rPr lang="en-US" dirty="0"/>
              <a:t>Open Source code</a:t>
            </a:r>
          </a:p>
          <a:p>
            <a:r>
              <a:rPr lang="en-US" dirty="0"/>
              <a:t>Competitive intelligence</a:t>
            </a:r>
          </a:p>
          <a:p>
            <a:r>
              <a:rPr lang="en-US" dirty="0"/>
              <a:t>Trademark infringement</a:t>
            </a:r>
          </a:p>
          <a:p>
            <a:r>
              <a:rPr lang="en-US" dirty="0"/>
              <a:t>Cybersquatting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3121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Issues: Plagiarism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Stealing someone’s ideas or words and passing then off as one’s own</a:t>
            </a:r>
          </a:p>
          <a:p>
            <a:r>
              <a:rPr lang="en-US" dirty="0"/>
              <a:t>Why happen: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Do not understand what constitutes plagiarism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Believe that all electronic content is in the public domain</a:t>
            </a:r>
          </a:p>
          <a:p>
            <a:r>
              <a:rPr lang="en-US" dirty="0"/>
              <a:t>Avoid/combat: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Plagiarism detection system (check your work first) – </a:t>
            </a:r>
            <a:r>
              <a:rPr lang="en-US" dirty="0" err="1"/>
              <a:t>Turnitin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Awareness : students – the need to cite sources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Punishment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0018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824114" cy="331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483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Issues: Reverse Engineering 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 of taking something apart in order to understand it, build a copy of it, and improve it.</a:t>
            </a:r>
          </a:p>
          <a:p>
            <a:r>
              <a:rPr lang="en-US" dirty="0"/>
              <a:t>Applied to computer (hardware &amp; Software).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Compiler – converts computer program statements expressed in source language to 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Convert a program code to a high-level design</a:t>
            </a:r>
          </a:p>
          <a:p>
            <a:r>
              <a:rPr lang="en-US" dirty="0"/>
              <a:t>Aim : to enable interoperability</a:t>
            </a:r>
          </a:p>
          <a:p>
            <a:r>
              <a:rPr lang="en-US" dirty="0"/>
              <a:t>Software license agreements forbid reverse engineering</a:t>
            </a:r>
          </a:p>
          <a:p>
            <a:r>
              <a:rPr lang="en-US" dirty="0"/>
              <a:t>Ethics of using reverse engineering are debated: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Fair use – useful function/interoperability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Can uncover design that someone else has developed at great cost and taken care to protect.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60905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Issues: Open Source Code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53650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Program source code made available for use or modification</a:t>
            </a:r>
          </a:p>
          <a:p>
            <a:r>
              <a:rPr lang="en-US" dirty="0"/>
              <a:t>Basic premise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Many programmers can help software improve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Can be adapted to meet new needs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Bug rapidly identified and fixed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High reliability</a:t>
            </a:r>
          </a:p>
          <a:p>
            <a:r>
              <a:rPr lang="en-US" dirty="0"/>
              <a:t>Benefit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New version of program appear more frequently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Eliminates tension between obeying law and helping others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Programs belong to entire community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Shift focus from manufacturing to service</a:t>
            </a:r>
          </a:p>
          <a:p>
            <a:r>
              <a:rPr lang="en-US" dirty="0"/>
              <a:t>Critique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Without critical mass of developers, quality can be poor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Without “owner” incompatible version may arise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Relatively week graphical user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Poor mechanism for stimulating innovation (no companies will spend billions on a new programs)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2597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Intelligence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Gathering of legally obtainable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help a company gain an advantage over rivals</a:t>
            </a:r>
          </a:p>
          <a:p>
            <a:r>
              <a:rPr lang="en-US" dirty="0"/>
              <a:t>Often integrated into a company’s strategic plans and decision making</a:t>
            </a:r>
          </a:p>
          <a:p>
            <a:r>
              <a:rPr lang="en-US" dirty="0"/>
              <a:t>Not the same as industrial espionage, which uses illegal means to obtain business information not available to the general public</a:t>
            </a:r>
          </a:p>
          <a:p>
            <a:r>
              <a:rPr lang="en-US" dirty="0"/>
              <a:t>Without proper management safeguards, it can cross over to industrial espionage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522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intellectual properties much greater than value of media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Creating first copy is costly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Duplicates cost almost nothing</a:t>
            </a:r>
          </a:p>
          <a:p>
            <a:r>
              <a:rPr lang="en-US" dirty="0"/>
              <a:t>Illegal copying pervasive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Internet allows copies to spread quickly and widely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02159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mark Infringement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Trademark is logo, package design, phrase, sound, or word that enables consumer to differentiate one company’s product from another’s</a:t>
            </a:r>
          </a:p>
          <a:p>
            <a:r>
              <a:rPr lang="en-US" dirty="0"/>
              <a:t>Trademark owner can prevent others from using the same mark or a confusingly similar mark on a product’s label</a:t>
            </a:r>
          </a:p>
          <a:p>
            <a:r>
              <a:rPr lang="en-US" dirty="0"/>
              <a:t>Organizations frequently sue one another over the use of a trademark in a Web site or domain name</a:t>
            </a:r>
          </a:p>
          <a:p>
            <a:r>
              <a:rPr lang="en-US" dirty="0"/>
              <a:t>Nominative fair use is defense often employed by defendant in trademark infringement case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8887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Cybersquatting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Cybersquatters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Register domain names for famous trademarks or company names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Hope the trademark’s owner will buy the domain name for a large sum of money</a:t>
            </a:r>
          </a:p>
          <a:p>
            <a:r>
              <a:rPr lang="en-US" dirty="0"/>
              <a:t>To curb cybersquatting, register all possible domain names</a:t>
            </a:r>
          </a:p>
          <a:p>
            <a:pPr lvl="1">
              <a:buFont typeface="Wingdings" pitchFamily="2" charset="2"/>
              <a:buChar char="§"/>
            </a:pPr>
            <a:r>
              <a:rPr lang="en-US"/>
              <a:t>.</a:t>
            </a:r>
            <a:r>
              <a:rPr lang="en-US" dirty="0"/>
              <a:t>org, .com, .info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2419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MY" dirty="0"/>
          </a:p>
          <a:p>
            <a:pPr marL="0" indent="0" algn="ctr">
              <a:buNone/>
            </a:pPr>
            <a:r>
              <a:rPr lang="en-MY" dirty="0"/>
              <a:t>A new unique pencil holder design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State the IP: </a:t>
            </a:r>
            <a:r>
              <a:rPr lang="en-US" dirty="0"/>
              <a:t>Industrial Design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Description of IP : </a:t>
            </a:r>
            <a:r>
              <a:rPr lang="en-US" i="1" dirty="0">
                <a:solidFill>
                  <a:srgbClr val="7030A0"/>
                </a:solidFill>
              </a:rPr>
              <a:t>features of shape</a:t>
            </a:r>
            <a:r>
              <a:rPr lang="en-US" dirty="0"/>
              <a:t>, configuration, patent of ornament </a:t>
            </a:r>
            <a:r>
              <a:rPr lang="en-US" i="1" dirty="0">
                <a:solidFill>
                  <a:srgbClr val="7030A0"/>
                </a:solidFill>
              </a:rPr>
              <a:t>applied to an art</a:t>
            </a:r>
            <a:r>
              <a:rPr lang="en-US" dirty="0"/>
              <a:t>icle by any industrial process which the finished article </a:t>
            </a:r>
            <a:r>
              <a:rPr lang="en-US" i="1" dirty="0">
                <a:solidFill>
                  <a:srgbClr val="7030A0"/>
                </a:solidFill>
              </a:rPr>
              <a:t>appeal to the eye </a:t>
            </a:r>
            <a:r>
              <a:rPr lang="en-US" dirty="0"/>
              <a:t>and are judged by the eye.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Argument : </a:t>
            </a:r>
            <a:r>
              <a:rPr lang="en-US" dirty="0"/>
              <a:t>A unique design can be referred to feature of shape as mention in Industrial design. This unique design applied to an article (which is pencil holder) that appeal to the eye.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1553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5277-68BD-E8AE-47FE-CD229C41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QT/E1: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3D38-1EFA-2637-751D-6C2BE209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appropriate intellectual property protection for the following situation: (No repetition intellectual property protection is allowed)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Inspired by the use of F words of Facebook, Nana modified one word to branding her future chat application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 new invention of rope skipping holder to capture its function, comfortable grip and reading blood pressure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5340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The End</a:t>
            </a:r>
            <a:endParaRPr lang="en-MY" sz="6600" b="1" dirty="0"/>
          </a:p>
        </p:txBody>
      </p:sp>
    </p:spTree>
    <p:extLst>
      <p:ext uri="{BB962C8B-B14F-4D97-AF65-F5344CB8AC3E}">
        <p14:creationId xmlns:p14="http://schemas.microsoft.com/office/powerpoint/2010/main" val="19884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Definition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Term used to describe works of the mind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Distinct and “owned” or created by a person/group</a:t>
            </a:r>
          </a:p>
          <a:p>
            <a:r>
              <a:rPr lang="en-US" dirty="0"/>
              <a:t>Intellectual property: any unique product of the human intellect that has commercial value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Books, songs, movies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Paintings, drawings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Inventions, chemical formulas, computer programs</a:t>
            </a:r>
          </a:p>
          <a:p>
            <a:r>
              <a:rPr lang="en-US" dirty="0"/>
              <a:t>Intellectual property ≠ physical manifestation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283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Property Right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People have a right…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property in their own person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their own labor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things which they remove from Nature through their labor</a:t>
            </a:r>
          </a:p>
          <a:p>
            <a:r>
              <a:rPr lang="en-US" dirty="0"/>
              <a:t>As long as…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nobody claims more property than they can use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after someone removes something from common state, there is plenty left over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77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Property Right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95957"/>
              </p:ext>
            </p:extLst>
          </p:nvPr>
        </p:nvGraphicFramePr>
        <p:xfrm>
          <a:off x="357816" y="2060848"/>
          <a:ext cx="8496944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110">
                <a:tc>
                  <a:txBody>
                    <a:bodyPr/>
                    <a:lstStyle/>
                    <a:p>
                      <a:r>
                        <a:rPr lang="en-MY" sz="2400" dirty="0"/>
                        <a:t>Making</a:t>
                      </a:r>
                      <a:r>
                        <a:rPr lang="en-MY" sz="2400" baseline="0" dirty="0"/>
                        <a:t> a Belt Buckle</a:t>
                      </a:r>
                      <a:endParaRPr lang="en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/>
                        <a:t>Writing a 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r>
                        <a:rPr lang="en-MY" sz="2400" dirty="0"/>
                        <a:t>Mine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/>
                        <a:t>Mine the words (language)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r>
                        <a:rPr lang="en-MY" sz="2400" dirty="0"/>
                        <a:t>Smelt the metal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/>
                        <a:t>Smelt /turn</a:t>
                      </a:r>
                      <a:r>
                        <a:rPr lang="en-MY" sz="2400" baseline="0" dirty="0"/>
                        <a:t> the words into prose/style (scripting)</a:t>
                      </a:r>
                      <a:endParaRPr lang="en-MY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110">
                <a:tc>
                  <a:txBody>
                    <a:bodyPr/>
                    <a:lstStyle/>
                    <a:p>
                      <a:r>
                        <a:rPr lang="en-MY" sz="2400" dirty="0"/>
                        <a:t>Cast</a:t>
                      </a:r>
                      <a:r>
                        <a:rPr lang="en-MY" sz="2400" baseline="0" dirty="0"/>
                        <a:t> the metal to belt buckle</a:t>
                      </a:r>
                      <a:endParaRPr lang="en-MY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2400" dirty="0"/>
                        <a:t>Cast/ turn them into a complete play (acting)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:Analogy Is Imperfect (Issue)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005064"/>
            <a:ext cx="7408333" cy="21210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Ben Jonson and William Shakespeare simultaneously write down Hamlet, who owns it?</a:t>
            </a:r>
          </a:p>
          <a:p>
            <a:r>
              <a:rPr lang="en-US" dirty="0"/>
              <a:t>If Ben “steals” the play from Will, both have it</a:t>
            </a:r>
          </a:p>
          <a:p>
            <a:r>
              <a:rPr lang="en-US" b="1" dirty="0"/>
              <a:t>These paradoxes weaken the argument for a natural right to intellectual property</a:t>
            </a:r>
          </a:p>
          <a:p>
            <a:endParaRPr lang="en-MY" dirty="0"/>
          </a:p>
        </p:txBody>
      </p:sp>
      <p:pic>
        <p:nvPicPr>
          <p:cNvPr id="4" name="Picture 6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1623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11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Protection : Why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people are altruistic; some are not</a:t>
            </a:r>
          </a:p>
          <a:p>
            <a:r>
              <a:rPr lang="en-US" dirty="0"/>
              <a:t>Allure of wealth can be an incentive for speculative work</a:t>
            </a:r>
          </a:p>
          <a:p>
            <a:r>
              <a:rPr lang="en-US" dirty="0"/>
              <a:t>Giving creators rights to their inventions stimulates creativity</a:t>
            </a:r>
          </a:p>
          <a:p>
            <a:r>
              <a:rPr lang="en-US" dirty="0"/>
              <a:t>Society benefits most when inventions in public domain</a:t>
            </a:r>
          </a:p>
          <a:p>
            <a:r>
              <a:rPr lang="en-US" dirty="0"/>
              <a:t>Compromise by giving authors and inventors rights for a limited time.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57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IP: Tread Secret</a:t>
            </a:r>
            <a:endParaRPr lang="en-MY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 secret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Business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Represents something of economic value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Required an effort/cost to develop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Some degree of uniqueness/novelty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Generally unknown to public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Kept confidential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075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2000</TotalTime>
  <Words>1799</Words>
  <Application>Microsoft Office PowerPoint</Application>
  <PresentationFormat>On-screen Show (4:3)</PresentationFormat>
  <Paragraphs>219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Garamond</vt:lpstr>
      <vt:lpstr>Wingdings</vt:lpstr>
      <vt:lpstr>Organic</vt:lpstr>
      <vt:lpstr>Intellectual Property (IP)</vt:lpstr>
      <vt:lpstr>Content</vt:lpstr>
      <vt:lpstr>Introduction</vt:lpstr>
      <vt:lpstr>Introduction : Definition</vt:lpstr>
      <vt:lpstr>Introduction: Property Right</vt:lpstr>
      <vt:lpstr>Introduction: Property Right</vt:lpstr>
      <vt:lpstr>Introduction :Analogy Is Imperfect (Issue)</vt:lpstr>
      <vt:lpstr>IP Protection : Why</vt:lpstr>
      <vt:lpstr>IP: Tread Secret</vt:lpstr>
      <vt:lpstr>IP: Tread Secret</vt:lpstr>
      <vt:lpstr>IP: Trade/Service Mark</vt:lpstr>
      <vt:lpstr>IP: Trade/Service Mark</vt:lpstr>
      <vt:lpstr>IP: Trade Mark (The need)</vt:lpstr>
      <vt:lpstr>IP: Trade Mark</vt:lpstr>
      <vt:lpstr>IP: Copyright</vt:lpstr>
      <vt:lpstr>IP: Patent</vt:lpstr>
      <vt:lpstr>IP: Patent</vt:lpstr>
      <vt:lpstr>IP: Patent</vt:lpstr>
      <vt:lpstr>IP: Industrial Design</vt:lpstr>
      <vt:lpstr>IP: Industrial Design</vt:lpstr>
      <vt:lpstr>IP: Others</vt:lpstr>
      <vt:lpstr>Fair Use</vt:lpstr>
      <vt:lpstr>Write Your Own Note</vt:lpstr>
      <vt:lpstr>IP: Key Issues</vt:lpstr>
      <vt:lpstr>Key Issues: Plagiarism</vt:lpstr>
      <vt:lpstr>PowerPoint Presentation</vt:lpstr>
      <vt:lpstr>Key Issues: Reverse Engineering </vt:lpstr>
      <vt:lpstr>Key Issues: Open Source Code</vt:lpstr>
      <vt:lpstr>Competitive Intelligence</vt:lpstr>
      <vt:lpstr>Trade mark Infringement</vt:lpstr>
      <vt:lpstr>Cybersquatting</vt:lpstr>
      <vt:lpstr>Exercise</vt:lpstr>
      <vt:lpstr>QT/E1: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Crime</dc:title>
  <dc:creator>user</dc:creator>
  <cp:lastModifiedBy>LO GUAN SIANG</cp:lastModifiedBy>
  <cp:revision>87</cp:revision>
  <dcterms:created xsi:type="dcterms:W3CDTF">2021-10-28T06:52:09Z</dcterms:created>
  <dcterms:modified xsi:type="dcterms:W3CDTF">2022-11-28T07:25:58Z</dcterms:modified>
</cp:coreProperties>
</file>