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8" r:id="rId31"/>
    <p:sldId id="289" r:id="rId32"/>
    <p:sldId id="305"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3" r:id="rId46"/>
    <p:sldId id="304" r:id="rId47"/>
    <p:sldId id="287"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A44CA4A8-112C-4179-882C-68D1E15C1D20}" type="datetimeFigureOut">
              <a:rPr lang="en-MY" smtClean="0"/>
              <a:t>28/11/2022</a:t>
            </a:fld>
            <a:endParaRPr lang="en-MY"/>
          </a:p>
        </p:txBody>
      </p:sp>
      <p:sp>
        <p:nvSpPr>
          <p:cNvPr id="5" name="Footer Placeholder 4"/>
          <p:cNvSpPr>
            <a:spLocks noGrp="1"/>
          </p:cNvSpPr>
          <p:nvPr>
            <p:ph type="ftr" sz="quarter" idx="11"/>
          </p:nvPr>
        </p:nvSpPr>
        <p:spPr>
          <a:xfrm>
            <a:off x="1921934" y="5054602"/>
            <a:ext cx="4064860" cy="279400"/>
          </a:xfrm>
        </p:spPr>
        <p:txBody>
          <a:bodyPr/>
          <a:lstStyle/>
          <a:p>
            <a:endParaRPr lang="en-MY"/>
          </a:p>
        </p:txBody>
      </p:sp>
      <p:sp>
        <p:nvSpPr>
          <p:cNvPr id="6" name="Slide Number Placeholder 5"/>
          <p:cNvSpPr>
            <a:spLocks noGrp="1"/>
          </p:cNvSpPr>
          <p:nvPr>
            <p:ph type="sldNum" sz="quarter" idx="12"/>
          </p:nvPr>
        </p:nvSpPr>
        <p:spPr>
          <a:xfrm>
            <a:off x="6817317" y="5054602"/>
            <a:ext cx="413483" cy="279400"/>
          </a:xfrm>
        </p:spPr>
        <p:txBody>
          <a:bodyPr/>
          <a:lstStyle/>
          <a:p>
            <a:fld id="{28E12CD7-1933-45AC-95BB-A1083FBDF3D3}" type="slidenum">
              <a:rPr lang="en-MY" smtClean="0"/>
              <a:t>‹#›</a:t>
            </a:fld>
            <a:endParaRPr lang="en-MY"/>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15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CA4A8-112C-4179-882C-68D1E15C1D20}" type="datetimeFigureOut">
              <a:rPr lang="en-MY" smtClean="0"/>
              <a:t>28/11/2022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8E12CD7-1933-45AC-95BB-A1083FBDF3D3}" type="slidenum">
              <a:rPr lang="en-MY" smtClean="0"/>
              <a:t>‹#›</a:t>
            </a:fld>
            <a:endParaRPr lang="en-MY"/>
          </a:p>
        </p:txBody>
      </p:sp>
    </p:spTree>
    <p:extLst>
      <p:ext uri="{BB962C8B-B14F-4D97-AF65-F5344CB8AC3E}">
        <p14:creationId xmlns:p14="http://schemas.microsoft.com/office/powerpoint/2010/main" val="275314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4CA4A8-112C-4179-882C-68D1E15C1D20}" type="datetimeFigureOut">
              <a:rPr lang="en-MY" smtClean="0"/>
              <a:t>28/11/2022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8E12CD7-1933-45AC-95BB-A1083FBDF3D3}" type="slidenum">
              <a:rPr lang="en-MY" smtClean="0"/>
              <a:t>‹#›</a:t>
            </a:fld>
            <a:endParaRPr lang="en-MY"/>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6149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4CA4A8-112C-4179-882C-68D1E15C1D20}" type="datetimeFigureOut">
              <a:rPr lang="en-MY" smtClean="0"/>
              <a:t>28/11/2022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8E12CD7-1933-45AC-95BB-A1083FBDF3D3}" type="slidenum">
              <a:rPr lang="en-MY" smtClean="0"/>
              <a:t>‹#›</a:t>
            </a:fld>
            <a:endParaRPr lang="en-MY"/>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7501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4CA4A8-112C-4179-882C-68D1E15C1D20}" type="datetimeFigureOut">
              <a:rPr lang="en-MY" smtClean="0"/>
              <a:t>28/11/2022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8E12CD7-1933-45AC-95BB-A1083FBDF3D3}" type="slidenum">
              <a:rPr lang="en-MY" smtClean="0"/>
              <a:t>‹#›</a:t>
            </a:fld>
            <a:endParaRPr lang="en-MY"/>
          </a:p>
        </p:txBody>
      </p:sp>
    </p:spTree>
    <p:extLst>
      <p:ext uri="{BB962C8B-B14F-4D97-AF65-F5344CB8AC3E}">
        <p14:creationId xmlns:p14="http://schemas.microsoft.com/office/powerpoint/2010/main" val="4229789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4CA4A8-112C-4179-882C-68D1E15C1D20}" type="datetimeFigureOut">
              <a:rPr lang="en-MY" smtClean="0"/>
              <a:t>28/11/2022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8E12CD7-1933-45AC-95BB-A1083FBDF3D3}" type="slidenum">
              <a:rPr lang="en-MY" smtClean="0"/>
              <a:t>‹#›</a:t>
            </a:fld>
            <a:endParaRPr lang="en-MY"/>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9948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4CA4A8-112C-4179-882C-68D1E15C1D20}" type="datetimeFigureOut">
              <a:rPr lang="en-MY" smtClean="0"/>
              <a:t>28/11/2022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8E12CD7-1933-45AC-95BB-A1083FBDF3D3}" type="slidenum">
              <a:rPr lang="en-MY" smtClean="0"/>
              <a:t>‹#›</a:t>
            </a:fld>
            <a:endParaRPr lang="en-MY"/>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466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4CA4A8-112C-4179-882C-68D1E15C1D20}" type="datetimeFigureOut">
              <a:rPr lang="en-MY" smtClean="0"/>
              <a:t>28/11/2022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8E12CD7-1933-45AC-95BB-A1083FBDF3D3}" type="slidenum">
              <a:rPr lang="en-MY" smtClean="0"/>
              <a:t>‹#›</a:t>
            </a:fld>
            <a:endParaRPr lang="en-MY"/>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5750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4CA4A8-112C-4179-882C-68D1E15C1D20}" type="datetimeFigureOut">
              <a:rPr lang="en-MY" smtClean="0"/>
              <a:t>28/11/2022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8E12CD7-1933-45AC-95BB-A1083FBDF3D3}" type="slidenum">
              <a:rPr lang="en-MY" smtClean="0"/>
              <a:t>‹#›</a:t>
            </a:fld>
            <a:endParaRPr lang="en-MY"/>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061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4CA4A8-112C-4179-882C-68D1E15C1D20}" type="datetimeFigureOut">
              <a:rPr lang="en-MY" smtClean="0"/>
              <a:t>28/11/2022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8E12CD7-1933-45AC-95BB-A1083FBDF3D3}" type="slidenum">
              <a:rPr lang="en-MY" smtClean="0"/>
              <a:t>‹#›</a:t>
            </a:fld>
            <a:endParaRPr lang="en-MY"/>
          </a:p>
        </p:txBody>
      </p:sp>
    </p:spTree>
    <p:extLst>
      <p:ext uri="{BB962C8B-B14F-4D97-AF65-F5344CB8AC3E}">
        <p14:creationId xmlns:p14="http://schemas.microsoft.com/office/powerpoint/2010/main" val="3400901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4CA4A8-112C-4179-882C-68D1E15C1D20}" type="datetimeFigureOut">
              <a:rPr lang="en-MY" smtClean="0"/>
              <a:t>28/11/2022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8E12CD7-1933-45AC-95BB-A1083FBDF3D3}" type="slidenum">
              <a:rPr lang="en-MY" smtClean="0"/>
              <a:t>‹#›</a:t>
            </a:fld>
            <a:endParaRPr lang="en-MY"/>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81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4CA4A8-112C-4179-882C-68D1E15C1D20}" type="datetimeFigureOut">
              <a:rPr lang="en-MY" smtClean="0"/>
              <a:t>28/11/2022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8E12CD7-1933-45AC-95BB-A1083FBDF3D3}" type="slidenum">
              <a:rPr lang="en-MY" smtClean="0"/>
              <a:t>‹#›</a:t>
            </a:fld>
            <a:endParaRPr lang="en-MY"/>
          </a:p>
        </p:txBody>
      </p:sp>
    </p:spTree>
    <p:extLst>
      <p:ext uri="{BB962C8B-B14F-4D97-AF65-F5344CB8AC3E}">
        <p14:creationId xmlns:p14="http://schemas.microsoft.com/office/powerpoint/2010/main" val="2613699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4CA4A8-112C-4179-882C-68D1E15C1D20}" type="datetimeFigureOut">
              <a:rPr lang="en-MY" smtClean="0"/>
              <a:t>28/11/2022</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28E12CD7-1933-45AC-95BB-A1083FBDF3D3}" type="slidenum">
              <a:rPr lang="en-MY" smtClean="0"/>
              <a:t>‹#›</a:t>
            </a:fld>
            <a:endParaRPr lang="en-MY"/>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5426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4CA4A8-112C-4179-882C-68D1E15C1D20}" type="datetimeFigureOut">
              <a:rPr lang="en-MY" smtClean="0"/>
              <a:t>28/11/2022</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28E12CD7-1933-45AC-95BB-A1083FBDF3D3}" type="slidenum">
              <a:rPr lang="en-MY" smtClean="0"/>
              <a:t>‹#›</a:t>
            </a:fld>
            <a:endParaRPr lang="en-MY"/>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6516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4CA4A8-112C-4179-882C-68D1E15C1D20}" type="datetimeFigureOut">
              <a:rPr lang="en-MY" smtClean="0"/>
              <a:t>28/11/2022</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28E12CD7-1933-45AC-95BB-A1083FBDF3D3}" type="slidenum">
              <a:rPr lang="en-MY" smtClean="0"/>
              <a:t>‹#›</a:t>
            </a:fld>
            <a:endParaRPr lang="en-MY"/>
          </a:p>
        </p:txBody>
      </p:sp>
    </p:spTree>
    <p:extLst>
      <p:ext uri="{BB962C8B-B14F-4D97-AF65-F5344CB8AC3E}">
        <p14:creationId xmlns:p14="http://schemas.microsoft.com/office/powerpoint/2010/main" val="375821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CA4A8-112C-4179-882C-68D1E15C1D20}" type="datetimeFigureOut">
              <a:rPr lang="en-MY" smtClean="0"/>
              <a:t>28/11/2022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8E12CD7-1933-45AC-95BB-A1083FBDF3D3}" type="slidenum">
              <a:rPr lang="en-MY" smtClean="0"/>
              <a:t>‹#›</a:t>
            </a:fld>
            <a:endParaRPr lang="en-MY"/>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6334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CA4A8-112C-4179-882C-68D1E15C1D20}" type="datetimeFigureOut">
              <a:rPr lang="en-MY" smtClean="0"/>
              <a:t>28/11/2022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8E12CD7-1933-45AC-95BB-A1083FBDF3D3}" type="slidenum">
              <a:rPr lang="en-MY" smtClean="0"/>
              <a:t>‹#›</a:t>
            </a:fld>
            <a:endParaRPr lang="en-MY"/>
          </a:p>
        </p:txBody>
      </p:sp>
    </p:spTree>
    <p:extLst>
      <p:ext uri="{BB962C8B-B14F-4D97-AF65-F5344CB8AC3E}">
        <p14:creationId xmlns:p14="http://schemas.microsoft.com/office/powerpoint/2010/main" val="3753985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4CA4A8-112C-4179-882C-68D1E15C1D20}" type="datetimeFigureOut">
              <a:rPr lang="en-MY" smtClean="0"/>
              <a:t>28/11/2022</a:t>
            </a:fld>
            <a:endParaRPr lang="en-MY"/>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MY"/>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8E12CD7-1933-45AC-95BB-A1083FBDF3D3}" type="slidenum">
              <a:rPr lang="en-MY" smtClean="0"/>
              <a:t>‹#›</a:t>
            </a:fld>
            <a:endParaRPr lang="en-MY"/>
          </a:p>
        </p:txBody>
      </p:sp>
    </p:spTree>
    <p:extLst>
      <p:ext uri="{BB962C8B-B14F-4D97-AF65-F5344CB8AC3E}">
        <p14:creationId xmlns:p14="http://schemas.microsoft.com/office/powerpoint/2010/main" val="17444667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dirty="0"/>
              <a:t>Computer &amp; Internet Crime</a:t>
            </a:r>
          </a:p>
        </p:txBody>
      </p:sp>
      <p:sp>
        <p:nvSpPr>
          <p:cNvPr id="3" name="Subtitle 2"/>
          <p:cNvSpPr>
            <a:spLocks noGrp="1"/>
          </p:cNvSpPr>
          <p:nvPr>
            <p:ph type="subTitle" idx="1"/>
          </p:nvPr>
        </p:nvSpPr>
        <p:spPr/>
        <p:txBody>
          <a:bodyPr>
            <a:normAutofit fontScale="85000" lnSpcReduction="20000"/>
          </a:bodyPr>
          <a:lstStyle/>
          <a:p>
            <a:r>
              <a:rPr lang="en-US" dirty="0"/>
              <a:t>KT44103</a:t>
            </a:r>
          </a:p>
          <a:p>
            <a:r>
              <a:rPr lang="en-US" dirty="0"/>
              <a:t>Ethics and Law in ICT</a:t>
            </a:r>
          </a:p>
          <a:p>
            <a:r>
              <a:rPr lang="en-US" dirty="0" err="1"/>
              <a:t>Sem</a:t>
            </a:r>
            <a:r>
              <a:rPr lang="en-US" dirty="0"/>
              <a:t> 1:  2021/2020</a:t>
            </a:r>
          </a:p>
          <a:p>
            <a:pPr algn="r"/>
            <a:r>
              <a:rPr lang="en-US" sz="1600" dirty="0"/>
              <a:t>14 November 2022</a:t>
            </a:r>
          </a:p>
          <a:p>
            <a:endParaRPr lang="en-MY" dirty="0"/>
          </a:p>
        </p:txBody>
      </p:sp>
    </p:spTree>
    <p:extLst>
      <p:ext uri="{BB962C8B-B14F-4D97-AF65-F5344CB8AC3E}">
        <p14:creationId xmlns:p14="http://schemas.microsoft.com/office/powerpoint/2010/main" val="4019567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Distributed Denial of Service (</a:t>
            </a:r>
            <a:r>
              <a:rPr lang="en-US" dirty="0" err="1"/>
              <a:t>DDoS</a:t>
            </a:r>
            <a:r>
              <a:rPr lang="en-US" dirty="0"/>
              <a:t>)</a:t>
            </a:r>
            <a:br>
              <a:rPr lang="en-US" dirty="0"/>
            </a:br>
            <a:r>
              <a:rPr lang="en-US" dirty="0"/>
              <a:t>Attacks</a:t>
            </a:r>
            <a:endParaRPr lang="en-MY" dirty="0"/>
          </a:p>
        </p:txBody>
      </p:sp>
      <p:sp>
        <p:nvSpPr>
          <p:cNvPr id="2" name="Content Placeholder 1"/>
          <p:cNvSpPr>
            <a:spLocks noGrp="1"/>
          </p:cNvSpPr>
          <p:nvPr>
            <p:ph idx="1"/>
          </p:nvPr>
        </p:nvSpPr>
        <p:spPr/>
        <p:txBody>
          <a:bodyPr>
            <a:normAutofit fontScale="92500" lnSpcReduction="10000"/>
          </a:bodyPr>
          <a:lstStyle/>
          <a:p>
            <a:r>
              <a:rPr lang="en-US" dirty="0"/>
              <a:t>Malicious hacker takes over computers on the Internet and causes them to flood a target site with demands for data and other small tasks.</a:t>
            </a:r>
          </a:p>
          <a:p>
            <a:pPr lvl="1">
              <a:buFont typeface="Wingdings" pitchFamily="2" charset="2"/>
              <a:buChar char="§"/>
            </a:pPr>
            <a:r>
              <a:rPr lang="en-US" dirty="0"/>
              <a:t>The computers that are taken over are called zombies</a:t>
            </a:r>
          </a:p>
          <a:p>
            <a:pPr lvl="1">
              <a:buFont typeface="Wingdings" pitchFamily="2" charset="2"/>
              <a:buChar char="§"/>
            </a:pPr>
            <a:r>
              <a:rPr lang="en-US" dirty="0"/>
              <a:t>Botnet is a very large group of such computers</a:t>
            </a:r>
          </a:p>
          <a:p>
            <a:r>
              <a:rPr lang="en-US" dirty="0"/>
              <a:t>Does not involve a break in at the target computer.</a:t>
            </a:r>
          </a:p>
          <a:p>
            <a:pPr lvl="1">
              <a:buFont typeface="Wingdings" pitchFamily="2" charset="2"/>
              <a:buChar char="§"/>
            </a:pPr>
            <a:r>
              <a:rPr lang="en-US" dirty="0"/>
              <a:t>Target machine is busy responding to a stream of automated requests</a:t>
            </a:r>
          </a:p>
          <a:p>
            <a:pPr lvl="1">
              <a:buFont typeface="Wingdings" pitchFamily="2" charset="2"/>
              <a:buChar char="§"/>
            </a:pPr>
            <a:r>
              <a:rPr lang="en-US" dirty="0"/>
              <a:t>Legitimate users cannot access target machine</a:t>
            </a:r>
            <a:endParaRPr lang="en-MY" dirty="0"/>
          </a:p>
        </p:txBody>
      </p:sp>
    </p:spTree>
    <p:extLst>
      <p:ext uri="{BB962C8B-B14F-4D97-AF65-F5344CB8AC3E}">
        <p14:creationId xmlns:p14="http://schemas.microsoft.com/office/powerpoint/2010/main" val="390241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Rootkits</a:t>
            </a:r>
          </a:p>
        </p:txBody>
      </p:sp>
      <p:sp>
        <p:nvSpPr>
          <p:cNvPr id="2" name="Content Placeholder 1"/>
          <p:cNvSpPr>
            <a:spLocks noGrp="1"/>
          </p:cNvSpPr>
          <p:nvPr>
            <p:ph idx="1"/>
          </p:nvPr>
        </p:nvSpPr>
        <p:spPr/>
        <p:txBody>
          <a:bodyPr/>
          <a:lstStyle/>
          <a:p>
            <a:r>
              <a:rPr lang="en-US" dirty="0"/>
              <a:t>Set of programs that enables its user to gain administrator level access to a computer without the end user’s consent or knowledge</a:t>
            </a:r>
          </a:p>
          <a:p>
            <a:r>
              <a:rPr lang="en-US" dirty="0"/>
              <a:t>Attacker can gain full control of the system and even obscure the presence of the rootkit</a:t>
            </a:r>
          </a:p>
          <a:p>
            <a:r>
              <a:rPr lang="en-US" dirty="0"/>
              <a:t>Fundamental problem in detecting a rootkit is that the operating system currently running cannot be trusted to provide valid test results</a:t>
            </a:r>
            <a:endParaRPr lang="en-MY" dirty="0"/>
          </a:p>
        </p:txBody>
      </p:sp>
    </p:spTree>
    <p:extLst>
      <p:ext uri="{BB962C8B-B14F-4D97-AF65-F5344CB8AC3E}">
        <p14:creationId xmlns:p14="http://schemas.microsoft.com/office/powerpoint/2010/main" val="3620255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Spam</a:t>
            </a:r>
            <a:endParaRPr lang="en-MY" dirty="0"/>
          </a:p>
        </p:txBody>
      </p:sp>
      <p:sp>
        <p:nvSpPr>
          <p:cNvPr id="2" name="Content Placeholder 1"/>
          <p:cNvSpPr>
            <a:spLocks noGrp="1"/>
          </p:cNvSpPr>
          <p:nvPr>
            <p:ph idx="1"/>
          </p:nvPr>
        </p:nvSpPr>
        <p:spPr/>
        <p:txBody>
          <a:bodyPr/>
          <a:lstStyle/>
          <a:p>
            <a:r>
              <a:rPr lang="en-US" dirty="0"/>
              <a:t>Abuse of email systems to send unsolicited email to large numbers of people</a:t>
            </a:r>
          </a:p>
          <a:p>
            <a:pPr lvl="1">
              <a:buFont typeface="Wingdings" pitchFamily="2" charset="2"/>
              <a:buChar char="§"/>
            </a:pPr>
            <a:r>
              <a:rPr lang="en-US" dirty="0"/>
              <a:t>Low cost commercial advertising for questionable products</a:t>
            </a:r>
          </a:p>
          <a:p>
            <a:pPr lvl="1">
              <a:buFont typeface="Wingdings" pitchFamily="2" charset="2"/>
              <a:buChar char="§"/>
            </a:pPr>
            <a:r>
              <a:rPr lang="en-US" dirty="0"/>
              <a:t>Method of marketing also used by many legitimate organizations</a:t>
            </a:r>
            <a:endParaRPr lang="en-MY" dirty="0"/>
          </a:p>
        </p:txBody>
      </p:sp>
    </p:spTree>
    <p:extLst>
      <p:ext uri="{BB962C8B-B14F-4D97-AF65-F5344CB8AC3E}">
        <p14:creationId xmlns:p14="http://schemas.microsoft.com/office/powerpoint/2010/main" val="115060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Phishing &amp; Pharming</a:t>
            </a:r>
            <a:endParaRPr lang="en-MY" dirty="0"/>
          </a:p>
        </p:txBody>
      </p:sp>
      <p:sp>
        <p:nvSpPr>
          <p:cNvPr id="2" name="Content Placeholder 1"/>
          <p:cNvSpPr>
            <a:spLocks noGrp="1"/>
          </p:cNvSpPr>
          <p:nvPr>
            <p:ph idx="1"/>
          </p:nvPr>
        </p:nvSpPr>
        <p:spPr/>
        <p:txBody>
          <a:bodyPr>
            <a:normAutofit fontScale="85000" lnSpcReduction="10000"/>
          </a:bodyPr>
          <a:lstStyle/>
          <a:p>
            <a:r>
              <a:rPr lang="en-US" dirty="0"/>
              <a:t>Phishing</a:t>
            </a:r>
          </a:p>
          <a:p>
            <a:pPr lvl="1"/>
            <a:r>
              <a:rPr lang="en-US" dirty="0"/>
              <a:t>Act of using email fraudulently to try to get the recipient to reveal personal data</a:t>
            </a:r>
          </a:p>
          <a:p>
            <a:pPr lvl="1"/>
            <a:r>
              <a:rPr lang="en-US" dirty="0"/>
              <a:t>Legitimate looking emails lead users to counterfeit Web sites</a:t>
            </a:r>
          </a:p>
          <a:p>
            <a:pPr lvl="2">
              <a:buFont typeface="Wingdings" pitchFamily="2" charset="2"/>
              <a:buChar char="§"/>
            </a:pPr>
            <a:r>
              <a:rPr lang="en-US" dirty="0"/>
              <a:t>Spear-phishing (Fraudulent emails to an organization’s employees)</a:t>
            </a:r>
          </a:p>
          <a:p>
            <a:pPr lvl="2">
              <a:buFont typeface="Wingdings" pitchFamily="2" charset="2"/>
              <a:buChar char="§"/>
            </a:pPr>
            <a:r>
              <a:rPr lang="en-US" dirty="0" err="1"/>
              <a:t>Smishing</a:t>
            </a:r>
            <a:r>
              <a:rPr lang="en-US" dirty="0"/>
              <a:t> (via text messages)</a:t>
            </a:r>
          </a:p>
          <a:p>
            <a:pPr lvl="2">
              <a:buFont typeface="Wingdings" pitchFamily="2" charset="2"/>
              <a:buChar char="§"/>
            </a:pPr>
            <a:r>
              <a:rPr lang="en-US" dirty="0" err="1"/>
              <a:t>Vishing</a:t>
            </a:r>
            <a:r>
              <a:rPr lang="en-US" dirty="0"/>
              <a:t> (via voice mail messages)</a:t>
            </a:r>
            <a:endParaRPr lang="en-MY" dirty="0"/>
          </a:p>
          <a:p>
            <a:r>
              <a:rPr lang="en-US" dirty="0"/>
              <a:t>Pharming – attack intended to redirect a website’s traffic to another, fake site by installing a malicious program on computer</a:t>
            </a:r>
          </a:p>
          <a:p>
            <a:pPr marL="0" indent="0">
              <a:buNone/>
            </a:pPr>
            <a:endParaRPr lang="en-US" dirty="0"/>
          </a:p>
        </p:txBody>
      </p:sp>
    </p:spTree>
    <p:extLst>
      <p:ext uri="{BB962C8B-B14F-4D97-AF65-F5344CB8AC3E}">
        <p14:creationId xmlns:p14="http://schemas.microsoft.com/office/powerpoint/2010/main" val="1626841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Types of Perpetrators</a:t>
            </a:r>
            <a:endParaRPr lang="en-MY" dirty="0"/>
          </a:p>
        </p:txBody>
      </p:sp>
      <p:sp>
        <p:nvSpPr>
          <p:cNvPr id="2" name="Content Placeholder 1"/>
          <p:cNvSpPr>
            <a:spLocks noGrp="1"/>
          </p:cNvSpPr>
          <p:nvPr>
            <p:ph idx="1"/>
          </p:nvPr>
        </p:nvSpPr>
        <p:spPr/>
        <p:txBody>
          <a:bodyPr>
            <a:normAutofit lnSpcReduction="10000"/>
          </a:bodyPr>
          <a:lstStyle/>
          <a:p>
            <a:r>
              <a:rPr lang="en-US" dirty="0"/>
              <a:t>Perpetrators include:</a:t>
            </a:r>
          </a:p>
          <a:p>
            <a:pPr lvl="1">
              <a:buFont typeface="Wingdings" pitchFamily="2" charset="2"/>
              <a:buChar char="§"/>
            </a:pPr>
            <a:r>
              <a:rPr lang="en-US" dirty="0"/>
              <a:t>Thrill seekers wanting a challenge</a:t>
            </a:r>
          </a:p>
          <a:p>
            <a:pPr lvl="1">
              <a:buFont typeface="Wingdings" pitchFamily="2" charset="2"/>
              <a:buChar char="§"/>
            </a:pPr>
            <a:r>
              <a:rPr lang="en-US" dirty="0"/>
              <a:t>Common criminals looking for financial gain</a:t>
            </a:r>
          </a:p>
          <a:p>
            <a:pPr lvl="1">
              <a:buFont typeface="Wingdings" pitchFamily="2" charset="2"/>
              <a:buChar char="§"/>
            </a:pPr>
            <a:r>
              <a:rPr lang="en-US" dirty="0"/>
              <a:t>Industrial spies trying to gain an advantage</a:t>
            </a:r>
          </a:p>
          <a:p>
            <a:pPr lvl="1">
              <a:buFont typeface="Wingdings" pitchFamily="2" charset="2"/>
              <a:buChar char="§"/>
            </a:pPr>
            <a:r>
              <a:rPr lang="en-US" dirty="0"/>
              <a:t>Terrorists seeking to cause destruction</a:t>
            </a:r>
            <a:endParaRPr lang="en-MY" dirty="0"/>
          </a:p>
          <a:p>
            <a:r>
              <a:rPr lang="en-US" dirty="0"/>
              <a:t>Different objectives and access to varying resources</a:t>
            </a:r>
          </a:p>
          <a:p>
            <a:r>
              <a:rPr lang="en-US" dirty="0"/>
              <a:t>Willing to take different levels of risk to accomplish an objective</a:t>
            </a:r>
          </a:p>
        </p:txBody>
      </p:sp>
    </p:spTree>
    <p:extLst>
      <p:ext uri="{BB962C8B-B14F-4D97-AF65-F5344CB8AC3E}">
        <p14:creationId xmlns:p14="http://schemas.microsoft.com/office/powerpoint/2010/main" val="3202694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Types of Perpetrators</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664320"/>
            <a:ext cx="7992888" cy="364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7783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Hackers &amp; Crackers</a:t>
            </a:r>
            <a:endParaRPr lang="en-MY" dirty="0"/>
          </a:p>
        </p:txBody>
      </p:sp>
      <p:sp>
        <p:nvSpPr>
          <p:cNvPr id="2" name="Content Placeholder 1"/>
          <p:cNvSpPr>
            <a:spLocks noGrp="1"/>
          </p:cNvSpPr>
          <p:nvPr>
            <p:ph idx="1"/>
          </p:nvPr>
        </p:nvSpPr>
        <p:spPr/>
        <p:txBody>
          <a:bodyPr/>
          <a:lstStyle/>
          <a:p>
            <a:r>
              <a:rPr lang="en-US" dirty="0"/>
              <a:t>Hackers</a:t>
            </a:r>
          </a:p>
          <a:p>
            <a:pPr lvl="1"/>
            <a:r>
              <a:rPr lang="en-US" dirty="0"/>
              <a:t>Test limitations of systems out of intellectual curiosity</a:t>
            </a:r>
          </a:p>
          <a:p>
            <a:pPr lvl="2">
              <a:buFont typeface="Wingdings" pitchFamily="2" charset="2"/>
              <a:buChar char="§"/>
            </a:pPr>
            <a:r>
              <a:rPr lang="en-US" dirty="0"/>
              <a:t>Some smart and talented</a:t>
            </a:r>
          </a:p>
          <a:p>
            <a:pPr lvl="2">
              <a:buFont typeface="Wingdings" pitchFamily="2" charset="2"/>
              <a:buChar char="§"/>
            </a:pPr>
            <a:r>
              <a:rPr lang="en-US" dirty="0"/>
              <a:t>Others inept; termed “</a:t>
            </a:r>
            <a:r>
              <a:rPr lang="en-US" dirty="0" err="1"/>
              <a:t>lamers</a:t>
            </a:r>
            <a:r>
              <a:rPr lang="en-US" dirty="0"/>
              <a:t>” or “script kiddies”</a:t>
            </a:r>
          </a:p>
          <a:p>
            <a:r>
              <a:rPr lang="en-US" dirty="0"/>
              <a:t>Crackers</a:t>
            </a:r>
          </a:p>
          <a:p>
            <a:pPr lvl="1"/>
            <a:r>
              <a:rPr lang="en-US" dirty="0"/>
              <a:t>Cracking is a form of hacking</a:t>
            </a:r>
          </a:p>
          <a:p>
            <a:pPr lvl="1"/>
            <a:r>
              <a:rPr lang="en-MY" dirty="0"/>
              <a:t>Clearly criminal activity</a:t>
            </a:r>
          </a:p>
        </p:txBody>
      </p:sp>
    </p:spTree>
    <p:extLst>
      <p:ext uri="{BB962C8B-B14F-4D97-AF65-F5344CB8AC3E}">
        <p14:creationId xmlns:p14="http://schemas.microsoft.com/office/powerpoint/2010/main" val="1555492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Malicious Insiders</a:t>
            </a:r>
            <a:endParaRPr lang="en-MY" dirty="0"/>
          </a:p>
        </p:txBody>
      </p:sp>
      <p:sp>
        <p:nvSpPr>
          <p:cNvPr id="2" name="Content Placeholder 1"/>
          <p:cNvSpPr>
            <a:spLocks noGrp="1"/>
          </p:cNvSpPr>
          <p:nvPr>
            <p:ph idx="1"/>
          </p:nvPr>
        </p:nvSpPr>
        <p:spPr/>
        <p:txBody>
          <a:bodyPr>
            <a:normAutofit fontScale="77500" lnSpcReduction="20000"/>
          </a:bodyPr>
          <a:lstStyle/>
          <a:p>
            <a:r>
              <a:rPr lang="en-US" dirty="0"/>
              <a:t>Major security concern for companies.</a:t>
            </a:r>
          </a:p>
          <a:p>
            <a:r>
              <a:rPr lang="en-US" dirty="0"/>
              <a:t>Fraud within an organization is usually due to weaknesses in internal control procedures</a:t>
            </a:r>
          </a:p>
          <a:p>
            <a:r>
              <a:rPr lang="en-MY" dirty="0"/>
              <a:t>Collusion</a:t>
            </a:r>
          </a:p>
          <a:p>
            <a:pPr lvl="1">
              <a:buFont typeface="Wingdings" pitchFamily="2" charset="2"/>
              <a:buChar char="§"/>
            </a:pPr>
            <a:r>
              <a:rPr lang="en-US" dirty="0"/>
              <a:t>Cooperation between an employee and an outsider</a:t>
            </a:r>
            <a:endParaRPr lang="en-MY" dirty="0"/>
          </a:p>
          <a:p>
            <a:r>
              <a:rPr lang="en-US" dirty="0"/>
              <a:t>Insiders are not necessarily employees</a:t>
            </a:r>
          </a:p>
          <a:p>
            <a:pPr lvl="1">
              <a:buFont typeface="Wingdings" pitchFamily="2" charset="2"/>
              <a:buChar char="§"/>
            </a:pPr>
            <a:r>
              <a:rPr lang="en-US" dirty="0"/>
              <a:t>Can also be consultants and contractors</a:t>
            </a:r>
          </a:p>
          <a:p>
            <a:r>
              <a:rPr lang="en-US" dirty="0"/>
              <a:t>Extremely difficult to detect or stop</a:t>
            </a:r>
          </a:p>
          <a:p>
            <a:pPr lvl="1">
              <a:buFont typeface="Wingdings" pitchFamily="2" charset="2"/>
              <a:buChar char="§"/>
            </a:pPr>
            <a:r>
              <a:rPr lang="en-US" dirty="0"/>
              <a:t>Authorized to access the very systems they abuse</a:t>
            </a:r>
          </a:p>
          <a:p>
            <a:r>
              <a:rPr lang="en-US" dirty="0"/>
              <a:t>Negligent insiders have potential to cause damage</a:t>
            </a:r>
            <a:endParaRPr lang="en-MY" dirty="0"/>
          </a:p>
        </p:txBody>
      </p:sp>
    </p:spTree>
    <p:extLst>
      <p:ext uri="{BB962C8B-B14F-4D97-AF65-F5344CB8AC3E}">
        <p14:creationId xmlns:p14="http://schemas.microsoft.com/office/powerpoint/2010/main" val="1082467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Industrial Spies</a:t>
            </a:r>
            <a:endParaRPr lang="en-MY" dirty="0"/>
          </a:p>
        </p:txBody>
      </p:sp>
      <p:sp>
        <p:nvSpPr>
          <p:cNvPr id="2" name="Content Placeholder 1"/>
          <p:cNvSpPr>
            <a:spLocks noGrp="1"/>
          </p:cNvSpPr>
          <p:nvPr>
            <p:ph idx="1"/>
          </p:nvPr>
        </p:nvSpPr>
        <p:spPr/>
        <p:txBody>
          <a:bodyPr>
            <a:normAutofit lnSpcReduction="10000"/>
          </a:bodyPr>
          <a:lstStyle/>
          <a:p>
            <a:r>
              <a:rPr lang="en-US" dirty="0"/>
              <a:t>Use illegal means to obtain trade secrets from competitors</a:t>
            </a:r>
          </a:p>
          <a:p>
            <a:r>
              <a:rPr lang="en-MY" dirty="0"/>
              <a:t>Competitive intelligence</a:t>
            </a:r>
          </a:p>
          <a:p>
            <a:pPr lvl="1">
              <a:buFont typeface="Wingdings" pitchFamily="2" charset="2"/>
              <a:buChar char="§"/>
            </a:pPr>
            <a:r>
              <a:rPr lang="en-MY" dirty="0"/>
              <a:t>Uses legal techniques</a:t>
            </a:r>
          </a:p>
          <a:p>
            <a:pPr lvl="1">
              <a:buFont typeface="Wingdings" pitchFamily="2" charset="2"/>
              <a:buChar char="§"/>
            </a:pPr>
            <a:r>
              <a:rPr lang="en-US" dirty="0"/>
              <a:t>Gathers information available to the public</a:t>
            </a:r>
            <a:endParaRPr lang="en-MY" dirty="0"/>
          </a:p>
          <a:p>
            <a:r>
              <a:rPr lang="en-MY" dirty="0"/>
              <a:t>Industrial espionage</a:t>
            </a:r>
          </a:p>
          <a:p>
            <a:pPr lvl="1">
              <a:buFont typeface="Wingdings" pitchFamily="2" charset="2"/>
              <a:buChar char="§"/>
            </a:pPr>
            <a:r>
              <a:rPr lang="en-US" dirty="0"/>
              <a:t>Uses illegal means</a:t>
            </a:r>
          </a:p>
          <a:p>
            <a:pPr lvl="1">
              <a:buFont typeface="Wingdings" pitchFamily="2" charset="2"/>
              <a:buChar char="§"/>
            </a:pPr>
            <a:r>
              <a:rPr lang="en-US" dirty="0"/>
              <a:t>Obtains information not available to the public</a:t>
            </a:r>
            <a:endParaRPr lang="en-MY" dirty="0"/>
          </a:p>
        </p:txBody>
      </p:sp>
    </p:spTree>
    <p:extLst>
      <p:ext uri="{BB962C8B-B14F-4D97-AF65-F5344CB8AC3E}">
        <p14:creationId xmlns:p14="http://schemas.microsoft.com/office/powerpoint/2010/main" val="3623969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Cybercriminals</a:t>
            </a:r>
            <a:endParaRPr lang="en-MY" dirty="0"/>
          </a:p>
        </p:txBody>
      </p:sp>
      <p:sp>
        <p:nvSpPr>
          <p:cNvPr id="2" name="Content Placeholder 1"/>
          <p:cNvSpPr>
            <a:spLocks noGrp="1"/>
          </p:cNvSpPr>
          <p:nvPr>
            <p:ph idx="1"/>
          </p:nvPr>
        </p:nvSpPr>
        <p:spPr/>
        <p:txBody>
          <a:bodyPr>
            <a:normAutofit fontScale="85000" lnSpcReduction="20000"/>
          </a:bodyPr>
          <a:lstStyle/>
          <a:p>
            <a:r>
              <a:rPr lang="en-US" dirty="0"/>
              <a:t>Hack into corporate computers to steal</a:t>
            </a:r>
          </a:p>
          <a:p>
            <a:r>
              <a:rPr lang="en-US" dirty="0"/>
              <a:t>Engage in all forms of computer fraud</a:t>
            </a:r>
          </a:p>
          <a:p>
            <a:r>
              <a:rPr lang="en-MY" dirty="0"/>
              <a:t>Chargebacks are disputed transactions</a:t>
            </a:r>
          </a:p>
          <a:p>
            <a:r>
              <a:rPr lang="en-US" dirty="0"/>
              <a:t>Loss of customer trust has more impact than fraud</a:t>
            </a:r>
          </a:p>
          <a:p>
            <a:r>
              <a:rPr lang="en-US" dirty="0"/>
              <a:t>To reduce potential for online credit card fraud:</a:t>
            </a:r>
          </a:p>
          <a:p>
            <a:pPr lvl="1">
              <a:buFont typeface="Wingdings" pitchFamily="2" charset="2"/>
              <a:buChar char="§"/>
            </a:pPr>
            <a:r>
              <a:rPr lang="en-MY" dirty="0"/>
              <a:t>Use encryption technology</a:t>
            </a:r>
          </a:p>
          <a:p>
            <a:pPr lvl="1">
              <a:buFont typeface="Wingdings" pitchFamily="2" charset="2"/>
              <a:buChar char="§"/>
            </a:pPr>
            <a:r>
              <a:rPr lang="en-US" dirty="0"/>
              <a:t>Verify the address submitted online against the</a:t>
            </a:r>
          </a:p>
          <a:p>
            <a:pPr lvl="1">
              <a:buFont typeface="Wingdings" pitchFamily="2" charset="2"/>
              <a:buChar char="§"/>
            </a:pPr>
            <a:r>
              <a:rPr lang="en-US" dirty="0"/>
              <a:t>issuing bank</a:t>
            </a:r>
          </a:p>
          <a:p>
            <a:pPr lvl="1">
              <a:buFont typeface="Wingdings" pitchFamily="2" charset="2"/>
              <a:buChar char="§"/>
            </a:pPr>
            <a:r>
              <a:rPr lang="en-US" dirty="0"/>
              <a:t>Use transaction risk scoring software</a:t>
            </a:r>
            <a:endParaRPr lang="en-MY" dirty="0"/>
          </a:p>
        </p:txBody>
      </p:sp>
    </p:spTree>
    <p:extLst>
      <p:ext uri="{BB962C8B-B14F-4D97-AF65-F5344CB8AC3E}">
        <p14:creationId xmlns:p14="http://schemas.microsoft.com/office/powerpoint/2010/main" val="4218601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Contents</a:t>
            </a:r>
          </a:p>
        </p:txBody>
      </p:sp>
      <p:sp>
        <p:nvSpPr>
          <p:cNvPr id="2" name="Content Placeholder 1"/>
          <p:cNvSpPr>
            <a:spLocks noGrp="1"/>
          </p:cNvSpPr>
          <p:nvPr>
            <p:ph idx="1"/>
          </p:nvPr>
        </p:nvSpPr>
        <p:spPr/>
        <p:txBody>
          <a:bodyPr>
            <a:normAutofit lnSpcReduction="10000"/>
          </a:bodyPr>
          <a:lstStyle/>
          <a:p>
            <a:r>
              <a:rPr lang="en-MY" dirty="0"/>
              <a:t>IT Security Incidents: A Major Concern</a:t>
            </a:r>
          </a:p>
          <a:p>
            <a:r>
              <a:rPr lang="en-MY" dirty="0"/>
              <a:t>Why Computer Incidents Are So Prevalent</a:t>
            </a:r>
          </a:p>
          <a:p>
            <a:r>
              <a:rPr lang="en-MY" dirty="0"/>
              <a:t>Types of Exploits</a:t>
            </a:r>
          </a:p>
          <a:p>
            <a:r>
              <a:rPr lang="en-MY" dirty="0"/>
              <a:t>Types of Perpetrators</a:t>
            </a:r>
          </a:p>
          <a:p>
            <a:r>
              <a:rPr lang="en-MY" dirty="0"/>
              <a:t>Implementing Trustworthy Computing</a:t>
            </a:r>
          </a:p>
          <a:p>
            <a:r>
              <a:rPr lang="en-MY" dirty="0"/>
              <a:t>Plan &amp; Prevention</a:t>
            </a:r>
          </a:p>
          <a:p>
            <a:r>
              <a:rPr lang="en-MY" dirty="0"/>
              <a:t>Computer Forensics</a:t>
            </a:r>
          </a:p>
          <a:p>
            <a:endParaRPr lang="en-MY" dirty="0"/>
          </a:p>
        </p:txBody>
      </p:sp>
    </p:spTree>
    <p:extLst>
      <p:ext uri="{BB962C8B-B14F-4D97-AF65-F5344CB8AC3E}">
        <p14:creationId xmlns:p14="http://schemas.microsoft.com/office/powerpoint/2010/main" val="665893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Hacktivists</a:t>
            </a:r>
            <a:r>
              <a:rPr lang="en-US" dirty="0"/>
              <a:t> and </a:t>
            </a:r>
            <a:r>
              <a:rPr lang="en-US" dirty="0" err="1"/>
              <a:t>Cybertrrorists</a:t>
            </a:r>
            <a:endParaRPr lang="en-MY" dirty="0"/>
          </a:p>
        </p:txBody>
      </p:sp>
      <p:sp>
        <p:nvSpPr>
          <p:cNvPr id="2" name="Content Placeholder 1"/>
          <p:cNvSpPr>
            <a:spLocks noGrp="1"/>
          </p:cNvSpPr>
          <p:nvPr>
            <p:ph idx="1"/>
          </p:nvPr>
        </p:nvSpPr>
        <p:spPr/>
        <p:txBody>
          <a:bodyPr/>
          <a:lstStyle/>
          <a:p>
            <a:r>
              <a:rPr lang="en-US" dirty="0" err="1"/>
              <a:t>Hacktivism</a:t>
            </a:r>
            <a:endParaRPr lang="en-US" dirty="0"/>
          </a:p>
          <a:p>
            <a:pPr lvl="1">
              <a:buFont typeface="Wingdings" pitchFamily="2" charset="2"/>
              <a:buChar char="§"/>
            </a:pPr>
            <a:r>
              <a:rPr lang="en-US" dirty="0"/>
              <a:t>Hacking to achieve a political or social goal</a:t>
            </a:r>
          </a:p>
          <a:p>
            <a:r>
              <a:rPr lang="en-MY" dirty="0" err="1"/>
              <a:t>Cyberterrorist</a:t>
            </a:r>
            <a:endParaRPr lang="en-MY" dirty="0"/>
          </a:p>
          <a:p>
            <a:pPr lvl="1">
              <a:buFont typeface="Wingdings" pitchFamily="2" charset="2"/>
              <a:buChar char="§"/>
            </a:pPr>
            <a:r>
              <a:rPr lang="en-US" dirty="0"/>
              <a:t>Attacks computers or networks in an attempt to intimidate or coerce a government in order to advance certain political or social objectives</a:t>
            </a:r>
          </a:p>
          <a:p>
            <a:pPr lvl="1">
              <a:buFont typeface="Wingdings" pitchFamily="2" charset="2"/>
              <a:buChar char="§"/>
            </a:pPr>
            <a:r>
              <a:rPr lang="en-US" dirty="0"/>
              <a:t>Seeks to cause harm rather than gather information</a:t>
            </a:r>
          </a:p>
          <a:p>
            <a:pPr lvl="1">
              <a:buFont typeface="Wingdings" pitchFamily="2" charset="2"/>
              <a:buChar char="§"/>
            </a:pPr>
            <a:r>
              <a:rPr lang="en-MY" dirty="0"/>
              <a:t>Uses techniques that destroy or disrupt services</a:t>
            </a:r>
          </a:p>
        </p:txBody>
      </p:sp>
    </p:spTree>
    <p:extLst>
      <p:ext uri="{BB962C8B-B14F-4D97-AF65-F5344CB8AC3E}">
        <p14:creationId xmlns:p14="http://schemas.microsoft.com/office/powerpoint/2010/main" val="484649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Implementing Trustworthy Computing</a:t>
            </a:r>
            <a:endParaRPr lang="en-MY" dirty="0"/>
          </a:p>
        </p:txBody>
      </p:sp>
      <p:sp>
        <p:nvSpPr>
          <p:cNvPr id="2" name="Content Placeholder 1"/>
          <p:cNvSpPr>
            <a:spLocks noGrp="1"/>
          </p:cNvSpPr>
          <p:nvPr>
            <p:ph idx="1"/>
          </p:nvPr>
        </p:nvSpPr>
        <p:spPr>
          <a:xfrm>
            <a:off x="827584" y="2132856"/>
            <a:ext cx="7408333" cy="3450696"/>
          </a:xfrm>
        </p:spPr>
        <p:txBody>
          <a:bodyPr>
            <a:normAutofit/>
          </a:bodyPr>
          <a:lstStyle/>
          <a:p>
            <a:r>
              <a:rPr lang="en-US" sz="1800" dirty="0"/>
              <a:t>Trustworthy computing</a:t>
            </a:r>
          </a:p>
          <a:p>
            <a:pPr lvl="1">
              <a:buFont typeface="Wingdings" pitchFamily="2" charset="2"/>
              <a:buChar char="§"/>
            </a:pPr>
            <a:r>
              <a:rPr lang="en-US" sz="1800" dirty="0"/>
              <a:t>Delivers secure, private, and reliable computing</a:t>
            </a:r>
          </a:p>
          <a:p>
            <a:pPr lvl="1">
              <a:buFont typeface="Wingdings" pitchFamily="2" charset="2"/>
              <a:buChar char="§"/>
            </a:pPr>
            <a:r>
              <a:rPr lang="en-US" sz="1800" dirty="0"/>
              <a:t>Based on sound business practices</a:t>
            </a:r>
            <a:endParaRPr lang="en-MY"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429000"/>
            <a:ext cx="5904656" cy="309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7765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Plan and Prevention</a:t>
            </a:r>
            <a:endParaRPr lang="en-MY" dirty="0"/>
          </a:p>
        </p:txBody>
      </p:sp>
      <p:sp>
        <p:nvSpPr>
          <p:cNvPr id="2" name="Content Placeholder 1"/>
          <p:cNvSpPr>
            <a:spLocks noGrp="1"/>
          </p:cNvSpPr>
          <p:nvPr>
            <p:ph idx="1"/>
          </p:nvPr>
        </p:nvSpPr>
        <p:spPr/>
        <p:txBody>
          <a:bodyPr>
            <a:normAutofit fontScale="77500" lnSpcReduction="20000"/>
          </a:bodyPr>
          <a:lstStyle/>
          <a:p>
            <a:r>
              <a:rPr lang="en-US" dirty="0"/>
              <a:t>Risk Assessment </a:t>
            </a:r>
          </a:p>
          <a:p>
            <a:pPr lvl="1">
              <a:buFont typeface="Wingdings" pitchFamily="2" charset="2"/>
              <a:buChar char="§"/>
            </a:pPr>
            <a:r>
              <a:rPr lang="en-US" dirty="0"/>
              <a:t>Process of assessing security-related risks</a:t>
            </a:r>
          </a:p>
          <a:p>
            <a:pPr lvl="1">
              <a:buFont typeface="Wingdings" pitchFamily="2" charset="2"/>
              <a:buChar char="§"/>
            </a:pPr>
            <a:r>
              <a:rPr lang="en-US" dirty="0"/>
              <a:t>Identify investments that best protect from most likely and serious threats</a:t>
            </a:r>
          </a:p>
          <a:p>
            <a:pPr lvl="1">
              <a:buFont typeface="Wingdings" pitchFamily="2" charset="2"/>
              <a:buChar char="§"/>
            </a:pPr>
            <a:r>
              <a:rPr lang="en-US" dirty="0"/>
              <a:t>Focus security efforts on areas of highest payoff</a:t>
            </a:r>
          </a:p>
          <a:p>
            <a:r>
              <a:rPr lang="en-US" dirty="0"/>
              <a:t>Establishing a Security Policy – defines organization’s security requirements, and controls &amp; sanctions needed to meet requirements</a:t>
            </a:r>
          </a:p>
          <a:p>
            <a:pPr lvl="1">
              <a:buFont typeface="Wingdings" pitchFamily="2" charset="2"/>
              <a:buChar char="§"/>
            </a:pPr>
            <a:r>
              <a:rPr lang="en-US" dirty="0"/>
              <a:t>Delineates responsible &amp; expected behavior</a:t>
            </a:r>
          </a:p>
          <a:p>
            <a:pPr lvl="1">
              <a:buFont typeface="Wingdings" pitchFamily="2" charset="2"/>
              <a:buChar char="§"/>
            </a:pPr>
            <a:r>
              <a:rPr lang="en-US" dirty="0"/>
              <a:t>Outlines  what needs to be done</a:t>
            </a:r>
          </a:p>
          <a:p>
            <a:pPr lvl="1">
              <a:buFont typeface="Wingdings" pitchFamily="2" charset="2"/>
              <a:buChar char="§"/>
            </a:pPr>
            <a:r>
              <a:rPr lang="en-US" dirty="0"/>
              <a:t>Written policies</a:t>
            </a:r>
          </a:p>
          <a:p>
            <a:pPr lvl="1">
              <a:buFont typeface="Wingdings" pitchFamily="2" charset="2"/>
              <a:buChar char="§"/>
            </a:pPr>
            <a:endParaRPr lang="en-MY" dirty="0"/>
          </a:p>
        </p:txBody>
      </p:sp>
    </p:spTree>
    <p:extLst>
      <p:ext uri="{BB962C8B-B14F-4D97-AF65-F5344CB8AC3E}">
        <p14:creationId xmlns:p14="http://schemas.microsoft.com/office/powerpoint/2010/main" val="3602151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Plan and Prevention</a:t>
            </a:r>
          </a:p>
        </p:txBody>
      </p:sp>
      <p:sp>
        <p:nvSpPr>
          <p:cNvPr id="2" name="Content Placeholder 1"/>
          <p:cNvSpPr>
            <a:spLocks noGrp="1"/>
          </p:cNvSpPr>
          <p:nvPr>
            <p:ph idx="1"/>
          </p:nvPr>
        </p:nvSpPr>
        <p:spPr/>
        <p:txBody>
          <a:bodyPr>
            <a:normAutofit fontScale="85000" lnSpcReduction="10000"/>
          </a:bodyPr>
          <a:lstStyle/>
          <a:p>
            <a:r>
              <a:rPr lang="en-US" dirty="0"/>
              <a:t>Educating Employees, Contractors, and Part Time Workers</a:t>
            </a:r>
          </a:p>
          <a:p>
            <a:pPr lvl="1"/>
            <a:r>
              <a:rPr lang="en-US" dirty="0"/>
              <a:t>Educate and motivate users to understand and follow policy</a:t>
            </a:r>
          </a:p>
          <a:p>
            <a:pPr lvl="1"/>
            <a:r>
              <a:rPr lang="en-MY" dirty="0"/>
              <a:t>Discuss recent security incidents</a:t>
            </a:r>
          </a:p>
          <a:p>
            <a:pPr lvl="1"/>
            <a:r>
              <a:rPr lang="en-US" dirty="0"/>
              <a:t>Help protect information systems by:</a:t>
            </a:r>
          </a:p>
          <a:p>
            <a:pPr lvl="2">
              <a:buFont typeface="Wingdings" pitchFamily="2" charset="2"/>
              <a:buChar char="§"/>
            </a:pPr>
            <a:r>
              <a:rPr lang="en-MY" dirty="0"/>
              <a:t>Guarding passwords</a:t>
            </a:r>
          </a:p>
          <a:p>
            <a:pPr lvl="2">
              <a:buFont typeface="Wingdings" pitchFamily="2" charset="2"/>
              <a:buChar char="§"/>
            </a:pPr>
            <a:r>
              <a:rPr lang="en-US" dirty="0"/>
              <a:t>Not allowing sharing of passwords</a:t>
            </a:r>
          </a:p>
          <a:p>
            <a:pPr lvl="2">
              <a:buFont typeface="Wingdings" pitchFamily="2" charset="2"/>
              <a:buChar char="§"/>
            </a:pPr>
            <a:r>
              <a:rPr lang="en-US" dirty="0"/>
              <a:t>Applying strict access controls to protect data</a:t>
            </a:r>
          </a:p>
          <a:p>
            <a:pPr lvl="2">
              <a:buFont typeface="Wingdings" pitchFamily="2" charset="2"/>
              <a:buChar char="§"/>
            </a:pPr>
            <a:r>
              <a:rPr lang="en-MY" dirty="0"/>
              <a:t>Reporting all unusual activity</a:t>
            </a:r>
          </a:p>
          <a:p>
            <a:pPr lvl="2">
              <a:buFont typeface="Wingdings" pitchFamily="2" charset="2"/>
              <a:buChar char="§"/>
            </a:pPr>
            <a:r>
              <a:rPr lang="en-US" dirty="0"/>
              <a:t>Protecting portable computing and data storage</a:t>
            </a:r>
          </a:p>
          <a:p>
            <a:pPr lvl="2">
              <a:buFont typeface="Wingdings" pitchFamily="2" charset="2"/>
              <a:buChar char="§"/>
            </a:pPr>
            <a:r>
              <a:rPr lang="en-US" dirty="0"/>
              <a:t>devices</a:t>
            </a:r>
            <a:endParaRPr lang="en-MY" dirty="0"/>
          </a:p>
        </p:txBody>
      </p:sp>
    </p:spTree>
    <p:extLst>
      <p:ext uri="{BB962C8B-B14F-4D97-AF65-F5344CB8AC3E}">
        <p14:creationId xmlns:p14="http://schemas.microsoft.com/office/powerpoint/2010/main" val="3220872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Plan and Prevention</a:t>
            </a:r>
          </a:p>
        </p:txBody>
      </p:sp>
      <p:sp>
        <p:nvSpPr>
          <p:cNvPr id="2" name="Content Placeholder 1"/>
          <p:cNvSpPr>
            <a:spLocks noGrp="1"/>
          </p:cNvSpPr>
          <p:nvPr>
            <p:ph idx="1"/>
          </p:nvPr>
        </p:nvSpPr>
        <p:spPr/>
        <p:txBody>
          <a:bodyPr>
            <a:normAutofit fontScale="92500" lnSpcReduction="10000"/>
          </a:bodyPr>
          <a:lstStyle/>
          <a:p>
            <a:r>
              <a:rPr lang="en-MY" dirty="0"/>
              <a:t>Prevention</a:t>
            </a:r>
          </a:p>
          <a:p>
            <a:pPr lvl="1"/>
            <a:r>
              <a:rPr lang="en-US" dirty="0"/>
              <a:t>Implement a layered security solution</a:t>
            </a:r>
          </a:p>
          <a:p>
            <a:pPr lvl="2">
              <a:buFont typeface="Wingdings" pitchFamily="2" charset="2"/>
              <a:buChar char="§"/>
            </a:pPr>
            <a:r>
              <a:rPr lang="en-US" dirty="0"/>
              <a:t>Make computer break ins harder</a:t>
            </a:r>
          </a:p>
          <a:p>
            <a:pPr lvl="1"/>
            <a:r>
              <a:rPr lang="en-MY" dirty="0"/>
              <a:t>Installing a corporate firewall</a:t>
            </a:r>
          </a:p>
          <a:p>
            <a:pPr lvl="2">
              <a:buFont typeface="Wingdings" pitchFamily="2" charset="2"/>
              <a:buChar char="§"/>
            </a:pPr>
            <a:r>
              <a:rPr lang="en-MY" dirty="0"/>
              <a:t>Limits network access</a:t>
            </a:r>
          </a:p>
          <a:p>
            <a:pPr lvl="1"/>
            <a:r>
              <a:rPr lang="en-MY" dirty="0"/>
              <a:t>Intrusion prevention systems</a:t>
            </a:r>
          </a:p>
          <a:p>
            <a:pPr lvl="2">
              <a:buFont typeface="Wingdings" pitchFamily="2" charset="2"/>
              <a:buChar char="§"/>
            </a:pPr>
            <a:r>
              <a:rPr lang="en-US" dirty="0"/>
              <a:t>Block viruses, malformed packets, and other threats</a:t>
            </a:r>
            <a:endParaRPr lang="en-MY" dirty="0"/>
          </a:p>
          <a:p>
            <a:pPr lvl="1"/>
            <a:r>
              <a:rPr lang="en-MY" dirty="0"/>
              <a:t>Installing antivirus software</a:t>
            </a:r>
          </a:p>
          <a:p>
            <a:pPr lvl="2">
              <a:buFont typeface="Wingdings" pitchFamily="2" charset="2"/>
              <a:buChar char="§"/>
            </a:pPr>
            <a:r>
              <a:rPr lang="en-US" dirty="0"/>
              <a:t>Scans for sequence of bytes or virus signature</a:t>
            </a:r>
            <a:endParaRPr lang="en-MY" dirty="0"/>
          </a:p>
        </p:txBody>
      </p:sp>
    </p:spTree>
    <p:extLst>
      <p:ext uri="{BB962C8B-B14F-4D97-AF65-F5344CB8AC3E}">
        <p14:creationId xmlns:p14="http://schemas.microsoft.com/office/powerpoint/2010/main" val="3469778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Plan and Prevention</a:t>
            </a:r>
          </a:p>
        </p:txBody>
      </p:sp>
      <p:sp>
        <p:nvSpPr>
          <p:cNvPr id="2" name="Content Placeholder 1"/>
          <p:cNvSpPr>
            <a:spLocks noGrp="1"/>
          </p:cNvSpPr>
          <p:nvPr>
            <p:ph idx="1"/>
          </p:nvPr>
        </p:nvSpPr>
        <p:spPr/>
        <p:txBody>
          <a:bodyPr>
            <a:normAutofit fontScale="85000" lnSpcReduction="10000"/>
          </a:bodyPr>
          <a:lstStyle/>
          <a:p>
            <a:pPr lvl="1"/>
            <a:r>
              <a:rPr lang="en-US" dirty="0"/>
              <a:t>Safeguards against attacks by malicious insiders</a:t>
            </a:r>
          </a:p>
          <a:p>
            <a:pPr lvl="1"/>
            <a:r>
              <a:rPr lang="en-MY" dirty="0"/>
              <a:t>Departing employees and contractors</a:t>
            </a:r>
          </a:p>
          <a:p>
            <a:pPr lvl="2">
              <a:buFont typeface="Wingdings" pitchFamily="2" charset="2"/>
              <a:buChar char="§"/>
            </a:pPr>
            <a:r>
              <a:rPr lang="en-US" dirty="0"/>
              <a:t>Promptly delete computer accounts, login IDs, and passwords</a:t>
            </a:r>
            <a:endParaRPr lang="en-MY" dirty="0"/>
          </a:p>
          <a:p>
            <a:pPr lvl="1"/>
            <a:r>
              <a:rPr lang="en-US" dirty="0"/>
              <a:t>Carefully define employee roles and separate key responsibilities</a:t>
            </a:r>
          </a:p>
          <a:p>
            <a:pPr lvl="1"/>
            <a:r>
              <a:rPr lang="en-US" dirty="0"/>
              <a:t>Create roles and user accounts to limit authority</a:t>
            </a:r>
          </a:p>
          <a:p>
            <a:pPr lvl="1"/>
            <a:r>
              <a:rPr lang="en-MY" dirty="0"/>
              <a:t>Defending against </a:t>
            </a:r>
            <a:r>
              <a:rPr lang="en-MY" dirty="0" err="1"/>
              <a:t>cyberterrorism</a:t>
            </a:r>
            <a:endParaRPr lang="en-MY" dirty="0"/>
          </a:p>
          <a:p>
            <a:pPr lvl="1"/>
            <a:r>
              <a:rPr lang="en-US" dirty="0"/>
              <a:t>Conduct periodic IT security audits</a:t>
            </a:r>
          </a:p>
          <a:p>
            <a:pPr lvl="2">
              <a:buFont typeface="Wingdings" pitchFamily="2" charset="2"/>
              <a:buChar char="§"/>
            </a:pPr>
            <a:r>
              <a:rPr lang="en-US" dirty="0"/>
              <a:t>Evaluate policies</a:t>
            </a:r>
          </a:p>
          <a:p>
            <a:pPr lvl="2">
              <a:buFont typeface="Wingdings" pitchFamily="2" charset="2"/>
              <a:buChar char="§"/>
            </a:pPr>
            <a:r>
              <a:rPr lang="en-US" dirty="0"/>
              <a:t>Review access and levels authority</a:t>
            </a:r>
          </a:p>
          <a:p>
            <a:pPr lvl="2">
              <a:buFont typeface="Wingdings" pitchFamily="2" charset="2"/>
              <a:buChar char="§"/>
            </a:pPr>
            <a:r>
              <a:rPr lang="en-US" dirty="0"/>
              <a:t>Test system safeguards</a:t>
            </a:r>
            <a:endParaRPr lang="en-MY" dirty="0"/>
          </a:p>
        </p:txBody>
      </p:sp>
    </p:spTree>
    <p:extLst>
      <p:ext uri="{BB962C8B-B14F-4D97-AF65-F5344CB8AC3E}">
        <p14:creationId xmlns:p14="http://schemas.microsoft.com/office/powerpoint/2010/main" val="970021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Plan and Prevention</a:t>
            </a:r>
          </a:p>
        </p:txBody>
      </p:sp>
      <p:sp>
        <p:nvSpPr>
          <p:cNvPr id="2" name="Content Placeholder 1"/>
          <p:cNvSpPr>
            <a:spLocks noGrp="1"/>
          </p:cNvSpPr>
          <p:nvPr>
            <p:ph idx="1"/>
          </p:nvPr>
        </p:nvSpPr>
        <p:spPr/>
        <p:txBody>
          <a:bodyPr>
            <a:normAutofit fontScale="92500" lnSpcReduction="10000"/>
          </a:bodyPr>
          <a:lstStyle/>
          <a:p>
            <a:r>
              <a:rPr lang="en-US" dirty="0"/>
              <a:t>Detection</a:t>
            </a:r>
          </a:p>
          <a:p>
            <a:pPr lvl="1"/>
            <a:r>
              <a:rPr lang="en-US" dirty="0"/>
              <a:t>Detection systems</a:t>
            </a:r>
          </a:p>
          <a:p>
            <a:pPr lvl="2">
              <a:buFont typeface="Wingdings" pitchFamily="2" charset="2"/>
              <a:buChar char="§"/>
            </a:pPr>
            <a:r>
              <a:rPr lang="en-US" dirty="0"/>
              <a:t>Catch intruders in the act</a:t>
            </a:r>
          </a:p>
          <a:p>
            <a:pPr lvl="1"/>
            <a:r>
              <a:rPr lang="en-US" dirty="0"/>
              <a:t>Instruction detection system</a:t>
            </a:r>
          </a:p>
          <a:p>
            <a:pPr lvl="2">
              <a:buFont typeface="Wingdings" pitchFamily="2" charset="2"/>
              <a:buChar char="§"/>
            </a:pPr>
            <a:r>
              <a:rPr lang="en-US" dirty="0"/>
              <a:t>Monitors system/networks resource and activities</a:t>
            </a:r>
          </a:p>
          <a:p>
            <a:pPr lvl="2">
              <a:buFont typeface="Wingdings" pitchFamily="2" charset="2"/>
              <a:buChar char="§"/>
            </a:pPr>
            <a:r>
              <a:rPr lang="en-US" dirty="0"/>
              <a:t>Notifies the proper authority when identifies:</a:t>
            </a:r>
          </a:p>
          <a:p>
            <a:pPr lvl="3">
              <a:buFont typeface="Wingdings" pitchFamily="2" charset="2"/>
              <a:buChar char="Ø"/>
            </a:pPr>
            <a:r>
              <a:rPr lang="en-US" dirty="0"/>
              <a:t>Possible instructions</a:t>
            </a:r>
          </a:p>
          <a:p>
            <a:pPr lvl="3">
              <a:buFont typeface="Wingdings" pitchFamily="2" charset="2"/>
              <a:buChar char="Ø"/>
            </a:pPr>
            <a:r>
              <a:rPr lang="en-US" dirty="0" err="1"/>
              <a:t>Misues</a:t>
            </a:r>
            <a:r>
              <a:rPr lang="en-US" dirty="0"/>
              <a:t> from within organization</a:t>
            </a:r>
          </a:p>
          <a:p>
            <a:pPr lvl="1"/>
            <a:r>
              <a:rPr lang="en-US" dirty="0"/>
              <a:t>Knowledge and behavior –based approach</a:t>
            </a:r>
            <a:endParaRPr lang="en-MY" dirty="0"/>
          </a:p>
        </p:txBody>
      </p:sp>
    </p:spTree>
    <p:extLst>
      <p:ext uri="{BB962C8B-B14F-4D97-AF65-F5344CB8AC3E}">
        <p14:creationId xmlns:p14="http://schemas.microsoft.com/office/powerpoint/2010/main" val="2441790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Plan and Prevention</a:t>
            </a:r>
          </a:p>
        </p:txBody>
      </p:sp>
      <p:sp>
        <p:nvSpPr>
          <p:cNvPr id="2" name="Content Placeholder 1"/>
          <p:cNvSpPr>
            <a:spLocks noGrp="1"/>
          </p:cNvSpPr>
          <p:nvPr>
            <p:ph idx="1"/>
          </p:nvPr>
        </p:nvSpPr>
        <p:spPr/>
        <p:txBody>
          <a:bodyPr>
            <a:normAutofit fontScale="62500" lnSpcReduction="20000"/>
          </a:bodyPr>
          <a:lstStyle/>
          <a:p>
            <a:r>
              <a:rPr lang="en-US" dirty="0"/>
              <a:t>Response</a:t>
            </a:r>
          </a:p>
          <a:p>
            <a:pPr lvl="1"/>
            <a:r>
              <a:rPr lang="en-US" dirty="0"/>
              <a:t>Response plan (in advance –approved by legal and management)</a:t>
            </a:r>
          </a:p>
          <a:p>
            <a:pPr lvl="1"/>
            <a:r>
              <a:rPr lang="en-US" dirty="0"/>
              <a:t>Primary goal : Regain control and limit damage </a:t>
            </a:r>
          </a:p>
          <a:p>
            <a:pPr lvl="1"/>
            <a:r>
              <a:rPr lang="en-US" dirty="0"/>
              <a:t>Incident notification (who to notify and not to notify)</a:t>
            </a:r>
          </a:p>
          <a:p>
            <a:pPr lvl="1"/>
            <a:r>
              <a:rPr lang="en-US" dirty="0"/>
              <a:t>Document all details of a security incident </a:t>
            </a:r>
          </a:p>
          <a:p>
            <a:pPr lvl="1"/>
            <a:r>
              <a:rPr lang="en-US" dirty="0"/>
              <a:t>Act quality to contain attack</a:t>
            </a:r>
          </a:p>
          <a:p>
            <a:pPr lvl="1"/>
            <a:r>
              <a:rPr lang="en-US" dirty="0"/>
              <a:t>Eradication effort (collect, verify necessary backups and create new backups)</a:t>
            </a:r>
          </a:p>
          <a:p>
            <a:pPr lvl="1"/>
            <a:r>
              <a:rPr lang="en-US" dirty="0"/>
              <a:t>Follow-up</a:t>
            </a:r>
          </a:p>
          <a:p>
            <a:pPr lvl="1"/>
            <a:r>
              <a:rPr lang="en-US" dirty="0"/>
              <a:t>Review</a:t>
            </a:r>
          </a:p>
          <a:p>
            <a:pPr lvl="1"/>
            <a:r>
              <a:rPr lang="en-US" dirty="0"/>
              <a:t>Weight carefully the amount of effort required to capture the perpetrator</a:t>
            </a:r>
          </a:p>
          <a:p>
            <a:pPr lvl="1"/>
            <a:r>
              <a:rPr lang="en-US" dirty="0"/>
              <a:t>Consider the potential for negative publicity</a:t>
            </a:r>
          </a:p>
          <a:p>
            <a:pPr lvl="1"/>
            <a:r>
              <a:rPr lang="en-US" dirty="0"/>
              <a:t>Legal precedent</a:t>
            </a:r>
          </a:p>
          <a:p>
            <a:pPr lvl="1"/>
            <a:endParaRPr lang="en-US" dirty="0"/>
          </a:p>
          <a:p>
            <a:endParaRPr lang="en-MY" dirty="0"/>
          </a:p>
        </p:txBody>
      </p:sp>
    </p:spTree>
    <p:extLst>
      <p:ext uri="{BB962C8B-B14F-4D97-AF65-F5344CB8AC3E}">
        <p14:creationId xmlns:p14="http://schemas.microsoft.com/office/powerpoint/2010/main" val="1707175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Computer </a:t>
            </a:r>
            <a:r>
              <a:rPr lang="en-US" dirty="0"/>
              <a:t>Crime Act</a:t>
            </a:r>
            <a:endParaRPr lang="en-MY" dirty="0"/>
          </a:p>
        </p:txBody>
      </p:sp>
      <p:sp>
        <p:nvSpPr>
          <p:cNvPr id="3" name="Subtitle 2"/>
          <p:cNvSpPr>
            <a:spLocks noGrp="1"/>
          </p:cNvSpPr>
          <p:nvPr>
            <p:ph type="subTitle" idx="1"/>
          </p:nvPr>
        </p:nvSpPr>
        <p:spPr/>
        <p:txBody>
          <a:bodyPr>
            <a:normAutofit fontScale="85000" lnSpcReduction="20000"/>
          </a:bodyPr>
          <a:lstStyle/>
          <a:p>
            <a:r>
              <a:rPr lang="en-US" dirty="0"/>
              <a:t>KT44103</a:t>
            </a:r>
          </a:p>
          <a:p>
            <a:r>
              <a:rPr lang="en-US" dirty="0"/>
              <a:t>Ethics and Law in ICT</a:t>
            </a:r>
          </a:p>
          <a:p>
            <a:r>
              <a:rPr lang="en-US" dirty="0" err="1"/>
              <a:t>Sem</a:t>
            </a:r>
            <a:r>
              <a:rPr lang="en-US" dirty="0"/>
              <a:t> 1:  2021/2020</a:t>
            </a:r>
          </a:p>
          <a:p>
            <a:pPr algn="r"/>
            <a:r>
              <a:rPr lang="en-US" sz="1800" dirty="0"/>
              <a:t>14 November 2022</a:t>
            </a:r>
          </a:p>
          <a:p>
            <a:endParaRPr lang="en-MY" dirty="0"/>
          </a:p>
        </p:txBody>
      </p:sp>
    </p:spTree>
    <p:extLst>
      <p:ext uri="{BB962C8B-B14F-4D97-AF65-F5344CB8AC3E}">
        <p14:creationId xmlns:p14="http://schemas.microsoft.com/office/powerpoint/2010/main" val="3672906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Contents</a:t>
            </a:r>
            <a:endParaRPr lang="en-MY" dirty="0"/>
          </a:p>
        </p:txBody>
      </p:sp>
      <p:sp>
        <p:nvSpPr>
          <p:cNvPr id="2" name="Content Placeholder 1"/>
          <p:cNvSpPr>
            <a:spLocks noGrp="1"/>
          </p:cNvSpPr>
          <p:nvPr>
            <p:ph idx="1"/>
          </p:nvPr>
        </p:nvSpPr>
        <p:spPr/>
        <p:txBody>
          <a:bodyPr>
            <a:normAutofit/>
          </a:bodyPr>
          <a:lstStyle/>
          <a:p>
            <a:r>
              <a:rPr lang="en-US" dirty="0"/>
              <a:t>Introduction</a:t>
            </a:r>
          </a:p>
          <a:p>
            <a:r>
              <a:rPr lang="en-US" dirty="0"/>
              <a:t>Content of Act</a:t>
            </a:r>
          </a:p>
          <a:p>
            <a:pPr lvl="1"/>
            <a:r>
              <a:rPr lang="en-US" dirty="0"/>
              <a:t>Part I</a:t>
            </a:r>
          </a:p>
          <a:p>
            <a:pPr lvl="1"/>
            <a:r>
              <a:rPr lang="en-US" dirty="0"/>
              <a:t>Part II</a:t>
            </a:r>
          </a:p>
          <a:p>
            <a:pPr lvl="1"/>
            <a:r>
              <a:rPr lang="en-US" dirty="0"/>
              <a:t>Part III</a:t>
            </a:r>
          </a:p>
        </p:txBody>
      </p:sp>
    </p:spTree>
    <p:extLst>
      <p:ext uri="{BB962C8B-B14F-4D97-AF65-F5344CB8AC3E}">
        <p14:creationId xmlns:p14="http://schemas.microsoft.com/office/powerpoint/2010/main" val="2139994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MY" dirty="0"/>
              <a:t>IT Security Incidents: Major Concerns</a:t>
            </a:r>
          </a:p>
        </p:txBody>
      </p:sp>
      <p:sp>
        <p:nvSpPr>
          <p:cNvPr id="2" name="Content Placeholder 1"/>
          <p:cNvSpPr>
            <a:spLocks noGrp="1"/>
          </p:cNvSpPr>
          <p:nvPr>
            <p:ph idx="1"/>
          </p:nvPr>
        </p:nvSpPr>
        <p:spPr/>
        <p:txBody>
          <a:bodyPr>
            <a:normAutofit lnSpcReduction="10000"/>
          </a:bodyPr>
          <a:lstStyle/>
          <a:p>
            <a:r>
              <a:rPr lang="en-MY" dirty="0"/>
              <a:t>Security IT is of utmost importance</a:t>
            </a:r>
          </a:p>
          <a:p>
            <a:pPr lvl="1"/>
            <a:r>
              <a:rPr lang="en-MY" dirty="0"/>
              <a:t>Safeguard:</a:t>
            </a:r>
          </a:p>
          <a:p>
            <a:pPr lvl="2">
              <a:buFont typeface="Wingdings" pitchFamily="2" charset="2"/>
              <a:buChar char="§"/>
            </a:pPr>
            <a:r>
              <a:rPr lang="en-MY" dirty="0"/>
              <a:t>Confidential business data</a:t>
            </a:r>
          </a:p>
          <a:p>
            <a:pPr lvl="2">
              <a:buFont typeface="Wingdings" pitchFamily="2" charset="2"/>
              <a:buChar char="§"/>
            </a:pPr>
            <a:r>
              <a:rPr lang="en-MY" dirty="0"/>
              <a:t>Private customer and employee data</a:t>
            </a:r>
          </a:p>
          <a:p>
            <a:pPr lvl="1"/>
            <a:r>
              <a:rPr lang="en-MY" dirty="0"/>
              <a:t>Protect against malicious acts theft or disruption</a:t>
            </a:r>
          </a:p>
          <a:p>
            <a:pPr lvl="1"/>
            <a:r>
              <a:rPr lang="en-MY" dirty="0"/>
              <a:t>Balance against other business needs and issues</a:t>
            </a:r>
          </a:p>
          <a:p>
            <a:r>
              <a:rPr lang="en-MY" dirty="0"/>
              <a:t>Number of IT-related security incidents is increasing around world</a:t>
            </a:r>
          </a:p>
          <a:p>
            <a:endParaRPr lang="en-MY" dirty="0"/>
          </a:p>
          <a:p>
            <a:pPr lvl="1"/>
            <a:endParaRPr lang="en-MY" dirty="0"/>
          </a:p>
          <a:p>
            <a:pPr lvl="1">
              <a:buFont typeface="Wingdings" pitchFamily="2" charset="2"/>
              <a:buChar char="§"/>
            </a:pPr>
            <a:endParaRPr lang="en-MY" dirty="0"/>
          </a:p>
        </p:txBody>
      </p:sp>
    </p:spTree>
    <p:extLst>
      <p:ext uri="{BB962C8B-B14F-4D97-AF65-F5344CB8AC3E}">
        <p14:creationId xmlns:p14="http://schemas.microsoft.com/office/powerpoint/2010/main" val="3069303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Computer Crime Act 1997 - Introduction</a:t>
            </a:r>
            <a:endParaRPr lang="en-MY" dirty="0"/>
          </a:p>
        </p:txBody>
      </p:sp>
      <p:sp>
        <p:nvSpPr>
          <p:cNvPr id="2" name="Content Placeholder 1"/>
          <p:cNvSpPr>
            <a:spLocks noGrp="1"/>
          </p:cNvSpPr>
          <p:nvPr>
            <p:ph idx="1"/>
          </p:nvPr>
        </p:nvSpPr>
        <p:spPr/>
        <p:txBody>
          <a:bodyPr>
            <a:normAutofit fontScale="92500" lnSpcReduction="20000"/>
          </a:bodyPr>
          <a:lstStyle/>
          <a:p>
            <a:pPr algn="just"/>
            <a:r>
              <a:rPr lang="en-US" dirty="0"/>
              <a:t>An Act to provide for offences relating to the misuse of computers. Act 563</a:t>
            </a:r>
          </a:p>
          <a:p>
            <a:pPr algn="just"/>
            <a:endParaRPr lang="en-US" dirty="0"/>
          </a:p>
          <a:p>
            <a:pPr algn="just"/>
            <a:r>
              <a:rPr lang="en-US" dirty="0"/>
              <a:t>The Computer Crimes Act 1997, effective as of the 1st of June 2000, created several offences relating to the misuse of computers. Among others, it deals with </a:t>
            </a:r>
            <a:r>
              <a:rPr lang="en-US" b="1" i="1" dirty="0"/>
              <a:t>1) unauthorized access to computer material</a:t>
            </a:r>
            <a:r>
              <a:rPr lang="en-US" dirty="0"/>
              <a:t>, </a:t>
            </a:r>
            <a:r>
              <a:rPr lang="en-US" b="1" i="1" dirty="0"/>
              <a:t>2) unauthorized access with intent to commit other offences </a:t>
            </a:r>
            <a:r>
              <a:rPr lang="en-US" dirty="0"/>
              <a:t>and </a:t>
            </a:r>
            <a:r>
              <a:rPr lang="en-US" b="1" i="1" dirty="0"/>
              <a:t>3) unauthorized modification of computer contents. </a:t>
            </a:r>
            <a:r>
              <a:rPr lang="en-US" dirty="0"/>
              <a:t>It also makes provisions to facilitate investigations for the enforcement of the Act.</a:t>
            </a:r>
            <a:endParaRPr lang="en-MY" dirty="0"/>
          </a:p>
        </p:txBody>
      </p:sp>
    </p:spTree>
    <p:extLst>
      <p:ext uri="{BB962C8B-B14F-4D97-AF65-F5344CB8AC3E}">
        <p14:creationId xmlns:p14="http://schemas.microsoft.com/office/powerpoint/2010/main" val="1611404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contents</a:t>
            </a:r>
            <a:endParaRPr lang="en-MY" dirty="0"/>
          </a:p>
        </p:txBody>
      </p:sp>
      <p:sp>
        <p:nvSpPr>
          <p:cNvPr id="2" name="Content Placeholder 1"/>
          <p:cNvSpPr>
            <a:spLocks noGrp="1"/>
          </p:cNvSpPr>
          <p:nvPr>
            <p:ph idx="1"/>
          </p:nvPr>
        </p:nvSpPr>
        <p:spPr/>
        <p:txBody>
          <a:bodyPr/>
          <a:lstStyle/>
          <a:p>
            <a:r>
              <a:rPr lang="en-US" dirty="0"/>
              <a:t>Part 1: Preliminary </a:t>
            </a:r>
          </a:p>
          <a:p>
            <a:r>
              <a:rPr lang="en-US" dirty="0"/>
              <a:t>Part 2: Offences</a:t>
            </a:r>
          </a:p>
          <a:p>
            <a:r>
              <a:rPr lang="en-US" dirty="0"/>
              <a:t>Part 3: Ancillary and General Provisions</a:t>
            </a:r>
            <a:endParaRPr lang="en-MY" dirty="0"/>
          </a:p>
        </p:txBody>
      </p:sp>
    </p:spTree>
    <p:extLst>
      <p:ext uri="{BB962C8B-B14F-4D97-AF65-F5344CB8AC3E}">
        <p14:creationId xmlns:p14="http://schemas.microsoft.com/office/powerpoint/2010/main" val="711058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Part I : Preliminary</a:t>
            </a:r>
            <a:br>
              <a:rPr lang="en-US" dirty="0"/>
            </a:br>
            <a:r>
              <a:rPr lang="en-US" dirty="0"/>
              <a:t>S1 Short title and commencement</a:t>
            </a:r>
            <a:endParaRPr lang="en-MY" dirty="0"/>
          </a:p>
        </p:txBody>
      </p:sp>
      <p:sp>
        <p:nvSpPr>
          <p:cNvPr id="2" name="Content Placeholder 1"/>
          <p:cNvSpPr>
            <a:spLocks noGrp="1"/>
          </p:cNvSpPr>
          <p:nvPr>
            <p:ph idx="1"/>
          </p:nvPr>
        </p:nvSpPr>
        <p:spPr/>
        <p:txBody>
          <a:bodyPr/>
          <a:lstStyle/>
          <a:p>
            <a:r>
              <a:rPr lang="en-US" dirty="0"/>
              <a:t>Cited as the Computer Crimes Act 1997.</a:t>
            </a:r>
          </a:p>
          <a:p>
            <a:r>
              <a:rPr lang="en-US" dirty="0"/>
              <a:t>This Act shall come into force on such date as the Prime Minister may, by notification in the Gazette, appoint.</a:t>
            </a:r>
          </a:p>
          <a:p>
            <a:endParaRPr lang="en-MY" dirty="0"/>
          </a:p>
        </p:txBody>
      </p:sp>
    </p:spTree>
    <p:extLst>
      <p:ext uri="{BB962C8B-B14F-4D97-AF65-F5344CB8AC3E}">
        <p14:creationId xmlns:p14="http://schemas.microsoft.com/office/powerpoint/2010/main" val="1688819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Part I: Preliminary</a:t>
            </a:r>
            <a:br>
              <a:rPr lang="en-US" dirty="0"/>
            </a:br>
            <a:r>
              <a:rPr lang="en-US" dirty="0"/>
              <a:t>S2: Interpretation</a:t>
            </a:r>
            <a:endParaRPr lang="en-MY" dirty="0"/>
          </a:p>
        </p:txBody>
      </p:sp>
      <p:sp>
        <p:nvSpPr>
          <p:cNvPr id="2" name="Content Placeholder 1"/>
          <p:cNvSpPr>
            <a:spLocks noGrp="1"/>
          </p:cNvSpPr>
          <p:nvPr>
            <p:ph idx="1"/>
          </p:nvPr>
        </p:nvSpPr>
        <p:spPr>
          <a:xfrm>
            <a:off x="872067" y="2348880"/>
            <a:ext cx="7408333" cy="3777283"/>
          </a:xfrm>
        </p:spPr>
        <p:txBody>
          <a:bodyPr>
            <a:normAutofit fontScale="70000" lnSpcReduction="20000"/>
          </a:bodyPr>
          <a:lstStyle/>
          <a:p>
            <a:r>
              <a:rPr lang="en-US" b="1" i="1" dirty="0"/>
              <a:t>Computer</a:t>
            </a:r>
            <a:r>
              <a:rPr lang="en-US" dirty="0"/>
              <a:t> – An electronic, magnetic, optical, electrochemical or other data processing device : “programmable” </a:t>
            </a:r>
          </a:p>
          <a:p>
            <a:pPr lvl="1">
              <a:buFont typeface="Wingdings" pitchFamily="2" charset="2"/>
              <a:buChar char="§"/>
            </a:pPr>
            <a:r>
              <a:rPr lang="en-US" dirty="0"/>
              <a:t>Performing logical</a:t>
            </a:r>
          </a:p>
          <a:p>
            <a:pPr lvl="1">
              <a:buFont typeface="Wingdings" pitchFamily="2" charset="2"/>
              <a:buChar char="§"/>
            </a:pPr>
            <a:r>
              <a:rPr lang="en-US" dirty="0"/>
              <a:t>Arithmetic</a:t>
            </a:r>
          </a:p>
          <a:p>
            <a:pPr lvl="1">
              <a:buFont typeface="Wingdings" pitchFamily="2" charset="2"/>
              <a:buChar char="§"/>
            </a:pPr>
            <a:r>
              <a:rPr lang="en-US" dirty="0"/>
              <a:t>Storage (storage /communication facility)</a:t>
            </a:r>
          </a:p>
          <a:p>
            <a:pPr lvl="1">
              <a:buFont typeface="Wingdings" pitchFamily="2" charset="2"/>
              <a:buChar char="§"/>
            </a:pPr>
            <a:r>
              <a:rPr lang="en-US" dirty="0"/>
              <a:t>Display function</a:t>
            </a:r>
          </a:p>
          <a:p>
            <a:r>
              <a:rPr lang="en-US" b="1" i="1" dirty="0"/>
              <a:t>Computer Network </a:t>
            </a:r>
            <a:r>
              <a:rPr lang="en-US" dirty="0"/>
              <a:t>– Interconnection of communication lines and circuits with a computer or a complex consisting of two or more interconnected computers</a:t>
            </a:r>
          </a:p>
          <a:p>
            <a:r>
              <a:rPr lang="en-US" dirty="0"/>
              <a:t>Computer Output/output – Statement/representation whether in written, printed, pictorial, film, graphical, acoustic or other form – </a:t>
            </a:r>
          </a:p>
          <a:p>
            <a:pPr lvl="1">
              <a:buFont typeface="Wingdings" pitchFamily="2" charset="2"/>
              <a:buChar char="§"/>
            </a:pPr>
            <a:r>
              <a:rPr lang="en-US" dirty="0"/>
              <a:t>Produced by a computer</a:t>
            </a:r>
          </a:p>
          <a:p>
            <a:pPr lvl="1">
              <a:buFont typeface="Wingdings" pitchFamily="2" charset="2"/>
              <a:buChar char="§"/>
            </a:pPr>
            <a:r>
              <a:rPr lang="en-US" dirty="0"/>
              <a:t>Displayed on the screen of a computer; or</a:t>
            </a:r>
          </a:p>
          <a:p>
            <a:pPr lvl="1">
              <a:buFont typeface="Wingdings" pitchFamily="2" charset="2"/>
              <a:buChar char="§"/>
            </a:pPr>
            <a:r>
              <a:rPr lang="en-US" dirty="0"/>
              <a:t>Accurately translated from a statement or representation so produce:</a:t>
            </a:r>
          </a:p>
          <a:p>
            <a:endParaRPr lang="en-US" dirty="0"/>
          </a:p>
          <a:p>
            <a:endParaRPr lang="en-MY" dirty="0"/>
          </a:p>
        </p:txBody>
      </p:sp>
    </p:spTree>
    <p:extLst>
      <p:ext uri="{BB962C8B-B14F-4D97-AF65-F5344CB8AC3E}">
        <p14:creationId xmlns:p14="http://schemas.microsoft.com/office/powerpoint/2010/main" val="3082729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Part1: Interpretation</a:t>
            </a:r>
          </a:p>
        </p:txBody>
      </p:sp>
      <p:sp>
        <p:nvSpPr>
          <p:cNvPr id="2" name="Content Placeholder 1"/>
          <p:cNvSpPr>
            <a:spLocks noGrp="1"/>
          </p:cNvSpPr>
          <p:nvPr>
            <p:ph idx="1"/>
          </p:nvPr>
        </p:nvSpPr>
        <p:spPr/>
        <p:txBody>
          <a:bodyPr>
            <a:normAutofit fontScale="85000" lnSpcReduction="20000"/>
          </a:bodyPr>
          <a:lstStyle/>
          <a:p>
            <a:pPr lvl="1">
              <a:buFont typeface="Wingdings" pitchFamily="2" charset="2"/>
              <a:buChar char="q"/>
            </a:pPr>
            <a:r>
              <a:rPr lang="en-MY" dirty="0"/>
              <a:t>Data</a:t>
            </a:r>
          </a:p>
          <a:p>
            <a:pPr lvl="2">
              <a:buFont typeface="Arial" pitchFamily="34" charset="0"/>
              <a:buChar char="•"/>
            </a:pPr>
            <a:r>
              <a:rPr lang="en-US" dirty="0"/>
              <a:t>representations of information or of concepts that are being prepared or have been prepared in a form suitable for use in a computer</a:t>
            </a:r>
            <a:endParaRPr lang="en-MY" dirty="0"/>
          </a:p>
          <a:p>
            <a:pPr lvl="1">
              <a:buFont typeface="Wingdings" pitchFamily="2" charset="2"/>
              <a:buChar char="q"/>
            </a:pPr>
            <a:r>
              <a:rPr lang="en-MY" dirty="0"/>
              <a:t>Function</a:t>
            </a:r>
          </a:p>
          <a:p>
            <a:pPr lvl="2">
              <a:buFont typeface="Arial" pitchFamily="34" charset="0"/>
              <a:buChar char="•"/>
            </a:pPr>
            <a:r>
              <a:rPr lang="en-US" dirty="0"/>
              <a:t>includes logic, control, arithmetic, deletion, storage and retrieval and communication or telecommunication to, from or within a computer</a:t>
            </a:r>
            <a:endParaRPr lang="en-MY" dirty="0"/>
          </a:p>
          <a:p>
            <a:pPr lvl="1">
              <a:buFont typeface="Wingdings" pitchFamily="2" charset="2"/>
              <a:buChar char="q"/>
            </a:pPr>
            <a:r>
              <a:rPr lang="en-MY" dirty="0"/>
              <a:t>Premises</a:t>
            </a:r>
          </a:p>
          <a:p>
            <a:pPr lvl="2">
              <a:buFont typeface="Arial" pitchFamily="34" charset="0"/>
              <a:buChar char="•"/>
            </a:pPr>
            <a:r>
              <a:rPr lang="en-US" dirty="0"/>
              <a:t>includes land, buildings, movable structures and conveyance by land, water and air</a:t>
            </a:r>
            <a:endParaRPr lang="en-MY" dirty="0"/>
          </a:p>
          <a:p>
            <a:pPr lvl="1">
              <a:buFont typeface="Wingdings" pitchFamily="2" charset="2"/>
              <a:buChar char="q"/>
            </a:pPr>
            <a:r>
              <a:rPr lang="en-MY" dirty="0"/>
              <a:t>Program</a:t>
            </a:r>
          </a:p>
          <a:p>
            <a:pPr lvl="2">
              <a:buFont typeface="Arial" pitchFamily="34" charset="0"/>
              <a:buChar char="•"/>
            </a:pPr>
            <a:r>
              <a:rPr lang="en-US" dirty="0"/>
              <a:t>data representing instructions or statements that, when executed in a computer, causes the computer to perform a function.</a:t>
            </a:r>
            <a:endParaRPr lang="en-MY" dirty="0"/>
          </a:p>
          <a:p>
            <a:endParaRPr lang="en-MY" dirty="0"/>
          </a:p>
        </p:txBody>
      </p:sp>
    </p:spTree>
    <p:extLst>
      <p:ext uri="{BB962C8B-B14F-4D97-AF65-F5344CB8AC3E}">
        <p14:creationId xmlns:p14="http://schemas.microsoft.com/office/powerpoint/2010/main" val="422775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Part1: Interpretation</a:t>
            </a:r>
          </a:p>
        </p:txBody>
      </p:sp>
      <p:sp>
        <p:nvSpPr>
          <p:cNvPr id="2" name="Content Placeholder 1"/>
          <p:cNvSpPr>
            <a:spLocks noGrp="1"/>
          </p:cNvSpPr>
          <p:nvPr>
            <p:ph idx="1"/>
          </p:nvPr>
        </p:nvSpPr>
        <p:spPr/>
        <p:txBody>
          <a:bodyPr>
            <a:normAutofit fontScale="70000" lnSpcReduction="20000"/>
          </a:bodyPr>
          <a:lstStyle/>
          <a:p>
            <a:r>
              <a:rPr lang="en-US" dirty="0"/>
              <a:t>Associate action (secures access):</a:t>
            </a:r>
          </a:p>
          <a:p>
            <a:pPr lvl="1">
              <a:buFont typeface="Wingdings" pitchFamily="2" charset="2"/>
              <a:buChar char="§"/>
            </a:pPr>
            <a:r>
              <a:rPr lang="en-US" dirty="0"/>
              <a:t>Alters/erases the program/data</a:t>
            </a:r>
          </a:p>
          <a:p>
            <a:pPr lvl="1">
              <a:buFont typeface="Wingdings" pitchFamily="2" charset="2"/>
              <a:buChar char="§"/>
            </a:pPr>
            <a:r>
              <a:rPr lang="en-US" dirty="0"/>
              <a:t>Copies/moves it to any storage medium</a:t>
            </a:r>
          </a:p>
          <a:p>
            <a:pPr lvl="1">
              <a:buFont typeface="Wingdings" pitchFamily="2" charset="2"/>
              <a:buChar char="§"/>
            </a:pPr>
            <a:r>
              <a:rPr lang="en-US" dirty="0"/>
              <a:t>Uses it (executing the program and functioning the program)</a:t>
            </a:r>
          </a:p>
          <a:p>
            <a:pPr lvl="1">
              <a:buFont typeface="Wingdings" pitchFamily="2" charset="2"/>
              <a:buChar char="§"/>
            </a:pPr>
            <a:r>
              <a:rPr lang="en-US" dirty="0"/>
              <a:t>Causes it to be output from the computer in which it is held whether by having it displayed or in any other manner.</a:t>
            </a:r>
          </a:p>
          <a:p>
            <a:r>
              <a:rPr lang="en-US" dirty="0"/>
              <a:t>Computer is unauthorized if:</a:t>
            </a:r>
          </a:p>
          <a:p>
            <a:pPr lvl="1">
              <a:buFont typeface="Wingdings" pitchFamily="2" charset="2"/>
              <a:buChar char="§"/>
            </a:pPr>
            <a:r>
              <a:rPr lang="en-US" dirty="0"/>
              <a:t>Not entitled to control access of the kind in question to the program or data: and</a:t>
            </a:r>
          </a:p>
          <a:p>
            <a:pPr lvl="1">
              <a:buFont typeface="Wingdings" pitchFamily="2" charset="2"/>
              <a:buChar char="§"/>
            </a:pPr>
            <a:r>
              <a:rPr lang="en-US" dirty="0"/>
              <a:t>Does not have the consent or exceeds any right or consent to access by him of the kind in question to the program or data from any person who is so entitled</a:t>
            </a:r>
          </a:p>
          <a:p>
            <a:pPr>
              <a:buFont typeface="Wingdings" pitchFamily="2" charset="2"/>
              <a:buChar char="§"/>
            </a:pPr>
            <a:endParaRPr lang="en-MY" dirty="0"/>
          </a:p>
        </p:txBody>
      </p:sp>
    </p:spTree>
    <p:extLst>
      <p:ext uri="{BB962C8B-B14F-4D97-AF65-F5344CB8AC3E}">
        <p14:creationId xmlns:p14="http://schemas.microsoft.com/office/powerpoint/2010/main" val="1029151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Part1: Interpretation</a:t>
            </a:r>
          </a:p>
        </p:txBody>
      </p:sp>
      <p:sp>
        <p:nvSpPr>
          <p:cNvPr id="2" name="Content Placeholder 1"/>
          <p:cNvSpPr>
            <a:spLocks noGrp="1"/>
          </p:cNvSpPr>
          <p:nvPr>
            <p:ph idx="1"/>
          </p:nvPr>
        </p:nvSpPr>
        <p:spPr/>
        <p:txBody>
          <a:bodyPr>
            <a:normAutofit fontScale="85000" lnSpcReduction="20000"/>
          </a:bodyPr>
          <a:lstStyle/>
          <a:p>
            <a:r>
              <a:rPr lang="en-US" dirty="0"/>
              <a:t>Content modification:</a:t>
            </a:r>
          </a:p>
          <a:p>
            <a:pPr lvl="1">
              <a:buFont typeface="Wingdings" pitchFamily="2" charset="2"/>
              <a:buChar char="§"/>
            </a:pPr>
            <a:r>
              <a:rPr lang="en-US" dirty="0"/>
              <a:t>any program or data held in the computer concerned is altered or erased</a:t>
            </a:r>
          </a:p>
          <a:p>
            <a:pPr lvl="1">
              <a:buFont typeface="Wingdings" pitchFamily="2" charset="2"/>
              <a:buChar char="§"/>
            </a:pPr>
            <a:r>
              <a:rPr lang="en-US" dirty="0"/>
              <a:t>any program or data is introduced or added to its contents; or</a:t>
            </a:r>
          </a:p>
          <a:p>
            <a:pPr lvl="1">
              <a:buFont typeface="Wingdings" pitchFamily="2" charset="2"/>
              <a:buChar char="§"/>
            </a:pPr>
            <a:r>
              <a:rPr lang="en-US" dirty="0"/>
              <a:t>any event occurs which impairs the normal operation of any computer</a:t>
            </a:r>
          </a:p>
          <a:p>
            <a:r>
              <a:rPr lang="en-US" dirty="0"/>
              <a:t>Unauthorized modification:</a:t>
            </a:r>
          </a:p>
          <a:p>
            <a:pPr lvl="1">
              <a:buFont typeface="Wingdings" pitchFamily="2" charset="2"/>
              <a:buChar char="§"/>
            </a:pPr>
            <a:r>
              <a:rPr lang="en-US" dirty="0"/>
              <a:t>the person whose act causes it is not himself entitled to determine whether the modification should be made; and</a:t>
            </a:r>
          </a:p>
          <a:p>
            <a:pPr lvl="1">
              <a:buFont typeface="Wingdings" pitchFamily="2" charset="2"/>
              <a:buChar char="§"/>
            </a:pPr>
            <a:r>
              <a:rPr lang="en-US" dirty="0"/>
              <a:t>does not have consent to the modification from any person who is so entitled.</a:t>
            </a:r>
          </a:p>
          <a:p>
            <a:pPr lvl="1">
              <a:buFont typeface="Wingdings" pitchFamily="2" charset="2"/>
              <a:buChar char="§"/>
            </a:pPr>
            <a:endParaRPr lang="en-US" dirty="0"/>
          </a:p>
        </p:txBody>
      </p:sp>
    </p:spTree>
    <p:extLst>
      <p:ext uri="{BB962C8B-B14F-4D97-AF65-F5344CB8AC3E}">
        <p14:creationId xmlns:p14="http://schemas.microsoft.com/office/powerpoint/2010/main" val="764996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Part II: Offences</a:t>
            </a:r>
            <a:br>
              <a:rPr lang="en-US" dirty="0"/>
            </a:br>
            <a:r>
              <a:rPr lang="en-US" sz="3600" dirty="0"/>
              <a:t>S3: Unauthorized access to computer material</a:t>
            </a:r>
            <a:endParaRPr lang="en-MY" sz="3600" dirty="0"/>
          </a:p>
        </p:txBody>
      </p:sp>
      <p:sp>
        <p:nvSpPr>
          <p:cNvPr id="2" name="Content Placeholder 1"/>
          <p:cNvSpPr>
            <a:spLocks noGrp="1"/>
          </p:cNvSpPr>
          <p:nvPr>
            <p:ph idx="1"/>
          </p:nvPr>
        </p:nvSpPr>
        <p:spPr/>
        <p:txBody>
          <a:bodyPr>
            <a:normAutofit fontScale="92500" lnSpcReduction="10000"/>
          </a:bodyPr>
          <a:lstStyle/>
          <a:p>
            <a:r>
              <a:rPr lang="en-US" dirty="0"/>
              <a:t>Guilty of an offences if – </a:t>
            </a:r>
          </a:p>
          <a:p>
            <a:pPr lvl="1">
              <a:buFont typeface="Wingdings" pitchFamily="2" charset="2"/>
              <a:buChar char="§"/>
            </a:pPr>
            <a:r>
              <a:rPr lang="en-US" dirty="0"/>
              <a:t>causes a computer to perform any function with intent to secure access to any program/data in any computer</a:t>
            </a:r>
          </a:p>
          <a:p>
            <a:pPr lvl="1">
              <a:buFont typeface="Wingdings" pitchFamily="2" charset="2"/>
              <a:buChar char="§"/>
            </a:pPr>
            <a:r>
              <a:rPr lang="en-US" dirty="0"/>
              <a:t>the access he intends to secure is unauthorized; and</a:t>
            </a:r>
          </a:p>
          <a:p>
            <a:pPr lvl="1">
              <a:buFont typeface="Wingdings" pitchFamily="2" charset="2"/>
              <a:buChar char="§"/>
            </a:pPr>
            <a:r>
              <a:rPr lang="en-US" dirty="0"/>
              <a:t> knows at the time when he causes the computer to perform the function that is the case.</a:t>
            </a:r>
            <a:endParaRPr lang="en-MY" dirty="0"/>
          </a:p>
          <a:p>
            <a:r>
              <a:rPr lang="en-US" dirty="0"/>
              <a:t>Penalty:</a:t>
            </a:r>
          </a:p>
          <a:p>
            <a:pPr marL="301943" lvl="1" indent="0">
              <a:buNone/>
            </a:pPr>
            <a:r>
              <a:rPr lang="en-US" dirty="0"/>
              <a:t>a fine not exceeding fifty thousand ringgit or to imprisonment for a term not exceeding five years or to both</a:t>
            </a:r>
          </a:p>
        </p:txBody>
      </p:sp>
    </p:spTree>
    <p:extLst>
      <p:ext uri="{BB962C8B-B14F-4D97-AF65-F5344CB8AC3E}">
        <p14:creationId xmlns:p14="http://schemas.microsoft.com/office/powerpoint/2010/main" val="1769098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Part II: Offences</a:t>
            </a:r>
            <a:br>
              <a:rPr lang="en-US" dirty="0"/>
            </a:br>
            <a:r>
              <a:rPr lang="en-US" sz="3100" dirty="0"/>
              <a:t>S4: Unauthorized access with intent to commit/facilitate commission of further offence</a:t>
            </a:r>
            <a:endParaRPr lang="en-MY" sz="3100" dirty="0"/>
          </a:p>
        </p:txBody>
      </p:sp>
      <p:sp>
        <p:nvSpPr>
          <p:cNvPr id="2" name="Content Placeholder 1"/>
          <p:cNvSpPr>
            <a:spLocks noGrp="1"/>
          </p:cNvSpPr>
          <p:nvPr>
            <p:ph idx="1"/>
          </p:nvPr>
        </p:nvSpPr>
        <p:spPr/>
        <p:txBody>
          <a:bodyPr>
            <a:normAutofit fontScale="92500" lnSpcReduction="20000"/>
          </a:bodyPr>
          <a:lstStyle/>
          <a:p>
            <a:r>
              <a:rPr lang="en-US" dirty="0"/>
              <a:t>Guilty referred to S3 with intent-</a:t>
            </a:r>
          </a:p>
          <a:p>
            <a:pPr lvl="1">
              <a:buFont typeface="Wingdings" pitchFamily="2" charset="2"/>
              <a:buChar char="§"/>
            </a:pPr>
            <a:r>
              <a:rPr lang="en-US" dirty="0"/>
              <a:t>involving fraud or dishonesty or which causes injury as defined in the Penal Code [Act 574]; or</a:t>
            </a:r>
          </a:p>
          <a:p>
            <a:pPr lvl="1">
              <a:buFont typeface="Wingdings" pitchFamily="2" charset="2"/>
              <a:buChar char="§"/>
            </a:pPr>
            <a:r>
              <a:rPr lang="en-US" dirty="0"/>
              <a:t>facilitate the commission of such an offence whether by himself or by any other person</a:t>
            </a:r>
          </a:p>
          <a:p>
            <a:r>
              <a:rPr lang="en-US" dirty="0"/>
              <a:t>Same time when the unauthorized access is secured or on any future occasion.</a:t>
            </a:r>
          </a:p>
          <a:p>
            <a:r>
              <a:rPr lang="en-US" dirty="0"/>
              <a:t>Penalty:</a:t>
            </a:r>
          </a:p>
          <a:p>
            <a:pPr marL="301943" lvl="1" indent="0">
              <a:buNone/>
            </a:pPr>
            <a:r>
              <a:rPr lang="en-US" dirty="0"/>
              <a:t> a fine not exceeding one hundred and fifty thousand ringgit or to imprisonment for a term not exceeding ten years or to both.</a:t>
            </a:r>
          </a:p>
        </p:txBody>
      </p:sp>
    </p:spTree>
    <p:extLst>
      <p:ext uri="{BB962C8B-B14F-4D97-AF65-F5344CB8AC3E}">
        <p14:creationId xmlns:p14="http://schemas.microsoft.com/office/powerpoint/2010/main" val="21355787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332656"/>
            <a:ext cx="8229600" cy="1252728"/>
          </a:xfrm>
        </p:spPr>
        <p:txBody>
          <a:bodyPr>
            <a:normAutofit fontScale="90000"/>
          </a:bodyPr>
          <a:lstStyle/>
          <a:p>
            <a:r>
              <a:rPr lang="en-US" dirty="0"/>
              <a:t>Part II: Offences</a:t>
            </a:r>
            <a:br>
              <a:rPr lang="en-US" dirty="0"/>
            </a:br>
            <a:r>
              <a:rPr lang="en-US" sz="3600" dirty="0"/>
              <a:t>S5: Unauthorized modification of the contents of any computer</a:t>
            </a:r>
            <a:endParaRPr lang="en-MY" sz="3600" dirty="0"/>
          </a:p>
        </p:txBody>
      </p:sp>
      <p:sp>
        <p:nvSpPr>
          <p:cNvPr id="2" name="Content Placeholder 1"/>
          <p:cNvSpPr>
            <a:spLocks noGrp="1"/>
          </p:cNvSpPr>
          <p:nvPr>
            <p:ph idx="1"/>
          </p:nvPr>
        </p:nvSpPr>
        <p:spPr/>
        <p:txBody>
          <a:bodyPr>
            <a:normAutofit fontScale="70000" lnSpcReduction="20000"/>
          </a:bodyPr>
          <a:lstStyle/>
          <a:p>
            <a:r>
              <a:rPr lang="en-US" dirty="0"/>
              <a:t>Directed at:</a:t>
            </a:r>
          </a:p>
          <a:p>
            <a:pPr lvl="1">
              <a:buFont typeface="Wingdings" pitchFamily="2" charset="2"/>
              <a:buChar char="§"/>
            </a:pPr>
            <a:r>
              <a:rPr lang="en-US" dirty="0"/>
              <a:t>any particular program or data</a:t>
            </a:r>
          </a:p>
          <a:p>
            <a:pPr lvl="1">
              <a:buFont typeface="Wingdings" pitchFamily="2" charset="2"/>
              <a:buChar char="§"/>
            </a:pPr>
            <a:r>
              <a:rPr lang="en-US" dirty="0"/>
              <a:t>a program or data of any kind; or</a:t>
            </a:r>
          </a:p>
          <a:p>
            <a:pPr lvl="1">
              <a:buFont typeface="Wingdings" pitchFamily="2" charset="2"/>
              <a:buChar char="§"/>
            </a:pPr>
            <a:r>
              <a:rPr lang="en-US" dirty="0"/>
              <a:t>a program or data held in any particular computer</a:t>
            </a:r>
          </a:p>
          <a:p>
            <a:r>
              <a:rPr lang="en-US" dirty="0"/>
              <a:t>Immaterial whether an unauthorized modification is, or is intended to be, permanent or merely temporary</a:t>
            </a:r>
          </a:p>
          <a:p>
            <a:r>
              <a:rPr lang="en-US" dirty="0"/>
              <a:t>Penalty:</a:t>
            </a:r>
          </a:p>
          <a:p>
            <a:pPr lvl="1">
              <a:buFont typeface="Wingdings" pitchFamily="2" charset="2"/>
              <a:buChar char="§"/>
            </a:pPr>
            <a:r>
              <a:rPr lang="en-US" dirty="0"/>
              <a:t>Fine not exceeding one hundred thousand ringgit or to imprisonment for a term not exceeding seven years or both.</a:t>
            </a:r>
          </a:p>
          <a:p>
            <a:pPr lvl="1">
              <a:buFont typeface="Wingdings" pitchFamily="2" charset="2"/>
              <a:buChar char="§"/>
            </a:pPr>
            <a:r>
              <a:rPr lang="en-US" dirty="0"/>
              <a:t>Fine not exceeding one hundred and fifty thousand ringgit or to imprisonment for a term not exceeding ten years or to both, if the act is done with the intention of causing injury as defined in the Penal Code.</a:t>
            </a:r>
          </a:p>
          <a:p>
            <a:pPr marL="301943" lvl="1" indent="0">
              <a:buNone/>
            </a:pPr>
            <a:endParaRPr lang="en-MY" dirty="0"/>
          </a:p>
        </p:txBody>
      </p:sp>
    </p:spTree>
    <p:extLst>
      <p:ext uri="{BB962C8B-B14F-4D97-AF65-F5344CB8AC3E}">
        <p14:creationId xmlns:p14="http://schemas.microsoft.com/office/powerpoint/2010/main" val="229165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MY" dirty="0"/>
              <a:t>Why Computer Incidents Are So Prevalent</a:t>
            </a:r>
          </a:p>
        </p:txBody>
      </p:sp>
      <p:sp>
        <p:nvSpPr>
          <p:cNvPr id="2" name="Content Placeholder 1"/>
          <p:cNvSpPr>
            <a:spLocks noGrp="1"/>
          </p:cNvSpPr>
          <p:nvPr>
            <p:ph idx="1"/>
          </p:nvPr>
        </p:nvSpPr>
        <p:spPr/>
        <p:txBody>
          <a:bodyPr/>
          <a:lstStyle/>
          <a:p>
            <a:r>
              <a:rPr lang="en-MY" dirty="0"/>
              <a:t>Increasing complexity increases vulnerability</a:t>
            </a:r>
          </a:p>
          <a:p>
            <a:pPr lvl="1"/>
            <a:r>
              <a:rPr lang="en-MY" dirty="0"/>
              <a:t>Computing environment is enormously complex</a:t>
            </a:r>
          </a:p>
          <a:p>
            <a:pPr lvl="2">
              <a:buFont typeface="Wingdings" pitchFamily="2" charset="2"/>
              <a:buChar char="§"/>
            </a:pPr>
            <a:r>
              <a:rPr lang="en-MY" dirty="0"/>
              <a:t>Continues to increase in complexity</a:t>
            </a:r>
          </a:p>
          <a:p>
            <a:pPr lvl="2">
              <a:buFont typeface="Wingdings" pitchFamily="2" charset="2"/>
              <a:buChar char="§"/>
            </a:pPr>
            <a:r>
              <a:rPr lang="en-MY" dirty="0"/>
              <a:t>No. of entry points expands continuously</a:t>
            </a:r>
          </a:p>
          <a:p>
            <a:pPr lvl="2">
              <a:buFont typeface="Wingdings" pitchFamily="2" charset="2"/>
              <a:buChar char="§"/>
            </a:pPr>
            <a:r>
              <a:rPr lang="en-MY" dirty="0"/>
              <a:t>Cloud computing </a:t>
            </a:r>
          </a:p>
          <a:p>
            <a:r>
              <a:rPr lang="en-MY" dirty="0"/>
              <a:t>Higher computer user expectations</a:t>
            </a:r>
          </a:p>
          <a:p>
            <a:r>
              <a:rPr lang="en-MY" dirty="0"/>
              <a:t>Computer users share login IDs and passwords</a:t>
            </a:r>
          </a:p>
        </p:txBody>
      </p:sp>
    </p:spTree>
    <p:extLst>
      <p:ext uri="{BB962C8B-B14F-4D97-AF65-F5344CB8AC3E}">
        <p14:creationId xmlns:p14="http://schemas.microsoft.com/office/powerpoint/2010/main" val="2339230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Part II: Offences</a:t>
            </a:r>
            <a:br>
              <a:rPr lang="en-US" dirty="0"/>
            </a:br>
            <a:r>
              <a:rPr lang="en-US" dirty="0"/>
              <a:t>S6: Wrongful communication</a:t>
            </a:r>
            <a:endParaRPr lang="en-MY" dirty="0"/>
          </a:p>
        </p:txBody>
      </p:sp>
      <p:sp>
        <p:nvSpPr>
          <p:cNvPr id="2" name="Content Placeholder 1"/>
          <p:cNvSpPr>
            <a:spLocks noGrp="1"/>
          </p:cNvSpPr>
          <p:nvPr>
            <p:ph idx="1"/>
          </p:nvPr>
        </p:nvSpPr>
        <p:spPr/>
        <p:txBody>
          <a:bodyPr>
            <a:normAutofit fontScale="92500" lnSpcReduction="20000"/>
          </a:bodyPr>
          <a:lstStyle/>
          <a:p>
            <a:r>
              <a:rPr lang="en-US" dirty="0"/>
              <a:t>Guilty – communicates directly or indirectly a number, code, password or other means of access to a computer to any person other than a person to whom he is duly authorized to communicate</a:t>
            </a:r>
          </a:p>
          <a:p>
            <a:r>
              <a:rPr lang="en-US" dirty="0"/>
              <a:t>Penalty:</a:t>
            </a:r>
          </a:p>
          <a:p>
            <a:pPr marL="0" indent="0">
              <a:buNone/>
            </a:pPr>
            <a:r>
              <a:rPr lang="en-US" dirty="0"/>
              <a:t>     Fine not exceeding 25thousand ringgit or to  </a:t>
            </a:r>
          </a:p>
          <a:p>
            <a:pPr marL="0" indent="0">
              <a:buNone/>
            </a:pPr>
            <a:r>
              <a:rPr lang="en-US" dirty="0"/>
              <a:t>     imprisonment for a term not exceeding three years</a:t>
            </a:r>
          </a:p>
          <a:p>
            <a:pPr marL="0" indent="0">
              <a:buNone/>
            </a:pPr>
            <a:r>
              <a:rPr lang="en-US" dirty="0"/>
              <a:t>     or to both.</a:t>
            </a:r>
          </a:p>
          <a:p>
            <a:pPr marL="0" indent="0">
              <a:buNone/>
            </a:pPr>
            <a:r>
              <a:rPr lang="en-US" dirty="0"/>
              <a:t> </a:t>
            </a:r>
            <a:endParaRPr lang="en-MY" dirty="0"/>
          </a:p>
        </p:txBody>
      </p:sp>
    </p:spTree>
    <p:extLst>
      <p:ext uri="{BB962C8B-B14F-4D97-AF65-F5344CB8AC3E}">
        <p14:creationId xmlns:p14="http://schemas.microsoft.com/office/powerpoint/2010/main" val="38675517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Part II: Offences</a:t>
            </a:r>
            <a:br>
              <a:rPr lang="en-US" dirty="0"/>
            </a:br>
            <a:r>
              <a:rPr lang="en-US" sz="3600" dirty="0"/>
              <a:t>S7: Abetments and attempts punishable as offences</a:t>
            </a:r>
            <a:endParaRPr lang="en-MY" sz="3600" dirty="0"/>
          </a:p>
        </p:txBody>
      </p:sp>
      <p:sp>
        <p:nvSpPr>
          <p:cNvPr id="2" name="Content Placeholder 1"/>
          <p:cNvSpPr>
            <a:spLocks noGrp="1"/>
          </p:cNvSpPr>
          <p:nvPr>
            <p:ph idx="1"/>
          </p:nvPr>
        </p:nvSpPr>
        <p:spPr/>
        <p:txBody>
          <a:bodyPr>
            <a:normAutofit lnSpcReduction="10000"/>
          </a:bodyPr>
          <a:lstStyle/>
          <a:p>
            <a:r>
              <a:rPr lang="en-US" dirty="0"/>
              <a:t>Guilty: </a:t>
            </a:r>
          </a:p>
          <a:p>
            <a:pPr lvl="1">
              <a:buFont typeface="Wingdings" pitchFamily="2" charset="2"/>
              <a:buChar char="§"/>
            </a:pPr>
            <a:r>
              <a:rPr lang="en-US" dirty="0"/>
              <a:t>A person who abets the commission of or who attempts to commit any offence.</a:t>
            </a:r>
          </a:p>
          <a:p>
            <a:pPr lvl="1">
              <a:buFont typeface="Wingdings" pitchFamily="2" charset="2"/>
              <a:buChar char="§"/>
            </a:pPr>
            <a:r>
              <a:rPr lang="en-US" dirty="0"/>
              <a:t>A person who does any act preparatory to or in furtherance of the commission of any offence </a:t>
            </a:r>
          </a:p>
          <a:p>
            <a:r>
              <a:rPr lang="en-US" dirty="0"/>
              <a:t>Penalty</a:t>
            </a:r>
          </a:p>
          <a:p>
            <a:pPr marL="0" indent="0">
              <a:buNone/>
            </a:pPr>
            <a:r>
              <a:rPr lang="en-US" dirty="0"/>
              <a:t>     Imprisonment imposed shall not exceed one-half of     </a:t>
            </a:r>
          </a:p>
          <a:p>
            <a:pPr marL="0" indent="0">
              <a:buNone/>
            </a:pPr>
            <a:r>
              <a:rPr lang="en-US" dirty="0"/>
              <a:t>     the maximum term provided for the offence</a:t>
            </a:r>
            <a:endParaRPr lang="en-MY" dirty="0"/>
          </a:p>
        </p:txBody>
      </p:sp>
    </p:spTree>
    <p:extLst>
      <p:ext uri="{BB962C8B-B14F-4D97-AF65-F5344CB8AC3E}">
        <p14:creationId xmlns:p14="http://schemas.microsoft.com/office/powerpoint/2010/main" val="1321454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Part II: Offences</a:t>
            </a:r>
            <a:br>
              <a:rPr lang="en-US" dirty="0"/>
            </a:br>
            <a:r>
              <a:rPr lang="en-US" dirty="0"/>
              <a:t>S8: Presumption</a:t>
            </a:r>
            <a:endParaRPr lang="en-MY" dirty="0"/>
          </a:p>
        </p:txBody>
      </p:sp>
      <p:sp>
        <p:nvSpPr>
          <p:cNvPr id="2" name="Content Placeholder 1"/>
          <p:cNvSpPr>
            <a:spLocks noGrp="1"/>
          </p:cNvSpPr>
          <p:nvPr>
            <p:ph idx="1"/>
          </p:nvPr>
        </p:nvSpPr>
        <p:spPr/>
        <p:txBody>
          <a:bodyPr>
            <a:normAutofit/>
          </a:bodyPr>
          <a:lstStyle/>
          <a:p>
            <a:pPr marL="0" indent="0" algn="just">
              <a:buNone/>
            </a:pPr>
            <a:r>
              <a:rPr lang="en-US" dirty="0"/>
              <a:t>A person who has in his custody or control any program, data or other information which is held in any computer or retrieved from any computer which he is not authorized to have in his custody or control shall be deemed to have obtained unauthorized access to such program, data or information unless the contrary is</a:t>
            </a:r>
          </a:p>
          <a:p>
            <a:pPr marL="0" indent="0" algn="just">
              <a:buNone/>
            </a:pPr>
            <a:r>
              <a:rPr lang="en-US" dirty="0"/>
              <a:t>proved.</a:t>
            </a:r>
            <a:endParaRPr lang="en-MY" dirty="0"/>
          </a:p>
        </p:txBody>
      </p:sp>
    </p:spTree>
    <p:extLst>
      <p:ext uri="{BB962C8B-B14F-4D97-AF65-F5344CB8AC3E}">
        <p14:creationId xmlns:p14="http://schemas.microsoft.com/office/powerpoint/2010/main" val="14833440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Part III</a:t>
            </a:r>
            <a:br>
              <a:rPr lang="en-US" dirty="0"/>
            </a:br>
            <a:r>
              <a:rPr lang="en-US" dirty="0"/>
              <a:t>S9: Territorial Scope of offences</a:t>
            </a:r>
            <a:endParaRPr lang="en-MY" dirty="0"/>
          </a:p>
        </p:txBody>
      </p:sp>
      <p:sp>
        <p:nvSpPr>
          <p:cNvPr id="2" name="Content Placeholder 1"/>
          <p:cNvSpPr>
            <a:spLocks noGrp="1"/>
          </p:cNvSpPr>
          <p:nvPr>
            <p:ph idx="1"/>
          </p:nvPr>
        </p:nvSpPr>
        <p:spPr/>
        <p:txBody>
          <a:bodyPr>
            <a:normAutofit lnSpcReduction="10000"/>
          </a:bodyPr>
          <a:lstStyle/>
          <a:p>
            <a:r>
              <a:rPr lang="en-US" dirty="0"/>
              <a:t>The provision – any person regardless the citizenship, effect outside as well as within Malaysia and </a:t>
            </a:r>
            <a:r>
              <a:rPr lang="en-US" b="1" i="1" dirty="0"/>
              <a:t>committed at any place within Malaysia</a:t>
            </a:r>
            <a:r>
              <a:rPr lang="en-US" dirty="0"/>
              <a:t>.</a:t>
            </a:r>
          </a:p>
          <a:p>
            <a:r>
              <a:rPr lang="en-US" dirty="0"/>
              <a:t>The computer, program or data was in Malaysia or  capable of being connected to or sent to or used by or with a computer in Malaysia at the material time</a:t>
            </a:r>
          </a:p>
          <a:p>
            <a:r>
              <a:rPr lang="en-US" dirty="0"/>
              <a:t>Further proceedings against him under any written law relating to the extradition of persons, in respect of the same offence outside Malaysia.</a:t>
            </a:r>
            <a:endParaRPr lang="en-MY" dirty="0"/>
          </a:p>
        </p:txBody>
      </p:sp>
    </p:spTree>
    <p:extLst>
      <p:ext uri="{BB962C8B-B14F-4D97-AF65-F5344CB8AC3E}">
        <p14:creationId xmlns:p14="http://schemas.microsoft.com/office/powerpoint/2010/main" val="39565730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Part III</a:t>
            </a:r>
            <a:br>
              <a:rPr lang="en-US" dirty="0"/>
            </a:br>
            <a:r>
              <a:rPr lang="en-US" sz="3600" dirty="0"/>
              <a:t>S10: Power of search, seizure and arrest</a:t>
            </a:r>
            <a:endParaRPr lang="en-MY" sz="3600" dirty="0"/>
          </a:p>
        </p:txBody>
      </p:sp>
      <p:sp>
        <p:nvSpPr>
          <p:cNvPr id="2" name="Content Placeholder 1"/>
          <p:cNvSpPr>
            <a:spLocks noGrp="1"/>
          </p:cNvSpPr>
          <p:nvPr>
            <p:ph idx="1"/>
          </p:nvPr>
        </p:nvSpPr>
        <p:spPr/>
        <p:txBody>
          <a:bodyPr>
            <a:normAutofit fontScale="85000" lnSpcReduction="20000"/>
          </a:bodyPr>
          <a:lstStyle/>
          <a:p>
            <a:r>
              <a:rPr lang="en-US" dirty="0"/>
              <a:t>Entitled to:</a:t>
            </a:r>
          </a:p>
          <a:p>
            <a:pPr lvl="1">
              <a:buFont typeface="Wingdings" pitchFamily="2" charset="2"/>
              <a:buChar char="§"/>
            </a:pPr>
            <a:r>
              <a:rPr lang="en-US" dirty="0"/>
              <a:t>have access to any program or data held in any computer / have access to, inspect or check the operation of, any computer and any associated apparatus or material which he has reasonable cause to suspect is or has been in use in connection with any offence under this Act;</a:t>
            </a:r>
          </a:p>
          <a:p>
            <a:pPr lvl="1">
              <a:buFont typeface="Wingdings" pitchFamily="2" charset="2"/>
              <a:buChar char="§"/>
            </a:pPr>
            <a:r>
              <a:rPr lang="en-US" dirty="0"/>
              <a:t>Require:</a:t>
            </a:r>
          </a:p>
          <a:p>
            <a:pPr lvl="2">
              <a:buFont typeface="Wingdings" pitchFamily="2" charset="2"/>
              <a:buChar char="ü"/>
            </a:pPr>
            <a:r>
              <a:rPr lang="en-US" dirty="0"/>
              <a:t>the person by whom or on whose behalf the police officer has reasonable cause to suspect the computer is or has been so used: or</a:t>
            </a:r>
          </a:p>
          <a:p>
            <a:pPr lvl="2">
              <a:buFont typeface="Wingdings" pitchFamily="2" charset="2"/>
              <a:buChar char="ü"/>
            </a:pPr>
            <a:r>
              <a:rPr lang="en-US" dirty="0"/>
              <a:t>any person having charge of or otherwise concerned with the operation of, the computer, apparatus or material</a:t>
            </a:r>
          </a:p>
          <a:p>
            <a:r>
              <a:rPr lang="en-US" dirty="0"/>
              <a:t>Warrant or without a warrant (relating to criminal procedure)</a:t>
            </a:r>
          </a:p>
          <a:p>
            <a:pPr lvl="2">
              <a:buFont typeface="Wingdings" pitchFamily="2" charset="2"/>
              <a:buChar char="ü"/>
            </a:pPr>
            <a:endParaRPr lang="en-MY" dirty="0"/>
          </a:p>
        </p:txBody>
      </p:sp>
    </p:spTree>
    <p:extLst>
      <p:ext uri="{BB962C8B-B14F-4D97-AF65-F5344CB8AC3E}">
        <p14:creationId xmlns:p14="http://schemas.microsoft.com/office/powerpoint/2010/main" val="21670841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Part III</a:t>
            </a:r>
            <a:br>
              <a:rPr lang="en-US" dirty="0"/>
            </a:br>
            <a:r>
              <a:rPr lang="en-US" dirty="0"/>
              <a:t>S11: Obstruction of search</a:t>
            </a:r>
            <a:endParaRPr lang="en-MY" dirty="0"/>
          </a:p>
        </p:txBody>
      </p:sp>
      <p:sp>
        <p:nvSpPr>
          <p:cNvPr id="2" name="Content Placeholder 1"/>
          <p:cNvSpPr>
            <a:spLocks noGrp="1"/>
          </p:cNvSpPr>
          <p:nvPr>
            <p:ph idx="1"/>
          </p:nvPr>
        </p:nvSpPr>
        <p:spPr/>
        <p:txBody>
          <a:bodyPr>
            <a:normAutofit fontScale="85000" lnSpcReduction="20000"/>
          </a:bodyPr>
          <a:lstStyle/>
          <a:p>
            <a:r>
              <a:rPr lang="en-US" dirty="0"/>
              <a:t>Guilty:</a:t>
            </a:r>
          </a:p>
          <a:p>
            <a:pPr lvl="1">
              <a:buFont typeface="Wingdings" pitchFamily="2" charset="2"/>
              <a:buChar char="§"/>
            </a:pPr>
            <a:r>
              <a:rPr lang="en-US" dirty="0"/>
              <a:t>assaults, obstructs, hinders or delays any police officer in effecting entrance to any premises under this Act or in the execution of any duty imposed or power conferred by this Act; or</a:t>
            </a:r>
          </a:p>
          <a:p>
            <a:pPr lvl="1">
              <a:buFont typeface="Wingdings" pitchFamily="2" charset="2"/>
              <a:buChar char="§"/>
            </a:pPr>
            <a:r>
              <a:rPr lang="en-US" dirty="0"/>
              <a:t>Fails to comply with any lawful demands of a police officer acting in the execution of his duty under this Act</a:t>
            </a:r>
          </a:p>
          <a:p>
            <a:r>
              <a:rPr lang="en-US" dirty="0"/>
              <a:t>Penalty:</a:t>
            </a:r>
          </a:p>
          <a:p>
            <a:pPr marL="0" indent="-226800">
              <a:buNone/>
            </a:pPr>
            <a:r>
              <a:rPr lang="en-US" dirty="0"/>
              <a:t>     Fine not exceeding twenty five thousand ringgit or to </a:t>
            </a:r>
          </a:p>
          <a:p>
            <a:pPr marL="0" indent="-226800">
              <a:buNone/>
            </a:pPr>
            <a:r>
              <a:rPr lang="en-US" dirty="0"/>
              <a:t>     imprisonment for a term not exceeding three years </a:t>
            </a:r>
          </a:p>
          <a:p>
            <a:pPr marL="0" indent="-226800">
              <a:buNone/>
            </a:pPr>
            <a:r>
              <a:rPr lang="en-US" dirty="0"/>
              <a:t>     or to both.</a:t>
            </a:r>
          </a:p>
          <a:p>
            <a:pPr lvl="1">
              <a:buFont typeface="Wingdings" pitchFamily="2" charset="2"/>
              <a:buChar char="§"/>
            </a:pPr>
            <a:endParaRPr lang="en-MY" dirty="0"/>
          </a:p>
        </p:txBody>
      </p:sp>
    </p:spTree>
    <p:extLst>
      <p:ext uri="{BB962C8B-B14F-4D97-AF65-F5344CB8AC3E}">
        <p14:creationId xmlns:p14="http://schemas.microsoft.com/office/powerpoint/2010/main" val="462056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Part III</a:t>
            </a:r>
            <a:br>
              <a:rPr lang="en-US" dirty="0"/>
            </a:br>
            <a:r>
              <a:rPr lang="en-US" dirty="0"/>
              <a:t>S12 Prosecution</a:t>
            </a:r>
            <a:endParaRPr lang="en-MY" dirty="0"/>
          </a:p>
        </p:txBody>
      </p:sp>
      <p:sp>
        <p:nvSpPr>
          <p:cNvPr id="2" name="Content Placeholder 1"/>
          <p:cNvSpPr>
            <a:spLocks noGrp="1"/>
          </p:cNvSpPr>
          <p:nvPr>
            <p:ph idx="1"/>
          </p:nvPr>
        </p:nvSpPr>
        <p:spPr/>
        <p:txBody>
          <a:bodyPr/>
          <a:lstStyle/>
          <a:p>
            <a:pPr marL="0" indent="0">
              <a:buNone/>
            </a:pPr>
            <a:r>
              <a:rPr lang="en-US" dirty="0"/>
              <a:t>A prosecution under this Act shall not be instituted except by or with the consent of the Public Prosecutor in writing.</a:t>
            </a:r>
            <a:endParaRPr lang="en-MY" dirty="0"/>
          </a:p>
        </p:txBody>
      </p:sp>
    </p:spTree>
    <p:extLst>
      <p:ext uri="{BB962C8B-B14F-4D97-AF65-F5344CB8AC3E}">
        <p14:creationId xmlns:p14="http://schemas.microsoft.com/office/powerpoint/2010/main" val="2504901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altLang="ko-KR" sz="4000" b="1" dirty="0"/>
              <a:t>– </a:t>
            </a:r>
            <a:r>
              <a:rPr lang="ko-KR" altLang="en-US" sz="4000" b="1" dirty="0"/>
              <a:t>끝 </a:t>
            </a:r>
            <a:r>
              <a:rPr lang="en-US" altLang="ko-KR" sz="4000" b="1" dirty="0"/>
              <a:t>–</a:t>
            </a:r>
          </a:p>
          <a:p>
            <a:pPr marL="0" indent="0" algn="ctr">
              <a:buNone/>
            </a:pPr>
            <a:endParaRPr lang="en-US" altLang="ko-KR" sz="4000" b="1" dirty="0"/>
          </a:p>
          <a:p>
            <a:pPr marL="0" indent="0" algn="ctr">
              <a:buNone/>
            </a:pPr>
            <a:r>
              <a:rPr lang="en-US" altLang="ko-KR" sz="4000" b="1" dirty="0"/>
              <a:t>– </a:t>
            </a:r>
            <a:r>
              <a:rPr lang="ko-KR" altLang="en-US" sz="4000" b="1" dirty="0"/>
              <a:t>수고했어요</a:t>
            </a:r>
            <a:r>
              <a:rPr lang="en-US" altLang="ko-KR" sz="4000" b="1" dirty="0"/>
              <a:t>!</a:t>
            </a:r>
            <a:r>
              <a:rPr lang="ko-KR" altLang="en-US" sz="4000" b="1" dirty="0"/>
              <a:t> </a:t>
            </a:r>
            <a:r>
              <a:rPr lang="en-US" altLang="ko-KR" sz="4000" b="1" dirty="0"/>
              <a:t>–</a:t>
            </a:r>
          </a:p>
          <a:p>
            <a:pPr marL="0" indent="0" algn="ctr">
              <a:buNone/>
            </a:pPr>
            <a:r>
              <a:rPr lang="ko-KR" altLang="en-US" sz="4000" b="1" dirty="0"/>
              <a:t>감사합니다</a:t>
            </a:r>
            <a:r>
              <a:rPr lang="en-US" altLang="ko-KR" sz="4000" b="1" dirty="0"/>
              <a:t>.</a:t>
            </a:r>
            <a:endParaRPr lang="en-MY" sz="4000" b="1" dirty="0"/>
          </a:p>
          <a:p>
            <a:pPr marL="0" indent="0">
              <a:buNone/>
            </a:pPr>
            <a:endParaRPr lang="en-MY" dirty="0"/>
          </a:p>
        </p:txBody>
      </p:sp>
    </p:spTree>
    <p:extLst>
      <p:ext uri="{BB962C8B-B14F-4D97-AF65-F5344CB8AC3E}">
        <p14:creationId xmlns:p14="http://schemas.microsoft.com/office/powerpoint/2010/main" val="2569522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Why Computer Incidents Are So Prevalent</a:t>
            </a:r>
            <a:endParaRPr lang="en-MY" dirty="0"/>
          </a:p>
        </p:txBody>
      </p:sp>
      <p:sp>
        <p:nvSpPr>
          <p:cNvPr id="2" name="Content Placeholder 1"/>
          <p:cNvSpPr>
            <a:spLocks noGrp="1"/>
          </p:cNvSpPr>
          <p:nvPr>
            <p:ph idx="1"/>
          </p:nvPr>
        </p:nvSpPr>
        <p:spPr/>
        <p:txBody>
          <a:bodyPr/>
          <a:lstStyle/>
          <a:p>
            <a:r>
              <a:rPr lang="en-US" dirty="0"/>
              <a:t>Expanding/changing systems equal new risks</a:t>
            </a:r>
          </a:p>
          <a:p>
            <a:pPr lvl="1"/>
            <a:r>
              <a:rPr lang="en-US" dirty="0"/>
              <a:t>Network era (Sharing information)</a:t>
            </a:r>
          </a:p>
          <a:p>
            <a:pPr lvl="1"/>
            <a:r>
              <a:rPr lang="en-US" dirty="0"/>
              <a:t>Information technology (Ubiquitous, need of technology tool, increase of technology)</a:t>
            </a:r>
          </a:p>
          <a:p>
            <a:r>
              <a:rPr lang="en-US" dirty="0"/>
              <a:t>Increased reliance on commercial software with known vulnerabilities</a:t>
            </a:r>
          </a:p>
          <a:p>
            <a:pPr marL="0" indent="0">
              <a:buNone/>
            </a:pPr>
            <a:endParaRPr lang="en-MY" dirty="0"/>
          </a:p>
        </p:txBody>
      </p:sp>
    </p:spTree>
    <p:extLst>
      <p:ext uri="{BB962C8B-B14F-4D97-AF65-F5344CB8AC3E}">
        <p14:creationId xmlns:p14="http://schemas.microsoft.com/office/powerpoint/2010/main" val="1889191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Type of Exploits</a:t>
            </a:r>
            <a:endParaRPr lang="en-MY" dirty="0"/>
          </a:p>
        </p:txBody>
      </p:sp>
      <p:sp>
        <p:nvSpPr>
          <p:cNvPr id="2" name="Content Placeholder 1"/>
          <p:cNvSpPr>
            <a:spLocks noGrp="1"/>
          </p:cNvSpPr>
          <p:nvPr>
            <p:ph idx="1"/>
          </p:nvPr>
        </p:nvSpPr>
        <p:spPr/>
        <p:txBody>
          <a:bodyPr>
            <a:normAutofit lnSpcReduction="10000"/>
          </a:bodyPr>
          <a:lstStyle/>
          <a:p>
            <a:r>
              <a:rPr lang="en-US" dirty="0"/>
              <a:t>Virus</a:t>
            </a:r>
          </a:p>
          <a:p>
            <a:r>
              <a:rPr lang="en-US" dirty="0"/>
              <a:t>Worm</a:t>
            </a:r>
          </a:p>
          <a:p>
            <a:r>
              <a:rPr lang="en-US" dirty="0"/>
              <a:t>Trojan horse</a:t>
            </a:r>
          </a:p>
          <a:p>
            <a:r>
              <a:rPr lang="en-US" dirty="0"/>
              <a:t>Distributed denial of service</a:t>
            </a:r>
          </a:p>
          <a:p>
            <a:r>
              <a:rPr lang="en-US" dirty="0"/>
              <a:t>Rootkit</a:t>
            </a:r>
          </a:p>
          <a:p>
            <a:r>
              <a:rPr lang="en-US" dirty="0"/>
              <a:t>Spam</a:t>
            </a:r>
          </a:p>
          <a:p>
            <a:r>
              <a:rPr lang="en-US" dirty="0"/>
              <a:t>Phishing &amp; pharming</a:t>
            </a:r>
            <a:endParaRPr lang="en-MY" dirty="0"/>
          </a:p>
        </p:txBody>
      </p:sp>
    </p:spTree>
    <p:extLst>
      <p:ext uri="{BB962C8B-B14F-4D97-AF65-F5344CB8AC3E}">
        <p14:creationId xmlns:p14="http://schemas.microsoft.com/office/powerpoint/2010/main" val="3714609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Viruses</a:t>
            </a:r>
            <a:endParaRPr lang="en-MY" dirty="0"/>
          </a:p>
        </p:txBody>
      </p:sp>
      <p:sp>
        <p:nvSpPr>
          <p:cNvPr id="2" name="Content Placeholder 1"/>
          <p:cNvSpPr>
            <a:spLocks noGrp="1"/>
          </p:cNvSpPr>
          <p:nvPr>
            <p:ph idx="1"/>
          </p:nvPr>
        </p:nvSpPr>
        <p:spPr/>
        <p:txBody>
          <a:bodyPr>
            <a:normAutofit fontScale="92500" lnSpcReduction="10000"/>
          </a:bodyPr>
          <a:lstStyle/>
          <a:p>
            <a:r>
              <a:rPr lang="en-US" dirty="0"/>
              <a:t>Pieces of programming code</a:t>
            </a:r>
          </a:p>
          <a:p>
            <a:r>
              <a:rPr lang="en-US" dirty="0"/>
              <a:t>Usually disguised as something else</a:t>
            </a:r>
          </a:p>
          <a:p>
            <a:r>
              <a:rPr lang="en-US" dirty="0"/>
              <a:t>Cause unexpected and undesirable behavior</a:t>
            </a:r>
          </a:p>
          <a:p>
            <a:r>
              <a:rPr lang="en-US" dirty="0"/>
              <a:t>Often attached to files</a:t>
            </a:r>
          </a:p>
          <a:p>
            <a:r>
              <a:rPr lang="en-US" dirty="0"/>
              <a:t>Spread by actions of the “infected” computer user</a:t>
            </a:r>
          </a:p>
          <a:p>
            <a:pPr lvl="1">
              <a:buFont typeface="Wingdings" pitchFamily="2" charset="2"/>
              <a:buChar char="§"/>
            </a:pPr>
            <a:r>
              <a:rPr lang="fr-FR" dirty="0" err="1"/>
              <a:t>Infected</a:t>
            </a:r>
            <a:r>
              <a:rPr lang="fr-FR" dirty="0"/>
              <a:t>  email document attachements</a:t>
            </a:r>
          </a:p>
          <a:p>
            <a:pPr lvl="1">
              <a:buFont typeface="Wingdings" pitchFamily="2" charset="2"/>
              <a:buChar char="§"/>
            </a:pPr>
            <a:r>
              <a:rPr lang="en-US" dirty="0"/>
              <a:t>Downloads of infected programs</a:t>
            </a:r>
          </a:p>
          <a:p>
            <a:pPr lvl="1">
              <a:buFont typeface="Wingdings" pitchFamily="2" charset="2"/>
              <a:buChar char="§"/>
            </a:pPr>
            <a:r>
              <a:rPr lang="en-US" dirty="0"/>
              <a:t>Visits to infected Web sites</a:t>
            </a:r>
          </a:p>
          <a:p>
            <a:endParaRPr lang="en-US" dirty="0"/>
          </a:p>
          <a:p>
            <a:endParaRPr lang="en-US" dirty="0"/>
          </a:p>
          <a:p>
            <a:endParaRPr lang="en-MY" dirty="0"/>
          </a:p>
        </p:txBody>
      </p:sp>
    </p:spTree>
    <p:extLst>
      <p:ext uri="{BB962C8B-B14F-4D97-AF65-F5344CB8AC3E}">
        <p14:creationId xmlns:p14="http://schemas.microsoft.com/office/powerpoint/2010/main" val="244673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Worms</a:t>
            </a:r>
            <a:endParaRPr lang="en-MY" dirty="0"/>
          </a:p>
        </p:txBody>
      </p:sp>
      <p:sp>
        <p:nvSpPr>
          <p:cNvPr id="2" name="Content Placeholder 1"/>
          <p:cNvSpPr>
            <a:spLocks noGrp="1"/>
          </p:cNvSpPr>
          <p:nvPr>
            <p:ph idx="1"/>
          </p:nvPr>
        </p:nvSpPr>
        <p:spPr/>
        <p:txBody>
          <a:bodyPr>
            <a:normAutofit lnSpcReduction="10000"/>
          </a:bodyPr>
          <a:lstStyle/>
          <a:p>
            <a:r>
              <a:rPr lang="en-MY" dirty="0"/>
              <a:t>Harmful programs</a:t>
            </a:r>
          </a:p>
          <a:p>
            <a:pPr lvl="1">
              <a:buFont typeface="Wingdings" pitchFamily="2" charset="2"/>
              <a:buChar char="§"/>
            </a:pPr>
            <a:r>
              <a:rPr lang="en-US" dirty="0"/>
              <a:t>Reside in active memory of a computer</a:t>
            </a:r>
          </a:p>
          <a:p>
            <a:pPr lvl="1">
              <a:buFont typeface="Wingdings" pitchFamily="2" charset="2"/>
              <a:buChar char="§"/>
            </a:pPr>
            <a:r>
              <a:rPr lang="en-MY" dirty="0"/>
              <a:t>Duplicate themselves</a:t>
            </a:r>
          </a:p>
          <a:p>
            <a:r>
              <a:rPr lang="en-US" dirty="0"/>
              <a:t>Can propagate without human intervention</a:t>
            </a:r>
          </a:p>
          <a:p>
            <a:r>
              <a:rPr lang="en-US" dirty="0"/>
              <a:t>Negative impact of worm attack</a:t>
            </a:r>
          </a:p>
          <a:p>
            <a:pPr lvl="1">
              <a:buFont typeface="Wingdings" pitchFamily="2" charset="2"/>
              <a:buChar char="§"/>
            </a:pPr>
            <a:r>
              <a:rPr lang="en-MY" dirty="0"/>
              <a:t>Lost data and programs</a:t>
            </a:r>
          </a:p>
          <a:p>
            <a:pPr lvl="1">
              <a:buFont typeface="Wingdings" pitchFamily="2" charset="2"/>
              <a:buChar char="§"/>
            </a:pPr>
            <a:r>
              <a:rPr lang="en-MY" dirty="0"/>
              <a:t>Lost productivity</a:t>
            </a:r>
          </a:p>
          <a:p>
            <a:pPr lvl="1">
              <a:buFont typeface="Wingdings" pitchFamily="2" charset="2"/>
              <a:buChar char="§"/>
            </a:pPr>
            <a:r>
              <a:rPr lang="en-US" dirty="0"/>
              <a:t>Additional effort for IT workers</a:t>
            </a:r>
            <a:endParaRPr lang="en-MY" dirty="0"/>
          </a:p>
        </p:txBody>
      </p:sp>
    </p:spTree>
    <p:extLst>
      <p:ext uri="{BB962C8B-B14F-4D97-AF65-F5344CB8AC3E}">
        <p14:creationId xmlns:p14="http://schemas.microsoft.com/office/powerpoint/2010/main" val="138756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Trojan Horses</a:t>
            </a:r>
            <a:endParaRPr lang="en-MY" dirty="0"/>
          </a:p>
        </p:txBody>
      </p:sp>
      <p:sp>
        <p:nvSpPr>
          <p:cNvPr id="2" name="Content Placeholder 1"/>
          <p:cNvSpPr>
            <a:spLocks noGrp="1"/>
          </p:cNvSpPr>
          <p:nvPr>
            <p:ph idx="1"/>
          </p:nvPr>
        </p:nvSpPr>
        <p:spPr/>
        <p:txBody>
          <a:bodyPr/>
          <a:lstStyle/>
          <a:p>
            <a:r>
              <a:rPr lang="en-US" dirty="0"/>
              <a:t>Malicious code hidden inside seemingly harmless programs</a:t>
            </a:r>
          </a:p>
          <a:p>
            <a:r>
              <a:rPr lang="en-US" dirty="0"/>
              <a:t>Users are tricked into installing them</a:t>
            </a:r>
          </a:p>
          <a:p>
            <a:r>
              <a:rPr lang="en-US" dirty="0"/>
              <a:t>Delivered via email attachment, downloaded from a Web site, or contracted via a removable media device</a:t>
            </a:r>
          </a:p>
          <a:p>
            <a:r>
              <a:rPr lang="en-US" dirty="0"/>
              <a:t>Logic bomb</a:t>
            </a:r>
          </a:p>
          <a:p>
            <a:pPr lvl="1">
              <a:buFont typeface="Wingdings" pitchFamily="2" charset="2"/>
              <a:buChar char="§"/>
            </a:pPr>
            <a:r>
              <a:rPr lang="en-US" dirty="0"/>
              <a:t>Executes when triggered by certain event</a:t>
            </a:r>
            <a:endParaRPr lang="en-MY" dirty="0"/>
          </a:p>
        </p:txBody>
      </p:sp>
    </p:spTree>
    <p:extLst>
      <p:ext uri="{BB962C8B-B14F-4D97-AF65-F5344CB8AC3E}">
        <p14:creationId xmlns:p14="http://schemas.microsoft.com/office/powerpoint/2010/main" val="14867458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856</TotalTime>
  <Words>2609</Words>
  <Application>Microsoft Office PowerPoint</Application>
  <PresentationFormat>On-screen Show (4:3)</PresentationFormat>
  <Paragraphs>335</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Garamond</vt:lpstr>
      <vt:lpstr>Wingdings</vt:lpstr>
      <vt:lpstr>Organic</vt:lpstr>
      <vt:lpstr>Computer &amp; Internet Crime</vt:lpstr>
      <vt:lpstr>Contents</vt:lpstr>
      <vt:lpstr>IT Security Incidents: Major Concerns</vt:lpstr>
      <vt:lpstr>Why Computer Incidents Are So Prevalent</vt:lpstr>
      <vt:lpstr>Why Computer Incidents Are So Prevalent</vt:lpstr>
      <vt:lpstr>Type of Exploits</vt:lpstr>
      <vt:lpstr>Viruses</vt:lpstr>
      <vt:lpstr>Worms</vt:lpstr>
      <vt:lpstr>Trojan Horses</vt:lpstr>
      <vt:lpstr>Distributed Denial of Service (DDoS) Attacks</vt:lpstr>
      <vt:lpstr>Rootkits</vt:lpstr>
      <vt:lpstr>Spam</vt:lpstr>
      <vt:lpstr>Phishing &amp; Pharming</vt:lpstr>
      <vt:lpstr>Types of Perpetrators</vt:lpstr>
      <vt:lpstr>Types of Perpetrators</vt:lpstr>
      <vt:lpstr>Hackers &amp; Crackers</vt:lpstr>
      <vt:lpstr>Malicious Insiders</vt:lpstr>
      <vt:lpstr>Industrial Spies</vt:lpstr>
      <vt:lpstr>Cybercriminals</vt:lpstr>
      <vt:lpstr>Hacktivists and Cybertrrorists</vt:lpstr>
      <vt:lpstr>Implementing Trustworthy Computing</vt:lpstr>
      <vt:lpstr>Plan and Prevention</vt:lpstr>
      <vt:lpstr>Plan and Prevention</vt:lpstr>
      <vt:lpstr>Plan and Prevention</vt:lpstr>
      <vt:lpstr>Plan and Prevention</vt:lpstr>
      <vt:lpstr>Plan and Prevention</vt:lpstr>
      <vt:lpstr>Plan and Prevention</vt:lpstr>
      <vt:lpstr>Computer Crime Act</vt:lpstr>
      <vt:lpstr>Contents</vt:lpstr>
      <vt:lpstr>Computer Crime Act 1997 - Introduction</vt:lpstr>
      <vt:lpstr>The contents</vt:lpstr>
      <vt:lpstr>Part I : Preliminary S1 Short title and commencement</vt:lpstr>
      <vt:lpstr>Part I: Preliminary S2: Interpretation</vt:lpstr>
      <vt:lpstr>Part1: Interpretation</vt:lpstr>
      <vt:lpstr>Part1: Interpretation</vt:lpstr>
      <vt:lpstr>Part1: Interpretation</vt:lpstr>
      <vt:lpstr>Part II: Offences S3: Unauthorized access to computer material</vt:lpstr>
      <vt:lpstr>Part II: Offences S4: Unauthorized access with intent to commit/facilitate commission of further offence</vt:lpstr>
      <vt:lpstr>Part II: Offences S5: Unauthorized modification of the contents of any computer</vt:lpstr>
      <vt:lpstr>Part II: Offences S6: Wrongful communication</vt:lpstr>
      <vt:lpstr>Part II: Offences S7: Abetments and attempts punishable as offences</vt:lpstr>
      <vt:lpstr>Part II: Offences S8: Presumption</vt:lpstr>
      <vt:lpstr>Part III S9: Territorial Scope of offences</vt:lpstr>
      <vt:lpstr>Part III S10: Power of search, seizure and arrest</vt:lpstr>
      <vt:lpstr>Part III S11: Obstruction of search</vt:lpstr>
      <vt:lpstr>Part III S12 Prosecution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Crime</dc:title>
  <dc:creator>user</dc:creator>
  <cp:lastModifiedBy>LO GUAN SIANG</cp:lastModifiedBy>
  <cp:revision>39</cp:revision>
  <dcterms:created xsi:type="dcterms:W3CDTF">2021-10-28T06:52:09Z</dcterms:created>
  <dcterms:modified xsi:type="dcterms:W3CDTF">2022-11-28T14:41:53Z</dcterms:modified>
</cp:coreProperties>
</file>