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45"/>
  </p:notesMasterIdLst>
  <p:sldIdLst>
    <p:sldId id="256" r:id="rId2"/>
    <p:sldId id="294" r:id="rId3"/>
    <p:sldId id="293" r:id="rId4"/>
    <p:sldId id="295" r:id="rId5"/>
    <p:sldId id="296" r:id="rId6"/>
    <p:sldId id="257" r:id="rId7"/>
    <p:sldId id="258" r:id="rId8"/>
    <p:sldId id="259" r:id="rId9"/>
    <p:sldId id="260" r:id="rId10"/>
    <p:sldId id="261" r:id="rId11"/>
    <p:sldId id="262" r:id="rId12"/>
    <p:sldId id="263" r:id="rId13"/>
    <p:sldId id="264" r:id="rId14"/>
    <p:sldId id="265" r:id="rId15"/>
    <p:sldId id="266" r:id="rId16"/>
    <p:sldId id="267" r:id="rId17"/>
    <p:sldId id="269" r:id="rId18"/>
    <p:sldId id="268" r:id="rId19"/>
    <p:sldId id="270" r:id="rId20"/>
    <p:sldId id="271" r:id="rId21"/>
    <p:sldId id="272" r:id="rId22"/>
    <p:sldId id="273" r:id="rId23"/>
    <p:sldId id="274" r:id="rId24"/>
    <p:sldId id="275" r:id="rId25"/>
    <p:sldId id="276" r:id="rId26"/>
    <p:sldId id="279" r:id="rId27"/>
    <p:sldId id="277" r:id="rId28"/>
    <p:sldId id="278" r:id="rId29"/>
    <p:sldId id="280" r:id="rId30"/>
    <p:sldId id="281" r:id="rId31"/>
    <p:sldId id="283" r:id="rId32"/>
    <p:sldId id="282" r:id="rId33"/>
    <p:sldId id="284" r:id="rId34"/>
    <p:sldId id="285" r:id="rId35"/>
    <p:sldId id="288" r:id="rId36"/>
    <p:sldId id="289" r:id="rId37"/>
    <p:sldId id="287" r:id="rId38"/>
    <p:sldId id="286" r:id="rId39"/>
    <p:sldId id="290" r:id="rId40"/>
    <p:sldId id="291" r:id="rId41"/>
    <p:sldId id="292" r:id="rId42"/>
    <p:sldId id="297" r:id="rId43"/>
    <p:sldId id="298"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59" autoAdjust="0"/>
  </p:normalViewPr>
  <p:slideViewPr>
    <p:cSldViewPr>
      <p:cViewPr varScale="1">
        <p:scale>
          <a:sx n="81" d="100"/>
          <a:sy n="81" d="100"/>
        </p:scale>
        <p:origin x="677"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B9D0E-9E1D-40F1-8A77-2E9E6C9B4AE2}" type="datetimeFigureOut">
              <a:rPr lang="en-MY" smtClean="0"/>
              <a:t>27/10/2022</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8ECD7-5923-4E76-B0C5-FD47839D8318}" type="slidenum">
              <a:rPr lang="en-MY" smtClean="0"/>
              <a:t>‹#›</a:t>
            </a:fld>
            <a:endParaRPr lang="en-MY"/>
          </a:p>
        </p:txBody>
      </p:sp>
    </p:spTree>
    <p:extLst>
      <p:ext uri="{BB962C8B-B14F-4D97-AF65-F5344CB8AC3E}">
        <p14:creationId xmlns:p14="http://schemas.microsoft.com/office/powerpoint/2010/main" val="329186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10"/>
          </p:nvPr>
        </p:nvSpPr>
        <p:spPr/>
        <p:txBody>
          <a:bodyPr/>
          <a:lstStyle/>
          <a:p>
            <a:fld id="{9E78ECD7-5923-4E76-B0C5-FD47839D8318}" type="slidenum">
              <a:rPr lang="en-MY" smtClean="0"/>
              <a:t>1</a:t>
            </a:fld>
            <a:endParaRPr lang="en-MY"/>
          </a:p>
        </p:txBody>
      </p:sp>
    </p:spTree>
    <p:extLst>
      <p:ext uri="{BB962C8B-B14F-4D97-AF65-F5344CB8AC3E}">
        <p14:creationId xmlns:p14="http://schemas.microsoft.com/office/powerpoint/2010/main" val="1681250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8B7DA93-E29E-43F0-9681-8F09188223E7}" type="datetime1">
              <a:rPr lang="en-MY" smtClean="0"/>
              <a:t>27/10/2022</a:t>
            </a:fld>
            <a:endParaRPr lang="en-MY"/>
          </a:p>
        </p:txBody>
      </p:sp>
      <p:sp>
        <p:nvSpPr>
          <p:cNvPr id="5" name="Footer Placeholder 4"/>
          <p:cNvSpPr>
            <a:spLocks noGrp="1"/>
          </p:cNvSpPr>
          <p:nvPr>
            <p:ph type="ftr" sz="quarter" idx="11"/>
          </p:nvPr>
        </p:nvSpPr>
        <p:spPr>
          <a:xfrm>
            <a:off x="1921934" y="5054602"/>
            <a:ext cx="4064860" cy="279400"/>
          </a:xfrm>
        </p:spPr>
        <p:txBody>
          <a:bodyPr/>
          <a:lstStyle/>
          <a:p>
            <a:endParaRPr lang="en-MY"/>
          </a:p>
        </p:txBody>
      </p:sp>
      <p:sp>
        <p:nvSpPr>
          <p:cNvPr id="6" name="Slide Number Placeholder 5"/>
          <p:cNvSpPr>
            <a:spLocks noGrp="1"/>
          </p:cNvSpPr>
          <p:nvPr>
            <p:ph type="sldNum" sz="quarter" idx="12"/>
          </p:nvPr>
        </p:nvSpPr>
        <p:spPr>
          <a:xfrm>
            <a:off x="6817317" y="5054602"/>
            <a:ext cx="413483" cy="279400"/>
          </a:xfrm>
        </p:spPr>
        <p:txBody>
          <a:bodyPr/>
          <a:lstStyle/>
          <a:p>
            <a:fld id="{6724F9D7-9E16-43AC-A661-01F1AA282381}" type="slidenum">
              <a:rPr lang="en-MY" smtClean="0"/>
              <a:t>‹#›</a:t>
            </a:fld>
            <a:endParaRPr lang="en-MY"/>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402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0AB03-A89A-4BDB-8146-1E800E95ADAD}" type="datetime1">
              <a:rPr lang="en-MY" smtClean="0"/>
              <a:t>27/10/2022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724F9D7-9E16-43AC-A661-01F1AA282381}" type="slidenum">
              <a:rPr lang="en-MY" smtClean="0"/>
              <a:t>‹#›</a:t>
            </a:fld>
            <a:endParaRPr lang="en-MY"/>
          </a:p>
        </p:txBody>
      </p:sp>
    </p:spTree>
    <p:extLst>
      <p:ext uri="{BB962C8B-B14F-4D97-AF65-F5344CB8AC3E}">
        <p14:creationId xmlns:p14="http://schemas.microsoft.com/office/powerpoint/2010/main" val="19155699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0AB03-A89A-4BDB-8146-1E800E95ADAD}" type="datetime1">
              <a:rPr lang="en-MY" smtClean="0"/>
              <a:t>27/10/2022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724F9D7-9E16-43AC-A661-01F1AA282381}" type="slidenum">
              <a:rPr lang="en-MY" smtClean="0"/>
              <a:t>‹#›</a:t>
            </a:fld>
            <a:endParaRPr lang="en-MY"/>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29230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0AB03-A89A-4BDB-8146-1E800E95ADAD}" type="datetime1">
              <a:rPr lang="en-MY" smtClean="0"/>
              <a:t>27/10/2022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724F9D7-9E16-43AC-A661-01F1AA282381}" type="slidenum">
              <a:rPr lang="en-MY" smtClean="0"/>
              <a:t>‹#›</a:t>
            </a:fld>
            <a:endParaRPr lang="en-MY"/>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92123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0AB03-A89A-4BDB-8146-1E800E95ADAD}" type="datetime1">
              <a:rPr lang="en-MY" smtClean="0"/>
              <a:t>27/10/2022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724F9D7-9E16-43AC-A661-01F1AA282381}" type="slidenum">
              <a:rPr lang="en-MY" smtClean="0"/>
              <a:t>‹#›</a:t>
            </a:fld>
            <a:endParaRPr lang="en-MY"/>
          </a:p>
        </p:txBody>
      </p:sp>
    </p:spTree>
    <p:extLst>
      <p:ext uri="{BB962C8B-B14F-4D97-AF65-F5344CB8AC3E}">
        <p14:creationId xmlns:p14="http://schemas.microsoft.com/office/powerpoint/2010/main" val="371647885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0AB03-A89A-4BDB-8146-1E800E95ADAD}" type="datetime1">
              <a:rPr lang="en-MY" smtClean="0"/>
              <a:t>27/10/2022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724F9D7-9E16-43AC-A661-01F1AA282381}" type="slidenum">
              <a:rPr lang="en-MY" smtClean="0"/>
              <a:t>‹#›</a:t>
            </a:fld>
            <a:endParaRPr lang="en-MY"/>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58288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0AB03-A89A-4BDB-8146-1E800E95ADAD}" type="datetime1">
              <a:rPr lang="en-MY" smtClean="0"/>
              <a:t>27/10/2022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724F9D7-9E16-43AC-A661-01F1AA282381}" type="slidenum">
              <a:rPr lang="en-MY" smtClean="0"/>
              <a:t>‹#›</a:t>
            </a:fld>
            <a:endParaRPr lang="en-MY"/>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99322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73CA1-E140-4233-949C-31469DA5EE21}" type="datetime1">
              <a:rPr lang="en-MY" smtClean="0"/>
              <a:t>27/10/2022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724F9D7-9E16-43AC-A661-01F1AA282381}" type="slidenum">
              <a:rPr lang="en-MY" smtClean="0"/>
              <a:t>‹#›</a:t>
            </a:fld>
            <a:endParaRPr lang="en-MY"/>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8233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9FD085-A65B-497C-BE5A-2E85E159DB78}" type="datetime1">
              <a:rPr lang="en-MY" smtClean="0"/>
              <a:t>27/10/2022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724F9D7-9E16-43AC-A661-01F1AA282381}" type="slidenum">
              <a:rPr lang="en-MY" smtClean="0"/>
              <a:t>‹#›</a:t>
            </a:fld>
            <a:endParaRPr lang="en-MY"/>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71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4F0A5-7964-4D85-B2FC-2907B8D6B881}" type="datetime1">
              <a:rPr lang="en-MY" smtClean="0"/>
              <a:t>27/10/2022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724F9D7-9E16-43AC-A661-01F1AA282381}" type="slidenum">
              <a:rPr lang="en-MY" smtClean="0"/>
              <a:t>‹#›</a:t>
            </a:fld>
            <a:endParaRPr lang="en-MY"/>
          </a:p>
        </p:txBody>
      </p:sp>
    </p:spTree>
    <p:extLst>
      <p:ext uri="{BB962C8B-B14F-4D97-AF65-F5344CB8AC3E}">
        <p14:creationId xmlns:p14="http://schemas.microsoft.com/office/powerpoint/2010/main" val="124827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7F76C-89CF-444C-8257-82FCBEDF0022}" type="datetime1">
              <a:rPr lang="en-MY" smtClean="0"/>
              <a:t>27/10/2022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724F9D7-9E16-43AC-A661-01F1AA282381}" type="slidenum">
              <a:rPr lang="en-MY" smtClean="0"/>
              <a:t>‹#›</a:t>
            </a:fld>
            <a:endParaRPr lang="en-MY"/>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77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A0AB03-A89A-4BDB-8146-1E800E95ADAD}" type="datetime1">
              <a:rPr lang="en-MY" smtClean="0"/>
              <a:t>27/10/2022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724F9D7-9E16-43AC-A661-01F1AA282381}" type="slidenum">
              <a:rPr lang="en-MY" smtClean="0"/>
              <a:t>‹#›</a:t>
            </a:fld>
            <a:endParaRPr lang="en-MY"/>
          </a:p>
        </p:txBody>
      </p:sp>
    </p:spTree>
    <p:extLst>
      <p:ext uri="{BB962C8B-B14F-4D97-AF65-F5344CB8AC3E}">
        <p14:creationId xmlns:p14="http://schemas.microsoft.com/office/powerpoint/2010/main" val="208787072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C35B6C-A0C1-45EA-8C8A-FBB8E2B91F96}" type="datetime1">
              <a:rPr lang="en-MY" smtClean="0"/>
              <a:t>27/10/2022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6724F9D7-9E16-43AC-A661-01F1AA282381}" type="slidenum">
              <a:rPr lang="en-MY" smtClean="0"/>
              <a:t>‹#›</a:t>
            </a:fld>
            <a:endParaRPr lang="en-MY"/>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28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A1A00A-0627-4D5F-8AD5-E990FAE2FB41}" type="datetime1">
              <a:rPr lang="en-MY" smtClean="0"/>
              <a:t>27/10/2022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6724F9D7-9E16-43AC-A661-01F1AA282381}" type="slidenum">
              <a:rPr lang="en-MY" smtClean="0"/>
              <a:t>‹#›</a:t>
            </a:fld>
            <a:endParaRPr lang="en-MY"/>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249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CCC58-2E35-4052-9C15-2AA67895C72E}" type="datetime1">
              <a:rPr lang="en-MY" smtClean="0"/>
              <a:t>27/10/2022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6724F9D7-9E16-43AC-A661-01F1AA282381}" type="slidenum">
              <a:rPr lang="en-MY" smtClean="0"/>
              <a:t>‹#›</a:t>
            </a:fld>
            <a:endParaRPr lang="en-MY"/>
          </a:p>
        </p:txBody>
      </p:sp>
    </p:spTree>
    <p:extLst>
      <p:ext uri="{BB962C8B-B14F-4D97-AF65-F5344CB8AC3E}">
        <p14:creationId xmlns:p14="http://schemas.microsoft.com/office/powerpoint/2010/main" val="80873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68E0A-E492-4337-86CA-DE23BECF70CE}" type="datetime1">
              <a:rPr lang="en-MY" smtClean="0"/>
              <a:t>27/10/2022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724F9D7-9E16-43AC-A661-01F1AA282381}" type="slidenum">
              <a:rPr lang="en-MY" smtClean="0"/>
              <a:t>‹#›</a:t>
            </a:fld>
            <a:endParaRPr lang="en-MY"/>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680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F1D50-1C83-423F-8A69-EE5FED50A89C}" type="datetime1">
              <a:rPr lang="en-MY" smtClean="0"/>
              <a:t>27/10/2022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724F9D7-9E16-43AC-A661-01F1AA282381}" type="slidenum">
              <a:rPr lang="en-MY" smtClean="0"/>
              <a:t>‹#›</a:t>
            </a:fld>
            <a:endParaRPr lang="en-MY"/>
          </a:p>
        </p:txBody>
      </p:sp>
    </p:spTree>
    <p:extLst>
      <p:ext uri="{BB962C8B-B14F-4D97-AF65-F5344CB8AC3E}">
        <p14:creationId xmlns:p14="http://schemas.microsoft.com/office/powerpoint/2010/main" val="36016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A0AB03-A89A-4BDB-8146-1E800E95ADAD}" type="datetime1">
              <a:rPr lang="en-MY" smtClean="0"/>
              <a:t>27/10/2022</a:t>
            </a:fld>
            <a:endParaRPr lang="en-MY"/>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MY"/>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24F9D7-9E16-43AC-A661-01F1AA282381}" type="slidenum">
              <a:rPr lang="en-MY" smtClean="0"/>
              <a:t>‹#›</a:t>
            </a:fld>
            <a:endParaRPr lang="en-MY"/>
          </a:p>
        </p:txBody>
      </p:sp>
    </p:spTree>
    <p:extLst>
      <p:ext uri="{BB962C8B-B14F-4D97-AF65-F5344CB8AC3E}">
        <p14:creationId xmlns:p14="http://schemas.microsoft.com/office/powerpoint/2010/main" val="938569070"/>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jp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emf"/><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940" y="1399880"/>
            <a:ext cx="585611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6249" y="1540931"/>
            <a:ext cx="5657851"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9173373" cy="659658"/>
            <a:chOff x="-16934" y="3123631"/>
            <a:chExt cx="12231160" cy="659658"/>
          </a:xfrm>
        </p:grpSpPr>
        <p:sp>
          <p:nvSpPr>
            <p:cNvPr id="16"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8"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019298" y="1871131"/>
            <a:ext cx="5111752" cy="1515533"/>
          </a:xfrm>
        </p:spPr>
        <p:txBody>
          <a:bodyPr>
            <a:normAutofit/>
          </a:bodyPr>
          <a:lstStyle/>
          <a:p>
            <a:pPr>
              <a:lnSpc>
                <a:spcPct val="90000"/>
              </a:lnSpc>
            </a:pPr>
            <a:r>
              <a:rPr lang="en-US" b="1">
                <a:solidFill>
                  <a:schemeClr val="bg1"/>
                </a:solidFill>
              </a:rPr>
              <a:t>Introduction to Ethics</a:t>
            </a:r>
            <a:endParaRPr lang="en-MY" b="1">
              <a:solidFill>
                <a:schemeClr val="bg1"/>
              </a:solidFill>
            </a:endParaRPr>
          </a:p>
        </p:txBody>
      </p:sp>
      <p:sp>
        <p:nvSpPr>
          <p:cNvPr id="3" name="Subtitle 2"/>
          <p:cNvSpPr>
            <a:spLocks noGrp="1"/>
          </p:cNvSpPr>
          <p:nvPr>
            <p:ph type="subTitle" idx="1"/>
          </p:nvPr>
        </p:nvSpPr>
        <p:spPr>
          <a:xfrm>
            <a:off x="2019298" y="3657597"/>
            <a:ext cx="5111752" cy="1320802"/>
          </a:xfrm>
        </p:spPr>
        <p:txBody>
          <a:bodyPr>
            <a:normAutofit/>
          </a:bodyPr>
          <a:lstStyle/>
          <a:p>
            <a:pPr>
              <a:lnSpc>
                <a:spcPct val="90000"/>
              </a:lnSpc>
            </a:pPr>
            <a:r>
              <a:rPr lang="en-US" sz="1400" b="1">
                <a:solidFill>
                  <a:schemeClr val="bg1"/>
                </a:solidFill>
              </a:rPr>
              <a:t>KT44102/3</a:t>
            </a:r>
          </a:p>
          <a:p>
            <a:pPr>
              <a:lnSpc>
                <a:spcPct val="90000"/>
              </a:lnSpc>
            </a:pPr>
            <a:r>
              <a:rPr lang="en-US" sz="1400" b="1">
                <a:solidFill>
                  <a:schemeClr val="bg1"/>
                </a:solidFill>
              </a:rPr>
              <a:t>Ethics and Law in ICT</a:t>
            </a:r>
          </a:p>
          <a:p>
            <a:pPr>
              <a:lnSpc>
                <a:spcPct val="90000"/>
              </a:lnSpc>
            </a:pPr>
            <a:r>
              <a:rPr lang="en-US" sz="1400" b="1">
                <a:solidFill>
                  <a:schemeClr val="bg1"/>
                </a:solidFill>
              </a:rPr>
              <a:t>Sem 1:  2022/2023</a:t>
            </a:r>
          </a:p>
          <a:p>
            <a:pPr>
              <a:lnSpc>
                <a:spcPct val="90000"/>
              </a:lnSpc>
            </a:pPr>
            <a:r>
              <a:rPr lang="en-US" sz="1400" i="1">
                <a:solidFill>
                  <a:schemeClr val="bg1"/>
                </a:solidFill>
              </a:rPr>
              <a:t>31 /10/2022</a:t>
            </a:r>
            <a:endParaRPr lang="en-MY" sz="1400" i="1">
              <a:solidFill>
                <a:schemeClr val="bg1"/>
              </a:solidFill>
            </a:endParaRPr>
          </a:p>
        </p:txBody>
      </p:sp>
      <p:cxnSp>
        <p:nvCxnSpPr>
          <p:cNvPr id="21" name="Straight Connector 20">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3522131"/>
            <a:ext cx="5111751"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xfrm>
            <a:off x="6717675" y="5037663"/>
            <a:ext cx="413375" cy="279400"/>
          </a:xfrm>
        </p:spPr>
        <p:txBody>
          <a:bodyPr>
            <a:normAutofit/>
          </a:bodyPr>
          <a:lstStyle/>
          <a:p>
            <a:pPr>
              <a:spcAft>
                <a:spcPts val="600"/>
              </a:spcAft>
            </a:pPr>
            <a:fld id="{6724F9D7-9E16-43AC-A661-01F1AA282381}" type="slidenum">
              <a:rPr lang="en-MY">
                <a:solidFill>
                  <a:schemeClr val="bg1"/>
                </a:solidFill>
              </a:rPr>
              <a:pPr>
                <a:spcAft>
                  <a:spcPts val="600"/>
                </a:spcAft>
              </a:pPr>
              <a:t>1</a:t>
            </a:fld>
            <a:endParaRPr lang="en-MY">
              <a:solidFill>
                <a:schemeClr val="bg1"/>
              </a:solidFill>
            </a:endParaRPr>
          </a:p>
        </p:txBody>
      </p:sp>
    </p:spTree>
    <p:extLst>
      <p:ext uri="{BB962C8B-B14F-4D97-AF65-F5344CB8AC3E}">
        <p14:creationId xmlns:p14="http://schemas.microsoft.com/office/powerpoint/2010/main" val="312698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Defining Term</a:t>
            </a:r>
          </a:p>
        </p:txBody>
      </p:sp>
      <p:sp>
        <p:nvSpPr>
          <p:cNvPr id="2" name="Content Placeholder 1"/>
          <p:cNvSpPr>
            <a:spLocks noGrp="1"/>
          </p:cNvSpPr>
          <p:nvPr>
            <p:ph idx="1"/>
          </p:nvPr>
        </p:nvSpPr>
        <p:spPr/>
        <p:txBody>
          <a:bodyPr>
            <a:normAutofit fontScale="85000" lnSpcReduction="10000"/>
          </a:bodyPr>
          <a:lstStyle/>
          <a:p>
            <a:r>
              <a:rPr lang="en-US" b="1" dirty="0">
                <a:solidFill>
                  <a:srgbClr val="0070C0"/>
                </a:solidFill>
              </a:rPr>
              <a:t>Ethics</a:t>
            </a:r>
          </a:p>
          <a:p>
            <a:pPr lvl="1">
              <a:buFont typeface="Wingdings" pitchFamily="2" charset="2"/>
              <a:buChar char="§"/>
            </a:pPr>
            <a:r>
              <a:rPr lang="en-US" dirty="0"/>
              <a:t>Set of beliefs about right and wrong behavior within a society</a:t>
            </a:r>
          </a:p>
          <a:p>
            <a:pPr lvl="1">
              <a:buFont typeface="Wingdings" pitchFamily="2" charset="2"/>
              <a:buChar char="§"/>
            </a:pPr>
            <a:r>
              <a:rPr lang="en-US" dirty="0"/>
              <a:t>Rational examination of morality – evaluation of people’s behaviors</a:t>
            </a:r>
          </a:p>
          <a:p>
            <a:r>
              <a:rPr lang="en-US" b="1" dirty="0">
                <a:solidFill>
                  <a:srgbClr val="0070C0"/>
                </a:solidFill>
              </a:rPr>
              <a:t>Virtues</a:t>
            </a:r>
          </a:p>
          <a:p>
            <a:pPr lvl="1">
              <a:buFont typeface="Wingdings" pitchFamily="2" charset="2"/>
              <a:buChar char="§"/>
            </a:pPr>
            <a:r>
              <a:rPr lang="en-US" dirty="0"/>
              <a:t>Habits that incline people to do what is acceptable</a:t>
            </a:r>
          </a:p>
          <a:p>
            <a:r>
              <a:rPr lang="en-US" b="1" dirty="0">
                <a:solidFill>
                  <a:srgbClr val="0070C0"/>
                </a:solidFill>
              </a:rPr>
              <a:t>Vices</a:t>
            </a:r>
          </a:p>
          <a:p>
            <a:pPr lvl="1">
              <a:buFont typeface="Wingdings" pitchFamily="2" charset="2"/>
              <a:buChar char="§"/>
            </a:pPr>
            <a:r>
              <a:rPr lang="en-US" dirty="0"/>
              <a:t>Habits of unacceptable behaviors</a:t>
            </a:r>
          </a:p>
          <a:p>
            <a:r>
              <a:rPr lang="en-US" dirty="0"/>
              <a:t>Virtues and vices define a personal value system (scheme of moral value)</a:t>
            </a: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10</a:t>
            </a:fld>
            <a:endParaRPr lang="en-MY"/>
          </a:p>
        </p:txBody>
      </p:sp>
    </p:spTree>
    <p:extLst>
      <p:ext uri="{BB962C8B-B14F-4D97-AF65-F5344CB8AC3E}">
        <p14:creationId xmlns:p14="http://schemas.microsoft.com/office/powerpoint/2010/main" val="415508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Defining Term</a:t>
            </a:r>
          </a:p>
        </p:txBody>
      </p:sp>
      <p:sp>
        <p:nvSpPr>
          <p:cNvPr id="2" name="Content Placeholder 1"/>
          <p:cNvSpPr>
            <a:spLocks noGrp="1"/>
          </p:cNvSpPr>
          <p:nvPr>
            <p:ph idx="1"/>
          </p:nvPr>
        </p:nvSpPr>
        <p:spPr/>
        <p:txBody>
          <a:bodyPr>
            <a:normAutofit fontScale="70000" lnSpcReduction="20000"/>
          </a:bodyPr>
          <a:lstStyle/>
          <a:p>
            <a:r>
              <a:rPr lang="en-US" b="1" dirty="0">
                <a:solidFill>
                  <a:srgbClr val="0070C0"/>
                </a:solidFill>
              </a:rPr>
              <a:t>Integrity </a:t>
            </a:r>
          </a:p>
          <a:p>
            <a:pPr lvl="1">
              <a:buFont typeface="Wingdings" pitchFamily="2" charset="2"/>
              <a:buChar char="§"/>
            </a:pPr>
            <a:r>
              <a:rPr lang="en-US" dirty="0"/>
              <a:t>1)The state of being whole and undivided,  2) the quality of being honest and having strong principles.</a:t>
            </a:r>
          </a:p>
          <a:p>
            <a:pPr lvl="1">
              <a:buFont typeface="Wingdings" pitchFamily="2" charset="2"/>
              <a:buChar char="§"/>
            </a:pPr>
            <a:r>
              <a:rPr lang="en-US" dirty="0"/>
              <a:t>Cornerstone of ethical behavior</a:t>
            </a:r>
          </a:p>
          <a:p>
            <a:r>
              <a:rPr lang="en-US" dirty="0">
                <a:solidFill>
                  <a:srgbClr val="00B050"/>
                </a:solidFill>
              </a:rPr>
              <a:t>With integrity:</a:t>
            </a:r>
          </a:p>
          <a:p>
            <a:pPr lvl="1">
              <a:buFont typeface="Wingdings" pitchFamily="2" charset="2"/>
              <a:buChar char="§"/>
            </a:pPr>
            <a:r>
              <a:rPr lang="en-US" dirty="0"/>
              <a:t>Act accordance with a personal code of principles</a:t>
            </a:r>
          </a:p>
          <a:p>
            <a:pPr lvl="1">
              <a:buFont typeface="Wingdings" pitchFamily="2" charset="2"/>
              <a:buChar char="§"/>
            </a:pPr>
            <a:r>
              <a:rPr lang="en-US" dirty="0"/>
              <a:t>Extend to all same respect and consideration</a:t>
            </a:r>
          </a:p>
          <a:p>
            <a:pPr lvl="1">
              <a:buFont typeface="Wingdings" pitchFamily="2" charset="2"/>
              <a:buChar char="§"/>
            </a:pPr>
            <a:r>
              <a:rPr lang="en-US" dirty="0"/>
              <a:t>Apply the same moral standards in all situation</a:t>
            </a:r>
          </a:p>
          <a:p>
            <a:r>
              <a:rPr lang="en-US" dirty="0">
                <a:solidFill>
                  <a:srgbClr val="FF0000"/>
                </a:solidFill>
              </a:rPr>
              <a:t>Lack of integrity </a:t>
            </a:r>
            <a:r>
              <a:rPr lang="en-US" dirty="0"/>
              <a:t>: apply </a:t>
            </a:r>
            <a:r>
              <a:rPr lang="en-US" dirty="0">
                <a:solidFill>
                  <a:srgbClr val="FF0000"/>
                </a:solidFill>
              </a:rPr>
              <a:t>moral standards differently </a:t>
            </a:r>
            <a:r>
              <a:rPr lang="en-US" dirty="0"/>
              <a:t>according to </a:t>
            </a:r>
            <a:r>
              <a:rPr lang="en-US" dirty="0">
                <a:solidFill>
                  <a:srgbClr val="FF0000"/>
                </a:solidFill>
              </a:rPr>
              <a:t>situation or people involved</a:t>
            </a:r>
          </a:p>
          <a:p>
            <a:r>
              <a:rPr lang="en-US" dirty="0"/>
              <a:t>Many ethical dilemmas </a:t>
            </a:r>
            <a:r>
              <a:rPr lang="en-US" b="1" dirty="0">
                <a:solidFill>
                  <a:srgbClr val="FF0000"/>
                </a:solidFill>
              </a:rPr>
              <a:t>are not as simple as right </a:t>
            </a:r>
            <a:r>
              <a:rPr lang="en-US" b="1" dirty="0" err="1">
                <a:solidFill>
                  <a:srgbClr val="FF0000"/>
                </a:solidFill>
              </a:rPr>
              <a:t>vs</a:t>
            </a:r>
            <a:r>
              <a:rPr lang="en-US" b="1" dirty="0">
                <a:solidFill>
                  <a:srgbClr val="FF0000"/>
                </a:solidFill>
              </a:rPr>
              <a:t> wrong</a:t>
            </a:r>
          </a:p>
          <a:p>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11</a:t>
            </a:fld>
            <a:endParaRPr lang="en-MY"/>
          </a:p>
        </p:txBody>
      </p:sp>
    </p:spTree>
    <p:extLst>
      <p:ext uri="{BB962C8B-B14F-4D97-AF65-F5344CB8AC3E}">
        <p14:creationId xmlns:p14="http://schemas.microsoft.com/office/powerpoint/2010/main" val="1368855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Difference Between Morals, Ethics, and Laws</a:t>
            </a:r>
            <a:endParaRPr lang="en-MY" dirty="0"/>
          </a:p>
        </p:txBody>
      </p:sp>
      <p:sp>
        <p:nvSpPr>
          <p:cNvPr id="2" name="Content Placeholder 1"/>
          <p:cNvSpPr>
            <a:spLocks noGrp="1"/>
          </p:cNvSpPr>
          <p:nvPr>
            <p:ph idx="1"/>
          </p:nvPr>
        </p:nvSpPr>
        <p:spPr/>
        <p:txBody>
          <a:bodyPr>
            <a:normAutofit fontScale="92500" lnSpcReduction="20000"/>
          </a:bodyPr>
          <a:lstStyle/>
          <a:p>
            <a:r>
              <a:rPr lang="en-US" b="1" dirty="0">
                <a:solidFill>
                  <a:srgbClr val="0070C0"/>
                </a:solidFill>
              </a:rPr>
              <a:t>Moral</a:t>
            </a:r>
            <a:r>
              <a:rPr lang="en-US" b="1" dirty="0"/>
              <a:t>: </a:t>
            </a:r>
            <a:r>
              <a:rPr lang="en-US" dirty="0"/>
              <a:t>people ought/ought not to do, personal beliefs about right and wrong</a:t>
            </a:r>
          </a:p>
          <a:p>
            <a:r>
              <a:rPr lang="en-US" b="1" dirty="0">
                <a:solidFill>
                  <a:srgbClr val="0070C0"/>
                </a:solidFill>
              </a:rPr>
              <a:t>Ethics</a:t>
            </a:r>
            <a:r>
              <a:rPr lang="en-US" b="1" dirty="0"/>
              <a:t>: </a:t>
            </a:r>
            <a:r>
              <a:rPr lang="en-US" dirty="0"/>
              <a:t>standards/ codes of behavior expected by a group – generated from examination of people behaviors.</a:t>
            </a:r>
          </a:p>
          <a:p>
            <a:r>
              <a:rPr lang="en-US" b="1" dirty="0">
                <a:solidFill>
                  <a:srgbClr val="0070C0"/>
                </a:solidFill>
              </a:rPr>
              <a:t>Law</a:t>
            </a:r>
            <a:r>
              <a:rPr lang="en-US" b="1" dirty="0"/>
              <a:t>: </a:t>
            </a:r>
            <a:r>
              <a:rPr lang="en-US" dirty="0"/>
              <a:t>system of rules that tells us what we can and cant do</a:t>
            </a:r>
          </a:p>
          <a:p>
            <a:pPr lvl="1">
              <a:buFont typeface="Wingdings" pitchFamily="2" charset="2"/>
              <a:buChar char="§"/>
            </a:pPr>
            <a:r>
              <a:rPr lang="en-US" dirty="0"/>
              <a:t>Enforces by a set institutions</a:t>
            </a:r>
          </a:p>
          <a:p>
            <a:pPr lvl="1">
              <a:buFont typeface="Wingdings" pitchFamily="2" charset="2"/>
              <a:buChar char="§"/>
            </a:pPr>
            <a:r>
              <a:rPr lang="en-US" dirty="0"/>
              <a:t>Legal  acts conform the law</a:t>
            </a:r>
          </a:p>
          <a:p>
            <a:pPr lvl="1">
              <a:buFont typeface="Wingdings" pitchFamily="2" charset="2"/>
              <a:buChar char="§"/>
            </a:pPr>
            <a:r>
              <a:rPr lang="en-US" dirty="0"/>
              <a:t>Moral acts conform to what an individual believes is the right belief of right and wrong.</a:t>
            </a: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12</a:t>
            </a:fld>
            <a:endParaRPr lang="en-MY"/>
          </a:p>
        </p:txBody>
      </p:sp>
    </p:spTree>
    <p:extLst>
      <p:ext uri="{BB962C8B-B14F-4D97-AF65-F5344CB8AC3E}">
        <p14:creationId xmlns:p14="http://schemas.microsoft.com/office/powerpoint/2010/main" val="159658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Ethics</a:t>
            </a:r>
            <a:endParaRPr lang="en-MY" dirty="0"/>
          </a:p>
        </p:txBody>
      </p:sp>
      <p:sp>
        <p:nvSpPr>
          <p:cNvPr id="2" name="Content Placeholder 1"/>
          <p:cNvSpPr>
            <a:spLocks noGrp="1"/>
          </p:cNvSpPr>
          <p:nvPr>
            <p:ph idx="1"/>
          </p:nvPr>
        </p:nvSpPr>
        <p:spPr/>
        <p:txBody>
          <a:bodyPr>
            <a:normAutofit fontScale="85000" lnSpcReduction="20000"/>
          </a:bodyPr>
          <a:lstStyle/>
          <a:p>
            <a:r>
              <a:rPr lang="en-US" dirty="0"/>
              <a:t>The likelihood and the negative impact of inappropriate behavior have increased</a:t>
            </a:r>
          </a:p>
          <a:p>
            <a:r>
              <a:rPr lang="en-US" dirty="0"/>
              <a:t>Several trends have increased the likelihood of unethical behaviors:</a:t>
            </a:r>
          </a:p>
          <a:p>
            <a:pPr lvl="1">
              <a:buFont typeface="Wingdings" pitchFamily="2" charset="2"/>
              <a:buChar char="§"/>
            </a:pPr>
            <a:r>
              <a:rPr lang="en-US" dirty="0"/>
              <a:t>Globalization  - create complex environments</a:t>
            </a:r>
          </a:p>
          <a:p>
            <a:pPr lvl="1">
              <a:buFont typeface="Wingdings" pitchFamily="2" charset="2"/>
              <a:buChar char="§"/>
            </a:pPr>
            <a:r>
              <a:rPr lang="en-US" dirty="0"/>
              <a:t>Organization challenged to maintain profits/revenue</a:t>
            </a:r>
          </a:p>
          <a:p>
            <a:pPr lvl="1">
              <a:buFont typeface="Wingdings" pitchFamily="2" charset="2"/>
              <a:buChar char="§"/>
            </a:pPr>
            <a:r>
              <a:rPr lang="en-US" dirty="0"/>
              <a:t>New technology</a:t>
            </a:r>
          </a:p>
          <a:p>
            <a:r>
              <a:rPr lang="en-US" dirty="0"/>
              <a:t>Affect everyone – find ourselves in the middle of an </a:t>
            </a:r>
            <a:r>
              <a:rPr lang="en-US" i="1" dirty="0">
                <a:solidFill>
                  <a:srgbClr val="FF0000"/>
                </a:solidFill>
              </a:rPr>
              <a:t>ethical dilemma</a:t>
            </a:r>
          </a:p>
          <a:p>
            <a:r>
              <a:rPr lang="en-US" dirty="0"/>
              <a:t>Example : recent scandals in involving IT and ICT ???</a:t>
            </a:r>
          </a:p>
          <a:p>
            <a:pPr marL="0" indent="0">
              <a:buNone/>
            </a:pP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13</a:t>
            </a:fld>
            <a:endParaRPr lang="en-MY"/>
          </a:p>
        </p:txBody>
      </p:sp>
    </p:spTree>
    <p:extLst>
      <p:ext uri="{BB962C8B-B14F-4D97-AF65-F5344CB8AC3E}">
        <p14:creationId xmlns:p14="http://schemas.microsoft.com/office/powerpoint/2010/main" val="74501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Need Fostering Good Ethics</a:t>
            </a:r>
            <a:br>
              <a:rPr lang="en-US" dirty="0"/>
            </a:br>
            <a:endParaRPr lang="en-MY" dirty="0"/>
          </a:p>
        </p:txBody>
      </p:sp>
      <p:sp>
        <p:nvSpPr>
          <p:cNvPr id="2" name="Content Placeholder 1"/>
          <p:cNvSpPr>
            <a:spLocks noGrp="1"/>
          </p:cNvSpPr>
          <p:nvPr>
            <p:ph idx="1"/>
          </p:nvPr>
        </p:nvSpPr>
        <p:spPr/>
        <p:txBody>
          <a:bodyPr>
            <a:normAutofit/>
          </a:bodyPr>
          <a:lstStyle/>
          <a:p>
            <a:r>
              <a:rPr lang="en-US" dirty="0"/>
              <a:t>To gain the </a:t>
            </a:r>
            <a:r>
              <a:rPr lang="en-US" dirty="0">
                <a:solidFill>
                  <a:srgbClr val="0070C0"/>
                </a:solidFill>
              </a:rPr>
              <a:t>good will of the community</a:t>
            </a:r>
          </a:p>
          <a:p>
            <a:pPr lvl="1">
              <a:buFont typeface="Wingdings" pitchFamily="2" charset="2"/>
              <a:buChar char="§"/>
            </a:pPr>
            <a:r>
              <a:rPr lang="en-US" dirty="0"/>
              <a:t>Through </a:t>
            </a:r>
            <a:r>
              <a:rPr lang="en-US" b="1" dirty="0"/>
              <a:t>social responsibility</a:t>
            </a:r>
            <a:r>
              <a:rPr lang="en-US" dirty="0"/>
              <a:t> (donation, funding, benefits for employees).</a:t>
            </a:r>
            <a:endParaRPr lang="en-US" dirty="0">
              <a:solidFill>
                <a:srgbClr val="0070C0"/>
              </a:solidFill>
            </a:endParaRPr>
          </a:p>
          <a:p>
            <a:r>
              <a:rPr lang="en-US" dirty="0"/>
              <a:t>To create an organization that </a:t>
            </a:r>
            <a:r>
              <a:rPr lang="en-US" dirty="0">
                <a:solidFill>
                  <a:srgbClr val="0070C0"/>
                </a:solidFill>
              </a:rPr>
              <a:t>operates consistently</a:t>
            </a:r>
          </a:p>
          <a:p>
            <a:pPr lvl="1">
              <a:buFont typeface="Wingdings" pitchFamily="2" charset="2"/>
              <a:buChar char="§"/>
            </a:pPr>
            <a:r>
              <a:rPr lang="en-US" dirty="0"/>
              <a:t>Know what can be expected.</a:t>
            </a:r>
          </a:p>
          <a:p>
            <a:pPr lvl="1">
              <a:buFont typeface="Wingdings" pitchFamily="2" charset="2"/>
              <a:buChar char="§"/>
            </a:pPr>
            <a:r>
              <a:rPr lang="en-US" dirty="0"/>
              <a:t>Sharing values: honesty, integrity, according standard, treat with respect, value diversity, facts and principles decision making and strive to excel.</a:t>
            </a:r>
          </a:p>
        </p:txBody>
      </p:sp>
      <p:sp>
        <p:nvSpPr>
          <p:cNvPr id="3" name="Slide Number Placeholder 2"/>
          <p:cNvSpPr>
            <a:spLocks noGrp="1"/>
          </p:cNvSpPr>
          <p:nvPr>
            <p:ph type="sldNum" sz="quarter" idx="12"/>
          </p:nvPr>
        </p:nvSpPr>
        <p:spPr/>
        <p:txBody>
          <a:bodyPr/>
          <a:lstStyle/>
          <a:p>
            <a:fld id="{6724F9D7-9E16-43AC-A661-01F1AA282381}" type="slidenum">
              <a:rPr lang="en-MY" smtClean="0"/>
              <a:t>14</a:t>
            </a:fld>
            <a:endParaRPr lang="en-MY"/>
          </a:p>
        </p:txBody>
      </p:sp>
    </p:spTree>
    <p:extLst>
      <p:ext uri="{BB962C8B-B14F-4D97-AF65-F5344CB8AC3E}">
        <p14:creationId xmlns:p14="http://schemas.microsoft.com/office/powerpoint/2010/main" val="1318657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Need Fostering Good Ethics</a:t>
            </a:r>
            <a:endParaRPr lang="en-MY" dirty="0"/>
          </a:p>
        </p:txBody>
      </p:sp>
      <p:sp>
        <p:nvSpPr>
          <p:cNvPr id="2" name="Content Placeholder 1"/>
          <p:cNvSpPr>
            <a:spLocks noGrp="1"/>
          </p:cNvSpPr>
          <p:nvPr>
            <p:ph idx="1"/>
          </p:nvPr>
        </p:nvSpPr>
        <p:spPr/>
        <p:txBody>
          <a:bodyPr/>
          <a:lstStyle/>
          <a:p>
            <a:r>
              <a:rPr lang="en-US" dirty="0"/>
              <a:t>To foster </a:t>
            </a:r>
            <a:r>
              <a:rPr lang="en-US" dirty="0">
                <a:solidFill>
                  <a:srgbClr val="0070C0"/>
                </a:solidFill>
              </a:rPr>
              <a:t>good practices</a:t>
            </a:r>
          </a:p>
          <a:p>
            <a:pPr lvl="1">
              <a:buFont typeface="Wingdings" pitchFamily="2" charset="2"/>
              <a:buChar char="§"/>
            </a:pPr>
            <a:r>
              <a:rPr lang="en-US" dirty="0"/>
              <a:t>Operate in a fair and ethical manner</a:t>
            </a:r>
            <a:endParaRPr lang="en-US" dirty="0">
              <a:solidFill>
                <a:srgbClr val="0070C0"/>
              </a:solidFill>
            </a:endParaRPr>
          </a:p>
          <a:p>
            <a:r>
              <a:rPr lang="en-US" dirty="0"/>
              <a:t>To </a:t>
            </a:r>
            <a:r>
              <a:rPr lang="en-US" dirty="0">
                <a:solidFill>
                  <a:srgbClr val="0070C0"/>
                </a:solidFill>
              </a:rPr>
              <a:t>protect organization/employees from legal action</a:t>
            </a:r>
          </a:p>
          <a:p>
            <a:r>
              <a:rPr lang="en-US" dirty="0"/>
              <a:t>To </a:t>
            </a:r>
            <a:r>
              <a:rPr lang="en-US" dirty="0">
                <a:solidFill>
                  <a:srgbClr val="0070C0"/>
                </a:solidFill>
              </a:rPr>
              <a:t>avoid unfavorable publicity</a:t>
            </a:r>
          </a:p>
          <a:p>
            <a:pPr lvl="1">
              <a:buFont typeface="Wingdings" pitchFamily="2" charset="2"/>
              <a:buChar char="§"/>
            </a:pPr>
            <a:r>
              <a:rPr lang="en-US" dirty="0"/>
              <a:t>Public reputation</a:t>
            </a:r>
          </a:p>
          <a:p>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15</a:t>
            </a:fld>
            <a:endParaRPr lang="en-MY"/>
          </a:p>
        </p:txBody>
      </p:sp>
    </p:spTree>
    <p:extLst>
      <p:ext uri="{BB962C8B-B14F-4D97-AF65-F5344CB8AC3E}">
        <p14:creationId xmlns:p14="http://schemas.microsoft.com/office/powerpoint/2010/main" val="169432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Ethics Decision Making</a:t>
            </a:r>
            <a:endParaRPr lang="en-MY" dirty="0"/>
          </a:p>
        </p:txBody>
      </p:sp>
      <p:sp>
        <p:nvSpPr>
          <p:cNvPr id="2" name="Content Placeholder 1"/>
          <p:cNvSpPr>
            <a:spLocks noGrp="1"/>
          </p:cNvSpPr>
          <p:nvPr>
            <p:ph idx="1"/>
          </p:nvPr>
        </p:nvSpPr>
        <p:spPr/>
        <p:txBody>
          <a:bodyPr>
            <a:normAutofit fontScale="70000" lnSpcReduction="20000"/>
          </a:bodyPr>
          <a:lstStyle/>
          <a:p>
            <a:r>
              <a:rPr lang="en-US" dirty="0"/>
              <a:t>The steps</a:t>
            </a:r>
          </a:p>
          <a:p>
            <a:pPr lvl="1">
              <a:buFont typeface="Wingdings" pitchFamily="2" charset="2"/>
              <a:buChar char="§"/>
            </a:pPr>
            <a:r>
              <a:rPr lang="en-US" dirty="0"/>
              <a:t>Develop problem statement</a:t>
            </a:r>
          </a:p>
          <a:p>
            <a:pPr lvl="2">
              <a:buFont typeface="Wingdings" pitchFamily="2" charset="2"/>
              <a:buChar char="ü"/>
            </a:pPr>
            <a:r>
              <a:rPr lang="en-US" dirty="0"/>
              <a:t>Clear, concise description of the issues</a:t>
            </a:r>
          </a:p>
          <a:p>
            <a:pPr lvl="2">
              <a:buFont typeface="Wingdings" pitchFamily="2" charset="2"/>
              <a:buChar char="ü"/>
            </a:pPr>
            <a:r>
              <a:rPr lang="en-US" dirty="0"/>
              <a:t>Most critical step</a:t>
            </a:r>
          </a:p>
          <a:p>
            <a:pPr lvl="2">
              <a:buFont typeface="Wingdings" pitchFamily="2" charset="2"/>
              <a:buChar char="ü"/>
            </a:pPr>
            <a:r>
              <a:rPr lang="en-US" dirty="0"/>
              <a:t>The questions: what cause, who affected, how often, what impact, and how serious </a:t>
            </a:r>
          </a:p>
          <a:p>
            <a:pPr lvl="1">
              <a:buFont typeface="Wingdings" pitchFamily="2" charset="2"/>
              <a:buChar char="§"/>
            </a:pPr>
            <a:r>
              <a:rPr lang="en-US" dirty="0"/>
              <a:t>Identify alternative</a:t>
            </a:r>
          </a:p>
          <a:p>
            <a:pPr lvl="1">
              <a:buFont typeface="Wingdings" pitchFamily="2" charset="2"/>
              <a:buChar char="§"/>
            </a:pPr>
            <a:r>
              <a:rPr lang="en-US" dirty="0"/>
              <a:t>Evaluate and choose alternative</a:t>
            </a:r>
          </a:p>
          <a:p>
            <a:pPr lvl="1">
              <a:buFont typeface="Wingdings" pitchFamily="2" charset="2"/>
              <a:buChar char="§"/>
            </a:pPr>
            <a:r>
              <a:rPr lang="en-US" dirty="0"/>
              <a:t>Implement decision</a:t>
            </a:r>
          </a:p>
          <a:p>
            <a:pPr lvl="2">
              <a:buFont typeface="Wingdings" pitchFamily="2" charset="2"/>
              <a:buChar char="ü"/>
            </a:pPr>
            <a:r>
              <a:rPr lang="en-US" dirty="0"/>
              <a:t>Timely, awareness (power of communication) and transition plan</a:t>
            </a:r>
          </a:p>
          <a:p>
            <a:pPr lvl="1">
              <a:buFont typeface="Wingdings" pitchFamily="2" charset="2"/>
              <a:buChar char="§"/>
            </a:pPr>
            <a:r>
              <a:rPr lang="en-US" dirty="0"/>
              <a:t>Evaluate results</a:t>
            </a:r>
          </a:p>
          <a:p>
            <a:pPr lvl="2">
              <a:buFont typeface="Wingdings" pitchFamily="2" charset="2"/>
              <a:buChar char="ü"/>
            </a:pPr>
            <a:r>
              <a:rPr lang="en-US" dirty="0"/>
              <a:t>Monitor the desired effect, observe the impact, further refinements (if)</a:t>
            </a:r>
          </a:p>
          <a:p>
            <a:pPr lvl="1">
              <a:buFont typeface="Wingdings" pitchFamily="2" charset="2"/>
              <a:buChar char="§"/>
            </a:pPr>
            <a:r>
              <a:rPr lang="en-US" dirty="0"/>
              <a:t>Success</a:t>
            </a: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16</a:t>
            </a:fld>
            <a:endParaRPr lang="en-MY"/>
          </a:p>
        </p:txBody>
      </p:sp>
      <p:sp>
        <p:nvSpPr>
          <p:cNvPr id="5" name="Rectangle 4"/>
          <p:cNvSpPr/>
          <p:nvPr/>
        </p:nvSpPr>
        <p:spPr>
          <a:xfrm>
            <a:off x="4880584" y="4221088"/>
            <a:ext cx="1800200"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Ethical Theories</a:t>
            </a:r>
            <a:endParaRPr lang="en-MY" dirty="0">
              <a:solidFill>
                <a:schemeClr val="tx1"/>
              </a:solidFill>
            </a:endParaRPr>
          </a:p>
        </p:txBody>
      </p:sp>
      <p:sp>
        <p:nvSpPr>
          <p:cNvPr id="6" name="Right Brace 5"/>
          <p:cNvSpPr/>
          <p:nvPr/>
        </p:nvSpPr>
        <p:spPr>
          <a:xfrm>
            <a:off x="4499992" y="4221088"/>
            <a:ext cx="360040" cy="43204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Tree>
    <p:extLst>
      <p:ext uri="{BB962C8B-B14F-4D97-AF65-F5344CB8AC3E}">
        <p14:creationId xmlns:p14="http://schemas.microsoft.com/office/powerpoint/2010/main" val="2780341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Ethical Theories (Non-workable)</a:t>
            </a:r>
            <a:endParaRPr lang="en-MY" dirty="0"/>
          </a:p>
        </p:txBody>
      </p:sp>
      <p:sp>
        <p:nvSpPr>
          <p:cNvPr id="2" name="Content Placeholder 1"/>
          <p:cNvSpPr>
            <a:spLocks noGrp="1"/>
          </p:cNvSpPr>
          <p:nvPr>
            <p:ph idx="1"/>
          </p:nvPr>
        </p:nvSpPr>
        <p:spPr/>
        <p:txBody>
          <a:bodyPr/>
          <a:lstStyle/>
          <a:p>
            <a:r>
              <a:rPr lang="en-US" dirty="0"/>
              <a:t>Relativism</a:t>
            </a:r>
          </a:p>
          <a:p>
            <a:pPr lvl="1">
              <a:buFont typeface="Wingdings" pitchFamily="2" charset="2"/>
              <a:buChar char="§"/>
            </a:pPr>
            <a:r>
              <a:rPr lang="en-US" dirty="0">
                <a:solidFill>
                  <a:srgbClr val="0070C0"/>
                </a:solidFill>
              </a:rPr>
              <a:t>Subjective Relativism</a:t>
            </a:r>
          </a:p>
          <a:p>
            <a:pPr lvl="1">
              <a:buFont typeface="Wingdings" pitchFamily="2" charset="2"/>
              <a:buChar char="§"/>
            </a:pPr>
            <a:r>
              <a:rPr lang="en-US" dirty="0">
                <a:solidFill>
                  <a:srgbClr val="0070C0"/>
                </a:solidFill>
              </a:rPr>
              <a:t>Culture Relativism</a:t>
            </a:r>
          </a:p>
          <a:p>
            <a:r>
              <a:rPr lang="en-US" dirty="0">
                <a:solidFill>
                  <a:srgbClr val="0070C0"/>
                </a:solidFill>
              </a:rPr>
              <a:t>Divine Command Theory</a:t>
            </a:r>
          </a:p>
          <a:p>
            <a:r>
              <a:rPr lang="en-US" dirty="0">
                <a:solidFill>
                  <a:srgbClr val="0070C0"/>
                </a:solidFill>
              </a:rPr>
              <a:t>Ethical Egoisms</a:t>
            </a:r>
          </a:p>
        </p:txBody>
      </p:sp>
      <p:sp>
        <p:nvSpPr>
          <p:cNvPr id="3" name="Slide Number Placeholder 2"/>
          <p:cNvSpPr>
            <a:spLocks noGrp="1"/>
          </p:cNvSpPr>
          <p:nvPr>
            <p:ph type="sldNum" sz="quarter" idx="12"/>
          </p:nvPr>
        </p:nvSpPr>
        <p:spPr/>
        <p:txBody>
          <a:bodyPr/>
          <a:lstStyle/>
          <a:p>
            <a:fld id="{6724F9D7-9E16-43AC-A661-01F1AA282381}" type="slidenum">
              <a:rPr lang="en-MY" smtClean="0"/>
              <a:t>17</a:t>
            </a:fld>
            <a:endParaRPr lang="en-MY"/>
          </a:p>
        </p:txBody>
      </p:sp>
    </p:spTree>
    <p:extLst>
      <p:ext uri="{BB962C8B-B14F-4D97-AF65-F5344CB8AC3E}">
        <p14:creationId xmlns:p14="http://schemas.microsoft.com/office/powerpoint/2010/main" val="151869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Non- Workable Theories</a:t>
            </a:r>
            <a:endParaRPr lang="en-MY" dirty="0"/>
          </a:p>
        </p:txBody>
      </p:sp>
      <p:sp>
        <p:nvSpPr>
          <p:cNvPr id="2" name="Content Placeholder 1"/>
          <p:cNvSpPr>
            <a:spLocks noGrp="1"/>
          </p:cNvSpPr>
          <p:nvPr>
            <p:ph idx="1"/>
          </p:nvPr>
        </p:nvSpPr>
        <p:spPr>
          <a:xfrm>
            <a:off x="899592" y="2492896"/>
            <a:ext cx="7408333" cy="3672408"/>
          </a:xfrm>
        </p:spPr>
        <p:txBody>
          <a:bodyPr>
            <a:normAutofit fontScale="85000" lnSpcReduction="10000"/>
          </a:bodyPr>
          <a:lstStyle/>
          <a:p>
            <a:r>
              <a:rPr lang="en-US" dirty="0">
                <a:solidFill>
                  <a:srgbClr val="0070C0"/>
                </a:solidFill>
              </a:rPr>
              <a:t>Relativism</a:t>
            </a:r>
          </a:p>
          <a:p>
            <a:pPr lvl="1">
              <a:buFont typeface="Wingdings" pitchFamily="2" charset="2"/>
              <a:buChar char="§"/>
            </a:pPr>
            <a:r>
              <a:rPr lang="en-US" dirty="0"/>
              <a:t>No universal norms of right and wrong</a:t>
            </a:r>
          </a:p>
          <a:p>
            <a:pPr lvl="1">
              <a:buFont typeface="Wingdings" pitchFamily="2" charset="2"/>
              <a:buChar char="§"/>
            </a:pPr>
            <a:r>
              <a:rPr lang="en-US" dirty="0"/>
              <a:t>One person can say </a:t>
            </a:r>
            <a:r>
              <a:rPr lang="en-US" dirty="0">
                <a:solidFill>
                  <a:srgbClr val="FF0000"/>
                </a:solidFill>
              </a:rPr>
              <a:t>“X is right” </a:t>
            </a:r>
            <a:r>
              <a:rPr lang="en-US" dirty="0"/>
              <a:t>another can say </a:t>
            </a:r>
            <a:r>
              <a:rPr lang="en-US" dirty="0">
                <a:solidFill>
                  <a:srgbClr val="FF0000"/>
                </a:solidFill>
              </a:rPr>
              <a:t>“X is wrong”</a:t>
            </a:r>
            <a:r>
              <a:rPr lang="en-US" dirty="0"/>
              <a:t>, and </a:t>
            </a:r>
            <a:r>
              <a:rPr lang="en-US" b="1" dirty="0">
                <a:solidFill>
                  <a:srgbClr val="FF0000"/>
                </a:solidFill>
              </a:rPr>
              <a:t>both can be right.</a:t>
            </a:r>
          </a:p>
          <a:p>
            <a:r>
              <a:rPr lang="en-US" b="1" dirty="0">
                <a:solidFill>
                  <a:srgbClr val="0070C0"/>
                </a:solidFill>
              </a:rPr>
              <a:t>Subjective relativism (SR)</a:t>
            </a:r>
          </a:p>
          <a:p>
            <a:pPr lvl="1">
              <a:buFont typeface="Wingdings" pitchFamily="2" charset="2"/>
              <a:buChar char="§"/>
            </a:pPr>
            <a:r>
              <a:rPr lang="en-US" dirty="0"/>
              <a:t>Each person decides right and wrong </a:t>
            </a:r>
            <a:r>
              <a:rPr lang="en-US" b="1" dirty="0">
                <a:solidFill>
                  <a:srgbClr val="FF0000"/>
                </a:solidFill>
              </a:rPr>
              <a:t>for/based on himself or herself</a:t>
            </a:r>
          </a:p>
          <a:p>
            <a:pPr lvl="1">
              <a:buFont typeface="Wingdings" pitchFamily="2" charset="2"/>
              <a:buChar char="§"/>
            </a:pPr>
            <a:r>
              <a:rPr lang="en-US" dirty="0"/>
              <a:t>“What’s right for you may not be right for me”</a:t>
            </a:r>
          </a:p>
          <a:p>
            <a:pPr lvl="1">
              <a:buFont typeface="Wingdings" pitchFamily="2" charset="2"/>
              <a:buChar char="§"/>
            </a:pPr>
            <a:r>
              <a:rPr lang="en-US" dirty="0">
                <a:solidFill>
                  <a:srgbClr val="00B050"/>
                </a:solidFill>
              </a:rPr>
              <a:t>Pro:  </a:t>
            </a:r>
            <a:r>
              <a:rPr lang="en-US" dirty="0"/>
              <a:t>Ethical debates are disagreeable and pointless</a:t>
            </a:r>
          </a:p>
          <a:p>
            <a:pPr lvl="1">
              <a:buFont typeface="Wingdings" pitchFamily="2" charset="2"/>
              <a:buChar char="§"/>
            </a:pPr>
            <a:r>
              <a:rPr lang="en-US" dirty="0">
                <a:solidFill>
                  <a:schemeClr val="accent1">
                    <a:lumMod val="75000"/>
                  </a:schemeClr>
                </a:solidFill>
              </a:rPr>
              <a:t>Con:  </a:t>
            </a:r>
            <a:r>
              <a:rPr lang="en-US" dirty="0"/>
              <a:t>Blurs distinction, not based on reason and SR and tolerance are 2 difference things</a:t>
            </a:r>
          </a:p>
          <a:p>
            <a:pPr marL="0" indent="0">
              <a:buNone/>
            </a:pPr>
            <a:endParaRPr lang="en-US" dirty="0"/>
          </a:p>
          <a:p>
            <a:pPr lvl="1">
              <a:buFont typeface="Wingdings" pitchFamily="2" charset="2"/>
              <a:buChar char="§"/>
            </a:pP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18</a:t>
            </a:fld>
            <a:endParaRPr lang="en-MY"/>
          </a:p>
        </p:txBody>
      </p:sp>
    </p:spTree>
    <p:extLst>
      <p:ext uri="{BB962C8B-B14F-4D97-AF65-F5344CB8AC3E}">
        <p14:creationId xmlns:p14="http://schemas.microsoft.com/office/powerpoint/2010/main" val="133206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Non- Workable Theories</a:t>
            </a:r>
            <a:endParaRPr lang="en-MY" dirty="0"/>
          </a:p>
        </p:txBody>
      </p:sp>
      <p:sp>
        <p:nvSpPr>
          <p:cNvPr id="2" name="Content Placeholder 1"/>
          <p:cNvSpPr>
            <a:spLocks noGrp="1"/>
          </p:cNvSpPr>
          <p:nvPr>
            <p:ph idx="1"/>
          </p:nvPr>
        </p:nvSpPr>
        <p:spPr>
          <a:xfrm>
            <a:off x="872067" y="2348880"/>
            <a:ext cx="7408333" cy="3960440"/>
          </a:xfrm>
        </p:spPr>
        <p:txBody>
          <a:bodyPr>
            <a:normAutofit fontScale="77500" lnSpcReduction="20000"/>
          </a:bodyPr>
          <a:lstStyle/>
          <a:p>
            <a:r>
              <a:rPr lang="en-US" b="1" dirty="0">
                <a:solidFill>
                  <a:srgbClr val="0070C0"/>
                </a:solidFill>
              </a:rPr>
              <a:t>Culture Relativism (CR)</a:t>
            </a:r>
          </a:p>
          <a:p>
            <a:pPr lvl="1">
              <a:buFont typeface="Wingdings" pitchFamily="2" charset="2"/>
              <a:buChar char="§"/>
            </a:pPr>
            <a:r>
              <a:rPr lang="en-US" dirty="0"/>
              <a:t>What is “right” and “wrong” depends upon a </a:t>
            </a:r>
            <a:r>
              <a:rPr lang="en-US" b="1" dirty="0">
                <a:solidFill>
                  <a:srgbClr val="FF0000"/>
                </a:solidFill>
              </a:rPr>
              <a:t>society’s/culture’s actual moral guidelines</a:t>
            </a:r>
          </a:p>
          <a:p>
            <a:pPr lvl="1">
              <a:buFont typeface="Wingdings" pitchFamily="2" charset="2"/>
              <a:buChar char="§"/>
            </a:pPr>
            <a:r>
              <a:rPr lang="en-US" dirty="0"/>
              <a:t>These guidelines vary from place to place and from time to time</a:t>
            </a:r>
          </a:p>
          <a:p>
            <a:pPr lvl="1">
              <a:buFont typeface="Wingdings" pitchFamily="2" charset="2"/>
              <a:buChar char="§"/>
            </a:pPr>
            <a:r>
              <a:rPr lang="en-US" dirty="0"/>
              <a:t>A particular action may be right in one society at one time and wrong in other society or at another time</a:t>
            </a:r>
          </a:p>
          <a:p>
            <a:pPr lvl="1">
              <a:buFont typeface="Wingdings" pitchFamily="2" charset="2"/>
              <a:buChar char="§"/>
            </a:pPr>
            <a:r>
              <a:rPr lang="en-US" dirty="0">
                <a:solidFill>
                  <a:srgbClr val="00B050"/>
                </a:solidFill>
              </a:rPr>
              <a:t>Pro:  </a:t>
            </a:r>
          </a:p>
          <a:p>
            <a:pPr lvl="2">
              <a:buFont typeface="Wingdings" pitchFamily="2" charset="2"/>
              <a:buChar char="ü"/>
            </a:pPr>
            <a:r>
              <a:rPr lang="en-US" dirty="0"/>
              <a:t>Different social contexts demand different moral guidelines</a:t>
            </a:r>
          </a:p>
          <a:p>
            <a:pPr lvl="2">
              <a:buFont typeface="Wingdings" pitchFamily="2" charset="2"/>
              <a:buChar char="ü"/>
            </a:pPr>
            <a:r>
              <a:rPr lang="en-US" dirty="0"/>
              <a:t>It is arrogant for one society to judge another</a:t>
            </a:r>
          </a:p>
          <a:p>
            <a:pPr lvl="1">
              <a:buFont typeface="Wingdings" pitchFamily="2" charset="2"/>
              <a:buChar char="§"/>
            </a:pPr>
            <a:r>
              <a:rPr lang="en-US" dirty="0">
                <a:solidFill>
                  <a:schemeClr val="accent1">
                    <a:lumMod val="75000"/>
                  </a:schemeClr>
                </a:solidFill>
              </a:rPr>
              <a:t>Con:</a:t>
            </a:r>
          </a:p>
          <a:p>
            <a:pPr lvl="2">
              <a:buFont typeface="Wingdings" pitchFamily="2" charset="2"/>
              <a:buChar char="ü"/>
            </a:pPr>
            <a:r>
              <a:rPr lang="en-US" dirty="0"/>
              <a:t>Some culture share moral views</a:t>
            </a:r>
          </a:p>
          <a:p>
            <a:pPr lvl="2">
              <a:buFont typeface="Wingdings" pitchFamily="2" charset="2"/>
              <a:buChar char="ü"/>
            </a:pPr>
            <a:r>
              <a:rPr lang="en-US" dirty="0"/>
              <a:t>What if there is “Culture in conflict”</a:t>
            </a:r>
          </a:p>
          <a:p>
            <a:pPr lvl="2">
              <a:buFont typeface="Wingdings" pitchFamily="2" charset="2"/>
              <a:buChar char="ü"/>
            </a:pPr>
            <a:r>
              <a:rPr lang="en-US" dirty="0"/>
              <a:t>Indirect based on reason</a:t>
            </a:r>
          </a:p>
          <a:p>
            <a:pPr lvl="1">
              <a:buFont typeface="Wingdings" pitchFamily="2" charset="2"/>
              <a:buChar char="§"/>
            </a:pPr>
            <a:endParaRPr lang="en-US" dirty="0"/>
          </a:p>
          <a:p>
            <a:pPr lvl="1">
              <a:buFont typeface="Wingdings" pitchFamily="2" charset="2"/>
              <a:buChar char="§"/>
            </a:pPr>
            <a:endParaRPr lang="en-US" dirty="0"/>
          </a:p>
          <a:p>
            <a:pPr lvl="1">
              <a:buFont typeface="Wingdings" pitchFamily="2" charset="2"/>
              <a:buChar char="§"/>
            </a:pPr>
            <a:endParaRPr lang="en-US" dirty="0"/>
          </a:p>
          <a:p>
            <a:pPr lvl="1">
              <a:buFont typeface="Wingdings" pitchFamily="2" charset="2"/>
              <a:buChar char="§"/>
            </a:pP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19</a:t>
            </a:fld>
            <a:endParaRPr lang="en-MY"/>
          </a:p>
        </p:txBody>
      </p:sp>
    </p:spTree>
    <p:extLst>
      <p:ext uri="{BB962C8B-B14F-4D97-AF65-F5344CB8AC3E}">
        <p14:creationId xmlns:p14="http://schemas.microsoft.com/office/powerpoint/2010/main" val="347325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1537DB-B157-2B7A-0BEC-10B2806D2144}"/>
              </a:ext>
            </a:extLst>
          </p:cNvPr>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r>
              <a:rPr lang="en-US" sz="3600" b="1" dirty="0"/>
              <a:t>What is ETHICS to you?</a:t>
            </a:r>
            <a:endParaRPr lang="en-MY" sz="3600" b="1" dirty="0"/>
          </a:p>
        </p:txBody>
      </p:sp>
      <p:sp>
        <p:nvSpPr>
          <p:cNvPr id="4" name="Slide Number Placeholder 3">
            <a:extLst>
              <a:ext uri="{FF2B5EF4-FFF2-40B4-BE49-F238E27FC236}">
                <a16:creationId xmlns:a16="http://schemas.microsoft.com/office/drawing/2014/main" id="{61277C05-52AE-59AB-8AA7-393EBCA53074}"/>
              </a:ext>
            </a:extLst>
          </p:cNvPr>
          <p:cNvSpPr>
            <a:spLocks noGrp="1"/>
          </p:cNvSpPr>
          <p:nvPr>
            <p:ph type="sldNum" sz="quarter" idx="12"/>
          </p:nvPr>
        </p:nvSpPr>
        <p:spPr/>
        <p:txBody>
          <a:bodyPr/>
          <a:lstStyle/>
          <a:p>
            <a:fld id="{6724F9D7-9E16-43AC-A661-01F1AA282381}" type="slidenum">
              <a:rPr lang="en-MY" smtClean="0"/>
              <a:t>2</a:t>
            </a:fld>
            <a:endParaRPr lang="en-MY"/>
          </a:p>
        </p:txBody>
      </p:sp>
    </p:spTree>
    <p:extLst>
      <p:ext uri="{BB962C8B-B14F-4D97-AF65-F5344CB8AC3E}">
        <p14:creationId xmlns:p14="http://schemas.microsoft.com/office/powerpoint/2010/main" val="2792606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Non- Workable Theories</a:t>
            </a:r>
            <a:endParaRPr lang="en-MY" dirty="0"/>
          </a:p>
        </p:txBody>
      </p:sp>
      <p:sp>
        <p:nvSpPr>
          <p:cNvPr id="2" name="Content Placeholder 1"/>
          <p:cNvSpPr>
            <a:spLocks noGrp="1"/>
          </p:cNvSpPr>
          <p:nvPr>
            <p:ph idx="1"/>
          </p:nvPr>
        </p:nvSpPr>
        <p:spPr>
          <a:xfrm>
            <a:off x="872067" y="2420888"/>
            <a:ext cx="7408333" cy="3705275"/>
          </a:xfrm>
        </p:spPr>
        <p:txBody>
          <a:bodyPr>
            <a:normAutofit fontScale="85000" lnSpcReduction="20000"/>
          </a:bodyPr>
          <a:lstStyle/>
          <a:p>
            <a:r>
              <a:rPr lang="en-US" b="1" dirty="0">
                <a:solidFill>
                  <a:srgbClr val="0070C0"/>
                </a:solidFill>
              </a:rPr>
              <a:t>Divine Command Theory (DCT)</a:t>
            </a:r>
          </a:p>
          <a:p>
            <a:pPr lvl="1">
              <a:buFont typeface="Wingdings" pitchFamily="2" charset="2"/>
              <a:buChar char="§"/>
            </a:pPr>
            <a:r>
              <a:rPr lang="en-US" b="1" dirty="0">
                <a:solidFill>
                  <a:srgbClr val="FF0000"/>
                </a:solidFill>
              </a:rPr>
              <a:t>Good actions: those aligned with God’s will</a:t>
            </a:r>
          </a:p>
          <a:p>
            <a:pPr lvl="1">
              <a:buFont typeface="Wingdings" pitchFamily="2" charset="2"/>
              <a:buChar char="§"/>
            </a:pPr>
            <a:r>
              <a:rPr lang="en-US" dirty="0"/>
              <a:t>Bad actions: those contrary to God’s will</a:t>
            </a:r>
          </a:p>
          <a:p>
            <a:pPr lvl="1">
              <a:buFont typeface="Wingdings" pitchFamily="2" charset="2"/>
              <a:buChar char="§"/>
            </a:pPr>
            <a:r>
              <a:rPr lang="en-US" dirty="0"/>
              <a:t>Holy books reveal God’s will</a:t>
            </a:r>
          </a:p>
          <a:p>
            <a:pPr lvl="1">
              <a:buFont typeface="Wingdings" pitchFamily="2" charset="2"/>
              <a:buChar char="§"/>
            </a:pPr>
            <a:r>
              <a:rPr lang="en-US" dirty="0"/>
              <a:t>We should holy books as moral decision-making guides</a:t>
            </a:r>
          </a:p>
          <a:p>
            <a:pPr lvl="1">
              <a:buFont typeface="Wingdings" pitchFamily="2" charset="2"/>
              <a:buChar char="§"/>
            </a:pPr>
            <a:r>
              <a:rPr lang="en-US" dirty="0">
                <a:solidFill>
                  <a:srgbClr val="00B050"/>
                </a:solidFill>
              </a:rPr>
              <a:t>Pro:</a:t>
            </a:r>
          </a:p>
          <a:p>
            <a:pPr lvl="2">
              <a:buFont typeface="Wingdings" pitchFamily="2" charset="2"/>
              <a:buChar char="ü"/>
            </a:pPr>
            <a:r>
              <a:rPr lang="en-US" dirty="0"/>
              <a:t>We owe obedience to our Creator</a:t>
            </a:r>
          </a:p>
          <a:p>
            <a:pPr lvl="2">
              <a:buFont typeface="Wingdings" pitchFamily="2" charset="2"/>
              <a:buChar char="ü"/>
            </a:pPr>
            <a:r>
              <a:rPr lang="en-US" dirty="0"/>
              <a:t>God is all-good, all-knowing and the ultimate authority</a:t>
            </a:r>
          </a:p>
          <a:p>
            <a:pPr lvl="1">
              <a:buFont typeface="Wingdings" pitchFamily="2" charset="2"/>
              <a:buChar char="§"/>
            </a:pPr>
            <a:r>
              <a:rPr lang="en-US" dirty="0">
                <a:solidFill>
                  <a:srgbClr val="7030A0"/>
                </a:solidFill>
              </a:rPr>
              <a:t>Con:</a:t>
            </a:r>
          </a:p>
          <a:p>
            <a:pPr lvl="2">
              <a:buFont typeface="Wingdings" pitchFamily="2" charset="2"/>
              <a:buChar char="ü"/>
            </a:pPr>
            <a:r>
              <a:rPr lang="en-US" dirty="0"/>
              <a:t>Different holy book and some moral problem not addressed in scripture</a:t>
            </a:r>
          </a:p>
          <a:p>
            <a:pPr lvl="2">
              <a:buFont typeface="Wingdings" pitchFamily="2" charset="2"/>
              <a:buChar char="ü"/>
            </a:pPr>
            <a:r>
              <a:rPr lang="en-US" dirty="0"/>
              <a:t>Based on obedience, not reason</a:t>
            </a:r>
          </a:p>
          <a:p>
            <a:pPr lvl="1">
              <a:buFont typeface="Wingdings" pitchFamily="2" charset="2"/>
              <a:buChar char="§"/>
            </a:pP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20</a:t>
            </a:fld>
            <a:endParaRPr lang="en-MY"/>
          </a:p>
        </p:txBody>
      </p:sp>
    </p:spTree>
    <p:extLst>
      <p:ext uri="{BB962C8B-B14F-4D97-AF65-F5344CB8AC3E}">
        <p14:creationId xmlns:p14="http://schemas.microsoft.com/office/powerpoint/2010/main" val="12597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Non- Workable Theories</a:t>
            </a:r>
          </a:p>
        </p:txBody>
      </p:sp>
      <p:sp>
        <p:nvSpPr>
          <p:cNvPr id="2" name="Content Placeholder 1"/>
          <p:cNvSpPr>
            <a:spLocks noGrp="1"/>
          </p:cNvSpPr>
          <p:nvPr>
            <p:ph idx="1"/>
          </p:nvPr>
        </p:nvSpPr>
        <p:spPr>
          <a:xfrm>
            <a:off x="872067" y="2420888"/>
            <a:ext cx="7408333" cy="3888431"/>
          </a:xfrm>
        </p:spPr>
        <p:txBody>
          <a:bodyPr>
            <a:normAutofit fontScale="92500" lnSpcReduction="20000"/>
          </a:bodyPr>
          <a:lstStyle/>
          <a:p>
            <a:r>
              <a:rPr lang="en-US" b="1" dirty="0">
                <a:solidFill>
                  <a:srgbClr val="0070C0"/>
                </a:solidFill>
              </a:rPr>
              <a:t>Ethical Egoism (EE)</a:t>
            </a:r>
          </a:p>
          <a:p>
            <a:pPr lvl="1">
              <a:buFont typeface="Wingdings" pitchFamily="2" charset="2"/>
              <a:buChar char="§"/>
            </a:pPr>
            <a:r>
              <a:rPr lang="en-US" dirty="0"/>
              <a:t>Each person should focus exclusively on </a:t>
            </a:r>
            <a:r>
              <a:rPr lang="en-US" b="1" dirty="0">
                <a:solidFill>
                  <a:srgbClr val="FF0000"/>
                </a:solidFill>
              </a:rPr>
              <a:t>his or her self-interest</a:t>
            </a:r>
          </a:p>
          <a:p>
            <a:pPr lvl="1">
              <a:buFont typeface="Wingdings" pitchFamily="2" charset="2"/>
              <a:buChar char="§"/>
            </a:pPr>
            <a:r>
              <a:rPr lang="en-US" dirty="0"/>
              <a:t>Morally right action: that action that provides self with </a:t>
            </a:r>
            <a:r>
              <a:rPr lang="en-US" b="1" dirty="0">
                <a:solidFill>
                  <a:srgbClr val="FF0000"/>
                </a:solidFill>
              </a:rPr>
              <a:t>maximum long-term benefit</a:t>
            </a:r>
          </a:p>
          <a:p>
            <a:pPr lvl="1">
              <a:buFont typeface="Wingdings" pitchFamily="2" charset="2"/>
              <a:buChar char="§"/>
            </a:pPr>
            <a:r>
              <a:rPr lang="en-US" dirty="0">
                <a:solidFill>
                  <a:srgbClr val="00B050"/>
                </a:solidFill>
              </a:rPr>
              <a:t>Pro:</a:t>
            </a:r>
          </a:p>
          <a:p>
            <a:pPr lvl="2">
              <a:buFont typeface="Wingdings" pitchFamily="2" charset="2"/>
              <a:buChar char="ü"/>
            </a:pPr>
            <a:r>
              <a:rPr lang="en-US" dirty="0"/>
              <a:t>The community can benefit when individuals put their well-being first</a:t>
            </a:r>
          </a:p>
          <a:p>
            <a:pPr lvl="2">
              <a:buFont typeface="Wingdings" pitchFamily="2" charset="2"/>
              <a:buChar char="ü"/>
            </a:pPr>
            <a:r>
              <a:rPr lang="en-US" dirty="0"/>
              <a:t>Other moral principles are rooted in the principle of self-interest and it is practical since we are already inclined to do what’s best for ourselves</a:t>
            </a:r>
          </a:p>
          <a:p>
            <a:pPr lvl="1">
              <a:buFont typeface="Wingdings" pitchFamily="2" charset="2"/>
              <a:buChar char="§"/>
            </a:pPr>
            <a:r>
              <a:rPr lang="en-US" dirty="0">
                <a:solidFill>
                  <a:schemeClr val="accent1">
                    <a:lumMod val="75000"/>
                  </a:schemeClr>
                </a:solidFill>
              </a:rPr>
              <a:t>Con:</a:t>
            </a:r>
          </a:p>
          <a:p>
            <a:pPr lvl="2">
              <a:buFont typeface="Wingdings" pitchFamily="2" charset="2"/>
              <a:buChar char="ü"/>
            </a:pPr>
            <a:r>
              <a:rPr lang="en-US" dirty="0"/>
              <a:t>Not true that people naturally act in their own long-term self-interest</a:t>
            </a:r>
          </a:p>
          <a:p>
            <a:pPr lvl="2">
              <a:buFont typeface="Wingdings" pitchFamily="2" charset="2"/>
              <a:buChar char="ü"/>
            </a:pPr>
            <a:r>
              <a:rPr lang="en-US" dirty="0"/>
              <a:t>Social injustices have occurred when individuals have put their own interests first</a:t>
            </a:r>
          </a:p>
        </p:txBody>
      </p:sp>
      <p:sp>
        <p:nvSpPr>
          <p:cNvPr id="3" name="Slide Number Placeholder 2"/>
          <p:cNvSpPr>
            <a:spLocks noGrp="1"/>
          </p:cNvSpPr>
          <p:nvPr>
            <p:ph type="sldNum" sz="quarter" idx="12"/>
          </p:nvPr>
        </p:nvSpPr>
        <p:spPr/>
        <p:txBody>
          <a:bodyPr/>
          <a:lstStyle/>
          <a:p>
            <a:fld id="{6724F9D7-9E16-43AC-A661-01F1AA282381}" type="slidenum">
              <a:rPr lang="en-MY" smtClean="0"/>
              <a:t>21</a:t>
            </a:fld>
            <a:endParaRPr lang="en-MY"/>
          </a:p>
        </p:txBody>
      </p:sp>
    </p:spTree>
    <p:extLst>
      <p:ext uri="{BB962C8B-B14F-4D97-AF65-F5344CB8AC3E}">
        <p14:creationId xmlns:p14="http://schemas.microsoft.com/office/powerpoint/2010/main" val="330203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Theories</a:t>
            </a: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22</a:t>
            </a:fld>
            <a:endParaRPr lang="en-MY"/>
          </a:p>
        </p:txBody>
      </p:sp>
      <p:sp>
        <p:nvSpPr>
          <p:cNvPr id="5" name="Title 1"/>
          <p:cNvSpPr txBox="1">
            <a:spLocks/>
          </p:cNvSpPr>
          <p:nvPr/>
        </p:nvSpPr>
        <p:spPr>
          <a:xfrm>
            <a:off x="1331640" y="5661248"/>
            <a:ext cx="6683270" cy="102135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A Good Ethical Theory Supports Persuasive, Logical Arguments</a:t>
            </a:r>
          </a:p>
        </p:txBody>
      </p:sp>
      <p:pic>
        <p:nvPicPr>
          <p:cNvPr id="6" name="Picture 6" descr="qui02f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56792"/>
            <a:ext cx="6683270" cy="383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141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Theories</a:t>
            </a:r>
            <a:endParaRPr lang="en-MY" dirty="0"/>
          </a:p>
        </p:txBody>
      </p:sp>
      <p:sp>
        <p:nvSpPr>
          <p:cNvPr id="2" name="Content Placeholder 1"/>
          <p:cNvSpPr>
            <a:spLocks noGrp="1"/>
          </p:cNvSpPr>
          <p:nvPr>
            <p:ph idx="1"/>
          </p:nvPr>
        </p:nvSpPr>
        <p:spPr>
          <a:xfrm>
            <a:off x="872067" y="2420888"/>
            <a:ext cx="7408333" cy="3705275"/>
          </a:xfrm>
        </p:spPr>
        <p:txBody>
          <a:bodyPr>
            <a:normAutofit fontScale="85000" lnSpcReduction="10000"/>
          </a:bodyPr>
          <a:lstStyle/>
          <a:p>
            <a:r>
              <a:rPr lang="en-US" b="1" dirty="0">
                <a:solidFill>
                  <a:srgbClr val="0070C0"/>
                </a:solidFill>
              </a:rPr>
              <a:t>Kantianism </a:t>
            </a:r>
          </a:p>
          <a:p>
            <a:pPr lvl="1">
              <a:buFont typeface="Wingdings" pitchFamily="2" charset="2"/>
              <a:buChar char="§"/>
            </a:pPr>
            <a:r>
              <a:rPr lang="en-US" b="1" dirty="0">
                <a:solidFill>
                  <a:srgbClr val="FF0000"/>
                </a:solidFill>
              </a:rPr>
              <a:t>Reason should cultivate desire to do right thing</a:t>
            </a:r>
          </a:p>
          <a:p>
            <a:pPr lvl="1">
              <a:buFont typeface="Wingdings" pitchFamily="2" charset="2"/>
              <a:buChar char="§"/>
            </a:pPr>
            <a:r>
              <a:rPr lang="en-US" dirty="0"/>
              <a:t>Immanuel Kant: </a:t>
            </a:r>
            <a:r>
              <a:rPr lang="en-US" i="1" dirty="0">
                <a:solidFill>
                  <a:srgbClr val="FF0000"/>
                </a:solidFill>
              </a:rPr>
              <a:t>Only thing in the world that is good without qualification is a good will</a:t>
            </a:r>
          </a:p>
          <a:p>
            <a:pPr lvl="1">
              <a:buFont typeface="Wingdings" pitchFamily="2" charset="2"/>
              <a:buChar char="§"/>
            </a:pPr>
            <a:r>
              <a:rPr lang="en-US" dirty="0">
                <a:solidFill>
                  <a:srgbClr val="00B050"/>
                </a:solidFill>
              </a:rPr>
              <a:t>Pro:</a:t>
            </a:r>
          </a:p>
          <a:p>
            <a:pPr lvl="2">
              <a:buFont typeface="Wingdings" pitchFamily="2" charset="2"/>
              <a:buChar char="ü"/>
            </a:pPr>
            <a:r>
              <a:rPr lang="en-US" dirty="0"/>
              <a:t>Aligns with common moral concern </a:t>
            </a:r>
            <a:r>
              <a:rPr lang="en-US" dirty="0">
                <a:sym typeface="Wingdings" pitchFamily="2" charset="2"/>
              </a:rPr>
              <a:t></a:t>
            </a:r>
            <a:r>
              <a:rPr lang="en-US" dirty="0"/>
              <a:t> produce universal moral guideline</a:t>
            </a:r>
          </a:p>
          <a:p>
            <a:pPr lvl="2">
              <a:buFont typeface="Wingdings" pitchFamily="2" charset="2"/>
              <a:buChar char="ü"/>
            </a:pPr>
            <a:r>
              <a:rPr lang="en-US" dirty="0"/>
              <a:t>Treats all persons as moral equals.</a:t>
            </a:r>
          </a:p>
          <a:p>
            <a:pPr lvl="1">
              <a:buFont typeface="Wingdings" pitchFamily="2" charset="2"/>
              <a:buChar char="§"/>
            </a:pPr>
            <a:r>
              <a:rPr lang="en-US" dirty="0">
                <a:solidFill>
                  <a:srgbClr val="7030A0"/>
                </a:solidFill>
              </a:rPr>
              <a:t>Con:</a:t>
            </a:r>
          </a:p>
          <a:p>
            <a:pPr lvl="2">
              <a:buFont typeface="Wingdings" pitchFamily="2" charset="2"/>
              <a:buChar char="ü"/>
            </a:pPr>
            <a:r>
              <a:rPr lang="en-US" dirty="0"/>
              <a:t>Sometimes no rule adequately characterizes an action</a:t>
            </a:r>
          </a:p>
          <a:p>
            <a:pPr lvl="2">
              <a:buFont typeface="Wingdings" pitchFamily="2" charset="2"/>
              <a:buChar char="ü"/>
            </a:pPr>
            <a:r>
              <a:rPr lang="en-US" dirty="0"/>
              <a:t>Sometimes there is no way to resolve a conflict between rules</a:t>
            </a:r>
          </a:p>
          <a:p>
            <a:pPr lvl="2">
              <a:buFont typeface="Wingdings" pitchFamily="2" charset="2"/>
              <a:buChar char="ü"/>
            </a:pPr>
            <a:r>
              <a:rPr lang="en-US" dirty="0"/>
              <a:t>Kantianism allows no exceptions to </a:t>
            </a:r>
            <a:r>
              <a:rPr lang="en-US" dirty="0">
                <a:solidFill>
                  <a:srgbClr val="FFC000"/>
                </a:solidFill>
              </a:rPr>
              <a:t>perfect duties</a:t>
            </a:r>
          </a:p>
          <a:p>
            <a:pPr>
              <a:buFont typeface="Wingdings" pitchFamily="2" charset="2"/>
              <a:buChar char="§"/>
            </a:pP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23</a:t>
            </a:fld>
            <a:endParaRPr lang="en-MY"/>
          </a:p>
        </p:txBody>
      </p:sp>
    </p:spTree>
    <p:extLst>
      <p:ext uri="{BB962C8B-B14F-4D97-AF65-F5344CB8AC3E}">
        <p14:creationId xmlns:p14="http://schemas.microsoft.com/office/powerpoint/2010/main" val="2307305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Theories</a:t>
            </a:r>
            <a:endParaRPr lang="en-MY" dirty="0"/>
          </a:p>
        </p:txBody>
      </p:sp>
      <p:sp>
        <p:nvSpPr>
          <p:cNvPr id="2" name="Content Placeholder 1"/>
          <p:cNvSpPr>
            <a:spLocks noGrp="1"/>
          </p:cNvSpPr>
          <p:nvPr>
            <p:ph idx="1"/>
          </p:nvPr>
        </p:nvSpPr>
        <p:spPr/>
        <p:txBody>
          <a:bodyPr>
            <a:normAutofit lnSpcReduction="10000"/>
          </a:bodyPr>
          <a:lstStyle/>
          <a:p>
            <a:r>
              <a:rPr lang="en-US" dirty="0">
                <a:solidFill>
                  <a:srgbClr val="FFC000"/>
                </a:solidFill>
              </a:rPr>
              <a:t>Perfect duty (PD): </a:t>
            </a:r>
            <a:r>
              <a:rPr lang="en-US" dirty="0"/>
              <a:t>duty obliged to fulfill without exception</a:t>
            </a:r>
          </a:p>
          <a:p>
            <a:pPr lvl="1">
              <a:buFont typeface="Wingdings" pitchFamily="2" charset="2"/>
              <a:buChar char="§"/>
            </a:pPr>
            <a:r>
              <a:rPr lang="en-US" dirty="0"/>
              <a:t>Example: Telling the truth</a:t>
            </a:r>
          </a:p>
          <a:p>
            <a:r>
              <a:rPr lang="en-US" dirty="0">
                <a:solidFill>
                  <a:srgbClr val="FFC000"/>
                </a:solidFill>
              </a:rPr>
              <a:t>Imperfect duty(ID): </a:t>
            </a:r>
            <a:r>
              <a:rPr lang="en-US" dirty="0"/>
              <a:t>duty obliged to fulfill in general but not in every instance</a:t>
            </a:r>
          </a:p>
          <a:p>
            <a:pPr lvl="1">
              <a:buFont typeface="Wingdings" pitchFamily="2" charset="2"/>
              <a:buChar char="§"/>
            </a:pPr>
            <a:r>
              <a:rPr lang="en-US" dirty="0"/>
              <a:t>Example: Helping others</a:t>
            </a:r>
          </a:p>
          <a:p>
            <a:r>
              <a:rPr lang="en-US" dirty="0"/>
              <a:t>PD </a:t>
            </a:r>
            <a:r>
              <a:rPr lang="en-US" dirty="0" err="1"/>
              <a:t>vs</a:t>
            </a:r>
            <a:r>
              <a:rPr lang="en-US" dirty="0"/>
              <a:t> ID = PD</a:t>
            </a:r>
          </a:p>
          <a:p>
            <a:r>
              <a:rPr lang="en-US" dirty="0"/>
              <a:t>PD </a:t>
            </a:r>
            <a:r>
              <a:rPr lang="en-US" dirty="0" err="1"/>
              <a:t>vs</a:t>
            </a:r>
            <a:r>
              <a:rPr lang="en-US" dirty="0"/>
              <a:t> PD = ???</a:t>
            </a:r>
          </a:p>
        </p:txBody>
      </p:sp>
      <p:sp>
        <p:nvSpPr>
          <p:cNvPr id="3" name="Slide Number Placeholder 2"/>
          <p:cNvSpPr>
            <a:spLocks noGrp="1"/>
          </p:cNvSpPr>
          <p:nvPr>
            <p:ph type="sldNum" sz="quarter" idx="12"/>
          </p:nvPr>
        </p:nvSpPr>
        <p:spPr/>
        <p:txBody>
          <a:bodyPr/>
          <a:lstStyle/>
          <a:p>
            <a:fld id="{6724F9D7-9E16-43AC-A661-01F1AA282381}" type="slidenum">
              <a:rPr lang="en-MY" smtClean="0"/>
              <a:t>24</a:t>
            </a:fld>
            <a:endParaRPr lang="en-MY"/>
          </a:p>
        </p:txBody>
      </p:sp>
    </p:spTree>
    <p:extLst>
      <p:ext uri="{BB962C8B-B14F-4D97-AF65-F5344CB8AC3E}">
        <p14:creationId xmlns:p14="http://schemas.microsoft.com/office/powerpoint/2010/main" val="650502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Theories</a:t>
            </a: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25</a:t>
            </a:fld>
            <a:endParaRPr lang="en-MY"/>
          </a:p>
        </p:txBody>
      </p:sp>
      <p:graphicFrame>
        <p:nvGraphicFramePr>
          <p:cNvPr id="5" name="Table 4"/>
          <p:cNvGraphicFramePr>
            <a:graphicFrameLocks noGrp="1"/>
          </p:cNvGraphicFramePr>
          <p:nvPr>
            <p:extLst>
              <p:ext uri="{D42A27DB-BD31-4B8C-83A1-F6EECF244321}">
                <p14:modId xmlns:p14="http://schemas.microsoft.com/office/powerpoint/2010/main" val="969224980"/>
              </p:ext>
            </p:extLst>
          </p:nvPr>
        </p:nvGraphicFramePr>
        <p:xfrm>
          <a:off x="216088" y="332656"/>
          <a:ext cx="8712968" cy="6454864"/>
        </p:xfrm>
        <a:graphic>
          <a:graphicData uri="http://schemas.openxmlformats.org/drawingml/2006/table">
            <a:tbl>
              <a:tblPr firstRow="1" bandRow="1">
                <a:tableStyleId>{5C22544A-7EE6-4342-B048-85BDC9FD1C3A}</a:tableStyleId>
              </a:tblPr>
              <a:tblGrid>
                <a:gridCol w="4392788">
                  <a:extLst>
                    <a:ext uri="{9D8B030D-6E8A-4147-A177-3AD203B41FA5}">
                      <a16:colId xmlns:a16="http://schemas.microsoft.com/office/drawing/2014/main" val="20000"/>
                    </a:ext>
                  </a:extLst>
                </a:gridCol>
                <a:gridCol w="4320180">
                  <a:extLst>
                    <a:ext uri="{9D8B030D-6E8A-4147-A177-3AD203B41FA5}">
                      <a16:colId xmlns:a16="http://schemas.microsoft.com/office/drawing/2014/main" val="20001"/>
                    </a:ext>
                  </a:extLst>
                </a:gridCol>
              </a:tblGrid>
              <a:tr h="450340">
                <a:tc gridSpan="2">
                  <a:txBody>
                    <a:bodyPr/>
                    <a:lstStyle/>
                    <a:p>
                      <a:pPr algn="ctr"/>
                      <a:r>
                        <a:rPr lang="en-US" dirty="0"/>
                        <a:t>Kantianism Analysis</a:t>
                      </a:r>
                      <a:endParaRPr lang="en-MY" dirty="0"/>
                    </a:p>
                  </a:txBody>
                  <a:tcPr/>
                </a:tc>
                <a:tc hMerge="1">
                  <a:txBody>
                    <a:bodyPr/>
                    <a:lstStyle/>
                    <a:p>
                      <a:endParaRPr lang="en-MY" dirty="0"/>
                    </a:p>
                  </a:txBody>
                  <a:tcPr/>
                </a:tc>
                <a:extLst>
                  <a:ext uri="{0D108BD9-81ED-4DB2-BD59-A6C34878D82A}">
                    <a16:rowId xmlns:a16="http://schemas.microsoft.com/office/drawing/2014/main" val="10000"/>
                  </a:ext>
                </a:extLst>
              </a:tr>
              <a:tr h="1426074">
                <a:tc gridSpan="2">
                  <a:txBody>
                    <a:bodyPr/>
                    <a:lstStyle/>
                    <a:p>
                      <a:r>
                        <a:rPr lang="en-US" sz="1400" b="1" u="sng" dirty="0"/>
                        <a:t>Issue:</a:t>
                      </a:r>
                    </a:p>
                    <a:p>
                      <a:r>
                        <a:rPr lang="en-US" sz="1400" dirty="0"/>
                        <a:t>Carla a single mother has a full-time job and is taking 2 evening courses per semester in order her to complete her college education. One of her course requires more work than normal. Carla doesn’t have time to write the final report and  purchases a report from the Web that sells term papers and submit it as her own work. Was Carla’s action morally Justifiable?</a:t>
                      </a:r>
                      <a:endParaRPr lang="en-MY" dirty="0"/>
                    </a:p>
                  </a:txBody>
                  <a:tcPr/>
                </a:tc>
                <a:tc hMerge="1">
                  <a:txBody>
                    <a:bodyPr/>
                    <a:lstStyle/>
                    <a:p>
                      <a:endParaRPr lang="en-MY" dirty="0"/>
                    </a:p>
                  </a:txBody>
                  <a:tcPr/>
                </a:tc>
                <a:extLst>
                  <a:ext uri="{0D108BD9-81ED-4DB2-BD59-A6C34878D82A}">
                    <a16:rowId xmlns:a16="http://schemas.microsoft.com/office/drawing/2014/main" val="10001"/>
                  </a:ext>
                </a:extLst>
              </a:tr>
              <a:tr h="4578450">
                <a:tc>
                  <a:txBody>
                    <a:bodyPr/>
                    <a:lstStyle/>
                    <a:p>
                      <a:r>
                        <a:rPr lang="en-US" sz="1400" b="1" i="1" dirty="0"/>
                        <a:t>Categorical Imperative (1</a:t>
                      </a:r>
                      <a:r>
                        <a:rPr lang="en-US" sz="1400" b="1" i="1" baseline="30000" dirty="0"/>
                        <a:t>st</a:t>
                      </a:r>
                      <a:r>
                        <a:rPr lang="en-US" sz="1400" b="1" i="1" dirty="0"/>
                        <a:t> Formulation)</a:t>
                      </a:r>
                    </a:p>
                    <a:p>
                      <a:pPr marL="285750" indent="-285750">
                        <a:buFont typeface="Arial" pitchFamily="34" charset="0"/>
                        <a:buChar char="•"/>
                      </a:pPr>
                      <a:r>
                        <a:rPr lang="en-US" sz="1400" dirty="0"/>
                        <a:t>Act only from moral rules that you can at the same time will to be universal moral laws.</a:t>
                      </a:r>
                    </a:p>
                    <a:p>
                      <a:pPr marL="0" indent="0">
                        <a:buFont typeface="Arial" pitchFamily="34" charset="0"/>
                        <a:buNone/>
                      </a:pPr>
                      <a:r>
                        <a:rPr lang="en-US" sz="1400" b="1" i="1" u="sng" dirty="0"/>
                        <a:t>Analysis</a:t>
                      </a:r>
                    </a:p>
                    <a:p>
                      <a:pPr marL="285750" indent="-285750">
                        <a:buFont typeface="Arial" pitchFamily="34" charset="0"/>
                        <a:buChar char="•"/>
                      </a:pPr>
                      <a:r>
                        <a:rPr lang="en-US" sz="1400" dirty="0"/>
                        <a:t>Proposed rule: Get credit from others’ work</a:t>
                      </a:r>
                    </a:p>
                    <a:p>
                      <a:pPr marL="285750" indent="-285750">
                        <a:buFont typeface="Arial" pitchFamily="34" charset="0"/>
                        <a:buChar char="•"/>
                      </a:pPr>
                      <a:r>
                        <a:rPr lang="en-US" sz="1400" dirty="0"/>
                        <a:t>Universalize</a:t>
                      </a:r>
                      <a:r>
                        <a:rPr lang="en-US" sz="1400" baseline="0" dirty="0"/>
                        <a:t> rule: plagiarism, cheating = NO</a:t>
                      </a:r>
                    </a:p>
                    <a:p>
                      <a:pPr marL="285750" indent="-285750">
                        <a:buFont typeface="Arial" pitchFamily="34" charset="0"/>
                        <a:buChar char="•"/>
                      </a:pPr>
                      <a:r>
                        <a:rPr lang="en-US" sz="1400" baseline="0" dirty="0"/>
                        <a:t>Evaluation:</a:t>
                      </a:r>
                    </a:p>
                    <a:p>
                      <a:pPr marL="742950" lvl="1" indent="-285750">
                        <a:buFont typeface="Wingdings" pitchFamily="2" charset="2"/>
                        <a:buChar char="ü"/>
                      </a:pPr>
                      <a:r>
                        <a:rPr lang="en-US" sz="1400" baseline="0" dirty="0"/>
                        <a:t>Against universalize rule</a:t>
                      </a:r>
                    </a:p>
                    <a:p>
                      <a:pPr marL="742950" lvl="1" indent="-285750">
                        <a:buFont typeface="Wingdings" pitchFamily="2" charset="2"/>
                        <a:buChar char="ü"/>
                      </a:pPr>
                      <a:r>
                        <a:rPr lang="en-US" sz="1400" baseline="0" dirty="0"/>
                        <a:t> If proposed rule is allowed, question the credibility of student (Carla) skills &amp; Knowledge</a:t>
                      </a:r>
                    </a:p>
                    <a:p>
                      <a:pPr marL="285750" lvl="0" indent="-285750">
                        <a:buFont typeface="Arial" pitchFamily="34" charset="0"/>
                        <a:buChar char="•"/>
                      </a:pPr>
                      <a:r>
                        <a:rPr lang="en-US" sz="1400" baseline="0" dirty="0"/>
                        <a:t>Conclusion:</a:t>
                      </a:r>
                    </a:p>
                    <a:p>
                      <a:pPr marL="742950" lvl="1" indent="-285750">
                        <a:buFont typeface="Wingdings" pitchFamily="2" charset="2"/>
                        <a:buChar char="ü"/>
                      </a:pPr>
                      <a:r>
                        <a:rPr lang="en-US" sz="1400" baseline="0" dirty="0"/>
                        <a:t>Wrong</a:t>
                      </a:r>
                    </a:p>
                    <a:p>
                      <a:pPr marL="742950" lvl="1" indent="-285750">
                        <a:buFont typeface="Wingdings" pitchFamily="2" charset="2"/>
                        <a:buChar char="ü"/>
                      </a:pPr>
                      <a:r>
                        <a:rPr lang="en-US" sz="1400" baseline="0" dirty="0"/>
                        <a:t>Professor should not give credit(grade)</a:t>
                      </a:r>
                    </a:p>
                    <a:p>
                      <a:pPr marL="742950" lvl="1" indent="-285750">
                        <a:buFont typeface="Wingdings" pitchFamily="2" charset="2"/>
                        <a:buChar char="ü"/>
                      </a:pPr>
                      <a:r>
                        <a:rPr lang="en-US" sz="1400" baseline="0" dirty="0"/>
                        <a:t>This self-defeating give Impact to society and Organization</a:t>
                      </a:r>
                      <a:endParaRPr lang="en-MY" sz="1400" dirty="0"/>
                    </a:p>
                  </a:txBody>
                  <a:tcPr/>
                </a:tc>
                <a:tc>
                  <a:txBody>
                    <a:bodyPr/>
                    <a:lstStyle/>
                    <a:p>
                      <a:r>
                        <a:rPr lang="en-MY" sz="1400" b="1" i="1" dirty="0"/>
                        <a:t>Categorical Imperative (2st Formulation)</a:t>
                      </a:r>
                    </a:p>
                    <a:p>
                      <a:pPr marL="285750" indent="-285750">
                        <a:buFont typeface="Arial" pitchFamily="34" charset="0"/>
                        <a:buChar char="•"/>
                      </a:pPr>
                      <a:r>
                        <a:rPr lang="en-US" sz="1400" dirty="0"/>
                        <a:t>Act so that you treat both yourself</a:t>
                      </a:r>
                      <a:r>
                        <a:rPr lang="en-US" sz="1400" baseline="0" dirty="0"/>
                        <a:t> </a:t>
                      </a:r>
                      <a:r>
                        <a:rPr lang="en-US" sz="1400" dirty="0"/>
                        <a:t>and other people as ends in themselves and never only as a means to an end.</a:t>
                      </a:r>
                    </a:p>
                    <a:p>
                      <a:pPr marL="0" indent="0">
                        <a:buFont typeface="Arial" pitchFamily="34" charset="0"/>
                        <a:buNone/>
                      </a:pPr>
                      <a:r>
                        <a:rPr lang="en-US" sz="1400" dirty="0"/>
                        <a:t>Analysis</a:t>
                      </a:r>
                    </a:p>
                    <a:p>
                      <a:pPr marL="285750" indent="-285750">
                        <a:buFont typeface="Arial" pitchFamily="34" charset="0"/>
                        <a:buChar char="•"/>
                      </a:pPr>
                      <a:r>
                        <a:rPr lang="en-US" sz="1400" dirty="0"/>
                        <a:t>3</a:t>
                      </a:r>
                      <a:r>
                        <a:rPr lang="en-US" sz="1400" baseline="30000" dirty="0"/>
                        <a:t>rd</a:t>
                      </a:r>
                      <a:r>
                        <a:rPr lang="en-US" sz="1400" baseline="0" dirty="0"/>
                        <a:t> party: The professor</a:t>
                      </a:r>
                    </a:p>
                    <a:p>
                      <a:pPr marL="285750" indent="-285750">
                        <a:buFont typeface="Arial" pitchFamily="34" charset="0"/>
                        <a:buChar char="•"/>
                      </a:pPr>
                      <a:r>
                        <a:rPr lang="en-US" sz="1400" baseline="0" dirty="0"/>
                        <a:t>End (the aim): Passing the course</a:t>
                      </a:r>
                    </a:p>
                    <a:p>
                      <a:pPr marL="285750" indent="-285750">
                        <a:buFont typeface="Arial" pitchFamily="34" charset="0"/>
                        <a:buChar char="•"/>
                      </a:pPr>
                      <a:r>
                        <a:rPr lang="en-US" sz="1400" baseline="0" dirty="0"/>
                        <a:t>Associated action: Deceive the professor by submitting work as her but actually other’s work that she purchased it from web.</a:t>
                      </a:r>
                    </a:p>
                    <a:p>
                      <a:pPr marL="285750" indent="-285750">
                        <a:buFont typeface="Arial" pitchFamily="34" charset="0"/>
                        <a:buChar char="•"/>
                      </a:pPr>
                      <a:r>
                        <a:rPr lang="en-US" sz="1400" baseline="0" dirty="0"/>
                        <a:t>Prove the means : Yes – treated her professor as an means to an end (deceive ding her professor)</a:t>
                      </a:r>
                    </a:p>
                    <a:p>
                      <a:pPr marL="285750" indent="-285750">
                        <a:buFont typeface="Arial" pitchFamily="34" charset="0"/>
                        <a:buChar char="•"/>
                      </a:pPr>
                      <a:r>
                        <a:rPr lang="en-US" sz="1400" baseline="0" dirty="0"/>
                        <a:t>Conclusion: </a:t>
                      </a:r>
                    </a:p>
                    <a:p>
                      <a:pPr marL="742950" lvl="1" indent="-285750">
                        <a:buFont typeface="Wingdings" pitchFamily="2" charset="2"/>
                        <a:buChar char="ü"/>
                      </a:pPr>
                      <a:r>
                        <a:rPr lang="en-US" sz="1400" baseline="0" dirty="0"/>
                        <a:t>Wrong</a:t>
                      </a:r>
                    </a:p>
                    <a:p>
                      <a:pPr marL="742950" lvl="1" indent="-285750">
                        <a:buFont typeface="Wingdings" pitchFamily="2" charset="2"/>
                        <a:buChar char="ü"/>
                      </a:pPr>
                      <a:r>
                        <a:rPr lang="en-US" sz="1400" baseline="0" dirty="0"/>
                        <a:t>Should communicate with her professor about the circumstances</a:t>
                      </a:r>
                    </a:p>
                    <a:p>
                      <a:pPr marL="285750" indent="-285750">
                        <a:buFont typeface="Arial" pitchFamily="34" charset="0"/>
                        <a:buChar char="•"/>
                      </a:pPr>
                      <a:endParaRPr lang="en-MY"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59634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Theories</a:t>
            </a:r>
            <a:endParaRPr lang="en-MY" dirty="0"/>
          </a:p>
        </p:txBody>
      </p:sp>
      <p:sp>
        <p:nvSpPr>
          <p:cNvPr id="2" name="Content Placeholder 1"/>
          <p:cNvSpPr>
            <a:spLocks noGrp="1"/>
          </p:cNvSpPr>
          <p:nvPr>
            <p:ph idx="1"/>
          </p:nvPr>
        </p:nvSpPr>
        <p:spPr/>
        <p:txBody>
          <a:bodyPr/>
          <a:lstStyle/>
          <a:p>
            <a:r>
              <a:rPr lang="en-US" dirty="0"/>
              <a:t>Utilitarianism</a:t>
            </a:r>
          </a:p>
          <a:p>
            <a:pPr lvl="1">
              <a:buFont typeface="Wingdings" pitchFamily="2" charset="2"/>
              <a:buChar char="§"/>
            </a:pPr>
            <a:r>
              <a:rPr lang="en-US" dirty="0"/>
              <a:t>Based on consequence –action chosen if it has best overall consequence</a:t>
            </a:r>
          </a:p>
          <a:p>
            <a:pPr lvl="1">
              <a:buFont typeface="Wingdings" pitchFamily="2" charset="2"/>
              <a:buChar char="§"/>
            </a:pPr>
            <a:r>
              <a:rPr lang="en-US" dirty="0"/>
              <a:t>Find the greatest good by balancing all interest</a:t>
            </a:r>
          </a:p>
          <a:p>
            <a:pPr lvl="1">
              <a:buFont typeface="Wingdings" pitchFamily="2" charset="2"/>
              <a:buChar char="§"/>
            </a:pPr>
            <a:r>
              <a:rPr lang="en-US" dirty="0"/>
              <a:t>Cost-benefit analysis</a:t>
            </a:r>
          </a:p>
          <a:p>
            <a:r>
              <a:rPr lang="en-US" dirty="0">
                <a:solidFill>
                  <a:srgbClr val="0070C0"/>
                </a:solidFill>
              </a:rPr>
              <a:t>Act Utilitarianism</a:t>
            </a:r>
          </a:p>
          <a:p>
            <a:r>
              <a:rPr lang="en-US" dirty="0">
                <a:solidFill>
                  <a:srgbClr val="0070C0"/>
                </a:solidFill>
              </a:rPr>
              <a:t>Rule Utilitarianism</a:t>
            </a:r>
          </a:p>
          <a:p>
            <a:pPr marL="301943" lvl="1" indent="0">
              <a:buNone/>
            </a:pPr>
            <a:endParaRPr lang="en-US" dirty="0"/>
          </a:p>
          <a:p>
            <a:pPr lvl="1">
              <a:buFont typeface="Wingdings" pitchFamily="2" charset="2"/>
              <a:buChar char="§"/>
            </a:pP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26</a:t>
            </a:fld>
            <a:endParaRPr lang="en-MY"/>
          </a:p>
        </p:txBody>
      </p:sp>
    </p:spTree>
    <p:extLst>
      <p:ext uri="{BB962C8B-B14F-4D97-AF65-F5344CB8AC3E}">
        <p14:creationId xmlns:p14="http://schemas.microsoft.com/office/powerpoint/2010/main" val="2458177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Theories</a:t>
            </a:r>
            <a:endParaRPr lang="en-MY" dirty="0"/>
          </a:p>
        </p:txBody>
      </p:sp>
      <p:sp>
        <p:nvSpPr>
          <p:cNvPr id="2" name="Content Placeholder 1"/>
          <p:cNvSpPr>
            <a:spLocks noGrp="1"/>
          </p:cNvSpPr>
          <p:nvPr>
            <p:ph idx="1"/>
          </p:nvPr>
        </p:nvSpPr>
        <p:spPr>
          <a:xfrm>
            <a:off x="830241" y="1916832"/>
            <a:ext cx="7408333" cy="3450696"/>
          </a:xfrm>
        </p:spPr>
        <p:txBody>
          <a:bodyPr/>
          <a:lstStyle/>
          <a:p>
            <a:r>
              <a:rPr lang="en-US" b="1" dirty="0">
                <a:solidFill>
                  <a:srgbClr val="0070C0"/>
                </a:solidFill>
              </a:rPr>
              <a:t>Act Utilitarianism (AU)</a:t>
            </a:r>
            <a:endParaRPr lang="en-MY" b="1" dirty="0">
              <a:solidFill>
                <a:srgbClr val="0070C0"/>
              </a:solidFill>
            </a:endParaRPr>
          </a:p>
        </p:txBody>
      </p:sp>
      <p:sp>
        <p:nvSpPr>
          <p:cNvPr id="3" name="Slide Number Placeholder 2"/>
          <p:cNvSpPr>
            <a:spLocks noGrp="1"/>
          </p:cNvSpPr>
          <p:nvPr>
            <p:ph type="sldNum" sz="quarter" idx="12"/>
          </p:nvPr>
        </p:nvSpPr>
        <p:spPr/>
        <p:txBody>
          <a:bodyPr/>
          <a:lstStyle/>
          <a:p>
            <a:fld id="{6724F9D7-9E16-43AC-A661-01F1AA282381}" type="slidenum">
              <a:rPr lang="en-MY" smtClean="0"/>
              <a:t>27</a:t>
            </a:fld>
            <a:endParaRPr lang="en-MY"/>
          </a:p>
        </p:txBody>
      </p:sp>
      <p:sp>
        <p:nvSpPr>
          <p:cNvPr id="5" name="Content Placeholder 1"/>
          <p:cNvSpPr txBox="1">
            <a:spLocks/>
          </p:cNvSpPr>
          <p:nvPr/>
        </p:nvSpPr>
        <p:spPr>
          <a:xfrm>
            <a:off x="830242" y="2276872"/>
            <a:ext cx="7408333"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dirty="0"/>
              <a:t>Utility: tendency of an object to produce happiness or prevent unhappiness for an individual or a community</a:t>
            </a:r>
          </a:p>
          <a:p>
            <a:endParaRPr lang="en-MY" dirty="0"/>
          </a:p>
        </p:txBody>
      </p:sp>
      <p:sp>
        <p:nvSpPr>
          <p:cNvPr id="6" name="Content Placeholder 2"/>
          <p:cNvSpPr txBox="1">
            <a:spLocks/>
          </p:cNvSpPr>
          <p:nvPr/>
        </p:nvSpPr>
        <p:spPr>
          <a:xfrm>
            <a:off x="323528" y="5618928"/>
            <a:ext cx="8596668" cy="83211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i="1" dirty="0"/>
              <a:t>An </a:t>
            </a:r>
            <a:r>
              <a:rPr lang="en-US" sz="2800" b="1" i="1" dirty="0">
                <a:solidFill>
                  <a:srgbClr val="FF0000"/>
                </a:solidFill>
              </a:rPr>
              <a:t>action</a:t>
            </a:r>
            <a:r>
              <a:rPr lang="en-US" sz="2400" i="1" dirty="0"/>
              <a:t> is right (or wrong) to the extent that it increases (or decreases) the total happiness of the affected parties.</a:t>
            </a:r>
          </a:p>
          <a:p>
            <a:endParaRPr lang="en-US" dirty="0"/>
          </a:p>
        </p:txBody>
      </p:sp>
      <p:pic>
        <p:nvPicPr>
          <p:cNvPr id="7" name="Picture 6" descr="qui02f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667" y="3068006"/>
            <a:ext cx="5156578" cy="265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293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Theories</a:t>
            </a:r>
            <a:endParaRPr lang="en-MY" dirty="0"/>
          </a:p>
        </p:txBody>
      </p:sp>
      <p:sp>
        <p:nvSpPr>
          <p:cNvPr id="2" name="Content Placeholder 1"/>
          <p:cNvSpPr>
            <a:spLocks noGrp="1"/>
          </p:cNvSpPr>
          <p:nvPr>
            <p:ph idx="1"/>
          </p:nvPr>
        </p:nvSpPr>
        <p:spPr>
          <a:xfrm>
            <a:off x="872067" y="2636912"/>
            <a:ext cx="7408333" cy="3489251"/>
          </a:xfrm>
        </p:spPr>
        <p:txBody>
          <a:bodyPr>
            <a:normAutofit fontScale="85000" lnSpcReduction="20000"/>
          </a:bodyPr>
          <a:lstStyle/>
          <a:p>
            <a:r>
              <a:rPr lang="en-US" dirty="0"/>
              <a:t>AU applies the principle of utility to</a:t>
            </a:r>
            <a:r>
              <a:rPr lang="en-US" dirty="0">
                <a:solidFill>
                  <a:srgbClr val="FF0000"/>
                </a:solidFill>
              </a:rPr>
              <a:t> individual moral actions</a:t>
            </a:r>
          </a:p>
          <a:p>
            <a:pPr lvl="1">
              <a:buFont typeface="Wingdings" pitchFamily="2" charset="2"/>
              <a:buChar char="§"/>
            </a:pPr>
            <a:r>
              <a:rPr lang="en-US" dirty="0">
                <a:solidFill>
                  <a:srgbClr val="00B050"/>
                </a:solidFill>
              </a:rPr>
              <a:t>Pro:</a:t>
            </a:r>
          </a:p>
          <a:p>
            <a:pPr lvl="2">
              <a:buFont typeface="Wingdings" pitchFamily="2" charset="2"/>
              <a:buChar char="ü"/>
            </a:pPr>
            <a:r>
              <a:rPr lang="en-US" dirty="0"/>
              <a:t>Happiness</a:t>
            </a:r>
          </a:p>
          <a:p>
            <a:pPr lvl="2">
              <a:buFont typeface="Wingdings" pitchFamily="2" charset="2"/>
              <a:buChar char="ü"/>
            </a:pPr>
            <a:r>
              <a:rPr lang="en-US" dirty="0"/>
              <a:t>Practical and comprehensive</a:t>
            </a:r>
          </a:p>
          <a:p>
            <a:pPr lvl="1">
              <a:buFont typeface="Wingdings" pitchFamily="2" charset="2"/>
              <a:buChar char="§"/>
            </a:pPr>
            <a:r>
              <a:rPr lang="en-US" dirty="0">
                <a:solidFill>
                  <a:srgbClr val="7030A0"/>
                </a:solidFill>
              </a:rPr>
              <a:t>Con:</a:t>
            </a:r>
          </a:p>
          <a:p>
            <a:pPr lvl="2">
              <a:buFont typeface="Wingdings" pitchFamily="2" charset="2"/>
              <a:buChar char="ü"/>
            </a:pPr>
            <a:r>
              <a:rPr lang="en-US" dirty="0"/>
              <a:t>What should be include in calculations (subjective) – not clear where to draw the line</a:t>
            </a:r>
          </a:p>
          <a:p>
            <a:pPr lvl="2">
              <a:buFont typeface="Wingdings" pitchFamily="2" charset="2"/>
              <a:buChar char="ü"/>
            </a:pPr>
            <a:r>
              <a:rPr lang="en-US" dirty="0"/>
              <a:t>Not practical to put so much energy into every moral decision</a:t>
            </a:r>
          </a:p>
          <a:p>
            <a:pPr lvl="2">
              <a:buFont typeface="Wingdings" pitchFamily="2" charset="2"/>
              <a:buChar char="ü"/>
            </a:pPr>
            <a:r>
              <a:rPr lang="en-US" dirty="0"/>
              <a:t>Ignore our innate sense of duty</a:t>
            </a:r>
          </a:p>
          <a:p>
            <a:pPr lvl="2">
              <a:buFont typeface="Wingdings" pitchFamily="2" charset="2"/>
              <a:buChar char="ü"/>
            </a:pPr>
            <a:r>
              <a:rPr lang="en-US" dirty="0"/>
              <a:t>We cannot predict consequences with certainty</a:t>
            </a:r>
          </a:p>
          <a:p>
            <a:pPr lvl="2">
              <a:buFont typeface="Wingdings" pitchFamily="2" charset="2"/>
              <a:buChar char="ü"/>
            </a:pPr>
            <a:r>
              <a:rPr lang="en-US" dirty="0"/>
              <a:t>Susceptible to the problem of moral luck.</a:t>
            </a:r>
          </a:p>
          <a:p>
            <a:pPr lvl="1">
              <a:buFont typeface="Wingdings" pitchFamily="2" charset="2"/>
              <a:buChar char="§"/>
            </a:pP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28</a:t>
            </a:fld>
            <a:endParaRPr lang="en-MY"/>
          </a:p>
        </p:txBody>
      </p:sp>
    </p:spTree>
    <p:extLst>
      <p:ext uri="{BB962C8B-B14F-4D97-AF65-F5344CB8AC3E}">
        <p14:creationId xmlns:p14="http://schemas.microsoft.com/office/powerpoint/2010/main" val="532591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Theories</a:t>
            </a: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29</a:t>
            </a:fld>
            <a:endParaRPr lang="en-MY"/>
          </a:p>
        </p:txBody>
      </p:sp>
      <p:graphicFrame>
        <p:nvGraphicFramePr>
          <p:cNvPr id="5" name="Table 4"/>
          <p:cNvGraphicFramePr>
            <a:graphicFrameLocks noGrp="1"/>
          </p:cNvGraphicFramePr>
          <p:nvPr>
            <p:extLst>
              <p:ext uri="{D42A27DB-BD31-4B8C-83A1-F6EECF244321}">
                <p14:modId xmlns:p14="http://schemas.microsoft.com/office/powerpoint/2010/main" val="1906214282"/>
              </p:ext>
            </p:extLst>
          </p:nvPr>
        </p:nvGraphicFramePr>
        <p:xfrm>
          <a:off x="224088" y="476672"/>
          <a:ext cx="8712968" cy="6048672"/>
        </p:xfrm>
        <a:graphic>
          <a:graphicData uri="http://schemas.openxmlformats.org/drawingml/2006/table">
            <a:tbl>
              <a:tblPr firstRow="1" bandRow="1">
                <a:tableStyleId>{5C22544A-7EE6-4342-B048-85BDC9FD1C3A}</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471241">
                <a:tc gridSpan="2">
                  <a:txBody>
                    <a:bodyPr/>
                    <a:lstStyle/>
                    <a:p>
                      <a:pPr algn="ctr"/>
                      <a:r>
                        <a:rPr lang="en-US" dirty="0"/>
                        <a:t>AU Analysis</a:t>
                      </a:r>
                      <a:endParaRPr lang="en-MY" dirty="0"/>
                    </a:p>
                  </a:txBody>
                  <a:tcPr/>
                </a:tc>
                <a:tc hMerge="1">
                  <a:txBody>
                    <a:bodyPr/>
                    <a:lstStyle/>
                    <a:p>
                      <a:endParaRPr lang="en-MY" dirty="0"/>
                    </a:p>
                  </a:txBody>
                  <a:tcPr/>
                </a:tc>
                <a:extLst>
                  <a:ext uri="{0D108BD9-81ED-4DB2-BD59-A6C34878D82A}">
                    <a16:rowId xmlns:a16="http://schemas.microsoft.com/office/drawing/2014/main" val="10000"/>
                  </a:ext>
                </a:extLst>
              </a:tr>
              <a:tr h="1161965">
                <a:tc gridSpan="2">
                  <a:txBody>
                    <a:bodyPr/>
                    <a:lstStyle/>
                    <a:p>
                      <a:r>
                        <a:rPr lang="en-US" sz="1800" b="1" i="1" u="sng" dirty="0"/>
                        <a:t>Issue</a:t>
                      </a:r>
                    </a:p>
                    <a:p>
                      <a:r>
                        <a:rPr lang="en-US" sz="1800" dirty="0"/>
                        <a:t>A state is considering replacing a curvy stretch of highway that passes along the outskirts of a large city. Would building the highway be a good action?</a:t>
                      </a:r>
                      <a:endParaRPr lang="en-MY" sz="1800" dirty="0"/>
                    </a:p>
                  </a:txBody>
                  <a:tcPr/>
                </a:tc>
                <a:tc hMerge="1">
                  <a:txBody>
                    <a:bodyPr/>
                    <a:lstStyle/>
                    <a:p>
                      <a:endParaRPr lang="en-MY" dirty="0"/>
                    </a:p>
                  </a:txBody>
                  <a:tcPr/>
                </a:tc>
                <a:extLst>
                  <a:ext uri="{0D108BD9-81ED-4DB2-BD59-A6C34878D82A}">
                    <a16:rowId xmlns:a16="http://schemas.microsoft.com/office/drawing/2014/main" val="10001"/>
                  </a:ext>
                </a:extLst>
              </a:tr>
              <a:tr h="2904912">
                <a:tc>
                  <a:txBody>
                    <a:bodyPr/>
                    <a:lstStyle/>
                    <a:p>
                      <a:pPr algn="l"/>
                      <a:r>
                        <a:rPr lang="en-US" sz="1800" b="1" i="1" u="sng" dirty="0"/>
                        <a:t>Analysis</a:t>
                      </a:r>
                    </a:p>
                    <a:p>
                      <a:pPr algn="ctr"/>
                      <a:r>
                        <a:rPr lang="en-US" sz="1800" u="sng" dirty="0"/>
                        <a:t>Benefit (Happiness)</a:t>
                      </a:r>
                    </a:p>
                    <a:p>
                      <a:pPr marL="285750" indent="-285750">
                        <a:buFont typeface="Arial" pitchFamily="34" charset="0"/>
                        <a:buChar char="•"/>
                      </a:pPr>
                      <a:r>
                        <a:rPr lang="en-US" sz="1800" dirty="0"/>
                        <a:t>Save drivers $6K per weekday</a:t>
                      </a:r>
                      <a:r>
                        <a:rPr lang="en-US" sz="1800" baseline="0" dirty="0"/>
                        <a:t>, * highway operation 25 years            $39M</a:t>
                      </a:r>
                    </a:p>
                    <a:p>
                      <a:pPr marL="0" indent="0">
                        <a:buFont typeface="Arial" pitchFamily="34" charset="0"/>
                        <a:buNone/>
                      </a:pPr>
                      <a:endParaRPr lang="en-US" sz="1800" baseline="0" dirty="0"/>
                    </a:p>
                    <a:p>
                      <a:pPr marL="0" indent="0">
                        <a:buFont typeface="Arial" pitchFamily="34" charset="0"/>
                        <a:buNone/>
                      </a:pPr>
                      <a:r>
                        <a:rPr lang="en-US" sz="1800" baseline="0" dirty="0"/>
                        <a:t>		        </a:t>
                      </a:r>
                    </a:p>
                    <a:p>
                      <a:pPr marL="0" indent="0">
                        <a:buFont typeface="Arial" pitchFamily="34" charset="0"/>
                        <a:buNone/>
                      </a:pPr>
                      <a:r>
                        <a:rPr lang="en-US" sz="1800" baseline="0" dirty="0"/>
                        <a:t>		  </a:t>
                      </a:r>
                      <a:r>
                        <a:rPr lang="en-US" sz="1800" b="1" baseline="0" dirty="0"/>
                        <a:t>TOTAL                   $39M</a:t>
                      </a:r>
                      <a:endParaRPr lang="en-MY" sz="1800" b="1" dirty="0"/>
                    </a:p>
                  </a:txBody>
                  <a:tcPr/>
                </a:tc>
                <a:tc>
                  <a:txBody>
                    <a:bodyPr/>
                    <a:lstStyle/>
                    <a:p>
                      <a:pPr algn="ctr"/>
                      <a:endParaRPr lang="en-US" sz="1800" u="sng" dirty="0"/>
                    </a:p>
                    <a:p>
                      <a:pPr algn="ctr"/>
                      <a:r>
                        <a:rPr lang="en-US" sz="1800" u="sng" dirty="0"/>
                        <a:t>Cost</a:t>
                      </a:r>
                      <a:r>
                        <a:rPr lang="en-US" sz="1800" u="sng" baseline="0" dirty="0"/>
                        <a:t> (Unhappiness)</a:t>
                      </a:r>
                    </a:p>
                    <a:p>
                      <a:pPr marL="285750" indent="-285750" algn="l">
                        <a:buFont typeface="Arial" pitchFamily="34" charset="0"/>
                        <a:buChar char="•"/>
                      </a:pPr>
                      <a:r>
                        <a:rPr lang="en-US" sz="1800" u="none" baseline="0" dirty="0"/>
                        <a:t>Compensation homeowners            $20M</a:t>
                      </a:r>
                    </a:p>
                    <a:p>
                      <a:pPr marL="285750" indent="-285750" algn="l">
                        <a:buFont typeface="Arial" pitchFamily="34" charset="0"/>
                        <a:buChar char="•"/>
                      </a:pPr>
                      <a:r>
                        <a:rPr lang="en-US" sz="1800" u="none" baseline="0" dirty="0"/>
                        <a:t>Taxpayers			$10M</a:t>
                      </a:r>
                    </a:p>
                    <a:p>
                      <a:pPr marL="285750" indent="-285750" algn="l">
                        <a:buFont typeface="Arial" pitchFamily="34" charset="0"/>
                        <a:buChar char="•"/>
                      </a:pPr>
                      <a:r>
                        <a:rPr lang="en-US" sz="1800" u="none" baseline="0" dirty="0"/>
                        <a:t>Lost habitat Animal		$1M</a:t>
                      </a:r>
                    </a:p>
                    <a:p>
                      <a:pPr marL="0" indent="0" algn="l">
                        <a:buFont typeface="Arial" pitchFamily="34" charset="0"/>
                        <a:buNone/>
                      </a:pPr>
                      <a:endParaRPr lang="en-US" sz="1800" u="none" baseline="0" dirty="0"/>
                    </a:p>
                    <a:p>
                      <a:pPr marL="0" indent="0" algn="l">
                        <a:buFont typeface="Arial" pitchFamily="34" charset="0"/>
                        <a:buNone/>
                      </a:pPr>
                      <a:r>
                        <a:rPr lang="en-US" sz="1800" u="none" baseline="0" dirty="0"/>
                        <a:t>		</a:t>
                      </a:r>
                      <a:r>
                        <a:rPr lang="en-US" sz="1800" b="1" u="none" baseline="0" dirty="0"/>
                        <a:t>TOTAL	                  $31M</a:t>
                      </a:r>
                      <a:endParaRPr lang="en-US" sz="1800" u="none" baseline="0" dirty="0"/>
                    </a:p>
                    <a:p>
                      <a:pPr marL="285750" indent="-285750" algn="l">
                        <a:buFont typeface="Arial" pitchFamily="34" charset="0"/>
                        <a:buChar char="•"/>
                      </a:pPr>
                      <a:endParaRPr lang="en-MY" sz="1800" u="none" dirty="0"/>
                    </a:p>
                  </a:txBody>
                  <a:tcPr/>
                </a:tc>
                <a:extLst>
                  <a:ext uri="{0D108BD9-81ED-4DB2-BD59-A6C34878D82A}">
                    <a16:rowId xmlns:a16="http://schemas.microsoft.com/office/drawing/2014/main" val="10002"/>
                  </a:ext>
                </a:extLst>
              </a:tr>
              <a:tr h="1510554">
                <a:tc gridSpan="2">
                  <a:txBody>
                    <a:bodyPr/>
                    <a:lstStyle/>
                    <a:p>
                      <a:r>
                        <a:rPr lang="en-US" sz="1800" b="1" i="1" dirty="0"/>
                        <a:t>Conclusion</a:t>
                      </a:r>
                    </a:p>
                    <a:p>
                      <a:pPr marL="285750" indent="-285750">
                        <a:buFont typeface="Arial" pitchFamily="34" charset="0"/>
                        <a:buChar char="•"/>
                      </a:pPr>
                      <a:r>
                        <a:rPr lang="en-US" sz="1800" dirty="0"/>
                        <a:t>Benefits &gt; Cost</a:t>
                      </a:r>
                    </a:p>
                    <a:p>
                      <a:pPr marL="285750" indent="-285750">
                        <a:buFont typeface="Arial" pitchFamily="34" charset="0"/>
                        <a:buChar char="•"/>
                      </a:pPr>
                      <a:r>
                        <a:rPr lang="en-US" sz="1800" dirty="0"/>
                        <a:t>Building the highways would be a good action</a:t>
                      </a:r>
                    </a:p>
                    <a:p>
                      <a:pPr marL="285750" indent="-285750">
                        <a:buFont typeface="Arial" pitchFamily="34" charset="0"/>
                        <a:buChar char="•"/>
                      </a:pPr>
                      <a:r>
                        <a:rPr lang="en-US" sz="1800" dirty="0"/>
                        <a:t>Impact to society (positive should be included)</a:t>
                      </a:r>
                      <a:endParaRPr lang="en-MY" sz="1800" dirty="0"/>
                    </a:p>
                  </a:txBody>
                  <a:tcPr/>
                </a:tc>
                <a:tc hMerge="1">
                  <a:txBody>
                    <a:bodyPr/>
                    <a:lstStyle/>
                    <a:p>
                      <a:endParaRPr lang="en-MY"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3613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9" name="Group 10">
            <a:extLst>
              <a:ext uri="{FF2B5EF4-FFF2-40B4-BE49-F238E27FC236}">
                <a16:creationId xmlns:a16="http://schemas.microsoft.com/office/drawing/2014/main" id="{9886A1D7-F8F1-4C08-BD48-4A1769A26C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6856214"/>
            <a:chOff x="-15736" y="0"/>
            <a:chExt cx="12229962" cy="6856214"/>
          </a:xfrm>
        </p:grpSpPr>
        <p:pic>
          <p:nvPicPr>
            <p:cNvPr id="12" name="Picture 11">
              <a:extLst>
                <a:ext uri="{FF2B5EF4-FFF2-40B4-BE49-F238E27FC236}">
                  <a16:creationId xmlns:a16="http://schemas.microsoft.com/office/drawing/2014/main" id="{75478C28-22F1-42DC-AD96-105196B74A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58550258-B27F-47C4-A6D5-91106B546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F81A6B2B-20D5-4923-A49D-527E1A0405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31D1732C-77B3-4A38-8C9E-30B6ED19FE2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20" name="Rectangle 16">
            <a:extLst>
              <a:ext uri="{FF2B5EF4-FFF2-40B4-BE49-F238E27FC236}">
                <a16:creationId xmlns:a16="http://schemas.microsoft.com/office/drawing/2014/main" id="{672A3C0A-5679-4677-83C9-EAD97753F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people waiting for a bus&#10;&#10;Description automatically generated with medium confidence">
            <a:extLst>
              <a:ext uri="{FF2B5EF4-FFF2-40B4-BE49-F238E27FC236}">
                <a16:creationId xmlns:a16="http://schemas.microsoft.com/office/drawing/2014/main" id="{A822B5D0-2584-904B-26A5-66042F3040B6}"/>
              </a:ext>
            </a:extLst>
          </p:cNvPr>
          <p:cNvPicPr>
            <a:picLocks noChangeAspect="1"/>
          </p:cNvPicPr>
          <p:nvPr/>
        </p:nvPicPr>
        <p:blipFill rotWithShape="1">
          <a:blip r:embed="rId5"/>
          <a:srcRect l="22132" r="23914" b="-2"/>
          <a:stretch/>
        </p:blipFill>
        <p:spPr>
          <a:xfrm>
            <a:off x="4751895" y="804334"/>
            <a:ext cx="3788853" cy="5249332"/>
          </a:xfrm>
          <a:prstGeom prst="rect">
            <a:avLst/>
          </a:prstGeom>
          <a:ln w="57150" cmpd="thickThin">
            <a:solidFill>
              <a:srgbClr val="FFFFFF"/>
            </a:solidFill>
            <a:miter lim="800000"/>
          </a:ln>
        </p:spPr>
      </p:pic>
      <p:sp>
        <p:nvSpPr>
          <p:cNvPr id="4" name="Slide Number Placeholder 3">
            <a:extLst>
              <a:ext uri="{FF2B5EF4-FFF2-40B4-BE49-F238E27FC236}">
                <a16:creationId xmlns:a16="http://schemas.microsoft.com/office/drawing/2014/main" id="{63C38030-FB75-5CBB-65F4-9F552C5AEEAE}"/>
              </a:ext>
            </a:extLst>
          </p:cNvPr>
          <p:cNvSpPr>
            <a:spLocks noGrp="1"/>
          </p:cNvSpPr>
          <p:nvPr>
            <p:ph type="sldNum" sz="quarter" idx="12"/>
          </p:nvPr>
        </p:nvSpPr>
        <p:spPr>
          <a:xfrm>
            <a:off x="7765425" y="6295818"/>
            <a:ext cx="407023" cy="279400"/>
          </a:xfrm>
        </p:spPr>
        <p:txBody>
          <a:bodyPr vert="horz" lIns="91440" tIns="45720" rIns="91440" bIns="45720" rtlCol="0" anchor="ctr">
            <a:normAutofit/>
          </a:bodyPr>
          <a:lstStyle/>
          <a:p>
            <a:pPr>
              <a:spcAft>
                <a:spcPts val="600"/>
              </a:spcAft>
            </a:pPr>
            <a:fld id="{6724F9D7-9E16-43AC-A661-01F1AA282381}" type="slidenum">
              <a:rPr lang="en-US" b="0" i="0" kern="1200" dirty="0">
                <a:solidFill>
                  <a:schemeClr val="tx1"/>
                </a:solidFill>
                <a:effectLst/>
                <a:latin typeface="+mn-lt"/>
                <a:ea typeface="+mn-ea"/>
                <a:cs typeface="+mn-cs"/>
              </a:rPr>
              <a:pPr>
                <a:spcAft>
                  <a:spcPts val="600"/>
                </a:spcAft>
              </a:pPr>
              <a:t>3</a:t>
            </a:fld>
            <a:endParaRPr lang="en-US" b="0" i="0" kern="1200" dirty="0">
              <a:solidFill>
                <a:schemeClr val="tx1"/>
              </a:solidFill>
              <a:effectLst/>
              <a:latin typeface="+mn-lt"/>
              <a:ea typeface="+mn-ea"/>
              <a:cs typeface="+mn-cs"/>
            </a:endParaRPr>
          </a:p>
        </p:txBody>
      </p:sp>
      <p:pic>
        <p:nvPicPr>
          <p:cNvPr id="5" name="Google Shape;309;p18">
            <a:extLst>
              <a:ext uri="{FF2B5EF4-FFF2-40B4-BE49-F238E27FC236}">
                <a16:creationId xmlns:a16="http://schemas.microsoft.com/office/drawing/2014/main" id="{EC3542F3-02BC-357F-FABE-32A2B001E99E}"/>
              </a:ext>
            </a:extLst>
          </p:cNvPr>
          <p:cNvPicPr preferRelativeResize="0"/>
          <p:nvPr/>
        </p:nvPicPr>
        <p:blipFill rotWithShape="1">
          <a:blip r:embed="rId6"/>
          <a:srcRect l="34326" r="11541" b="1"/>
          <a:stretch/>
        </p:blipFill>
        <p:spPr>
          <a:xfrm>
            <a:off x="603250" y="804334"/>
            <a:ext cx="3788853" cy="5249332"/>
          </a:xfrm>
          <a:prstGeom prst="rect">
            <a:avLst/>
          </a:prstGeom>
          <a:noFill/>
          <a:ln w="57150" cmpd="thickThin">
            <a:solidFill>
              <a:srgbClr val="FFFFFF"/>
            </a:solidFill>
            <a:miter lim="800000"/>
          </a:ln>
        </p:spPr>
      </p:pic>
    </p:spTree>
    <p:extLst>
      <p:ext uri="{BB962C8B-B14F-4D97-AF65-F5344CB8AC3E}">
        <p14:creationId xmlns:p14="http://schemas.microsoft.com/office/powerpoint/2010/main" val="2522180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Workable Theories</a:t>
            </a:r>
          </a:p>
        </p:txBody>
      </p:sp>
      <p:sp>
        <p:nvSpPr>
          <p:cNvPr id="2" name="Content Placeholder 1"/>
          <p:cNvSpPr>
            <a:spLocks noGrp="1"/>
          </p:cNvSpPr>
          <p:nvPr>
            <p:ph idx="1"/>
          </p:nvPr>
        </p:nvSpPr>
        <p:spPr>
          <a:xfrm>
            <a:off x="872067" y="1916832"/>
            <a:ext cx="7408333" cy="4464496"/>
          </a:xfrm>
        </p:spPr>
        <p:txBody>
          <a:bodyPr>
            <a:normAutofit fontScale="92500" lnSpcReduction="10000"/>
          </a:bodyPr>
          <a:lstStyle/>
          <a:p>
            <a:r>
              <a:rPr lang="en-US" b="1" dirty="0">
                <a:solidFill>
                  <a:srgbClr val="0070C0"/>
                </a:solidFill>
              </a:rPr>
              <a:t>Rule Utilitarianism (RU)</a:t>
            </a:r>
          </a:p>
          <a:p>
            <a:pPr lvl="1">
              <a:buFont typeface="Wingdings" pitchFamily="2" charset="2"/>
              <a:buChar char="§"/>
            </a:pPr>
            <a:r>
              <a:rPr lang="en-US" dirty="0"/>
              <a:t>We ought to adopt moral rules which, </a:t>
            </a:r>
            <a:r>
              <a:rPr lang="en-US" b="1" dirty="0">
                <a:solidFill>
                  <a:srgbClr val="FF0000"/>
                </a:solidFill>
              </a:rPr>
              <a:t>if followed by everyone, will lead to the greatest increase in total happiness.</a:t>
            </a:r>
          </a:p>
          <a:p>
            <a:pPr lvl="1">
              <a:buFont typeface="Wingdings" pitchFamily="2" charset="2"/>
              <a:buChar char="§"/>
            </a:pPr>
            <a:r>
              <a:rPr lang="en-US" dirty="0"/>
              <a:t>applies Principle of Utility to </a:t>
            </a:r>
            <a:r>
              <a:rPr lang="en-US" dirty="0">
                <a:solidFill>
                  <a:srgbClr val="FF0000"/>
                </a:solidFill>
              </a:rPr>
              <a:t>moral rules</a:t>
            </a:r>
          </a:p>
          <a:p>
            <a:pPr lvl="1">
              <a:buFont typeface="Wingdings" pitchFamily="2" charset="2"/>
              <a:buChar char="§"/>
            </a:pPr>
            <a:r>
              <a:rPr lang="en-US" dirty="0"/>
              <a:t>Alternative to AU – not all need utilitarian calculus.</a:t>
            </a:r>
          </a:p>
          <a:p>
            <a:pPr lvl="1">
              <a:buFont typeface="Wingdings" pitchFamily="2" charset="2"/>
              <a:buChar char="§"/>
            </a:pPr>
            <a:r>
              <a:rPr lang="en-US" dirty="0">
                <a:solidFill>
                  <a:srgbClr val="00B050"/>
                </a:solidFill>
              </a:rPr>
              <a:t>Pro:</a:t>
            </a:r>
          </a:p>
          <a:p>
            <a:pPr lvl="2">
              <a:buFont typeface="Wingdings" pitchFamily="2" charset="2"/>
              <a:buChar char="ü"/>
            </a:pPr>
            <a:r>
              <a:rPr lang="en-US" dirty="0"/>
              <a:t>Moral rules survive exceptional situations.</a:t>
            </a:r>
          </a:p>
          <a:p>
            <a:pPr lvl="2">
              <a:buFont typeface="Wingdings" pitchFamily="2" charset="2"/>
              <a:buChar char="ü"/>
            </a:pPr>
            <a:r>
              <a:rPr lang="en-US" dirty="0"/>
              <a:t>Avoid the problem of luck and problem of bias</a:t>
            </a:r>
          </a:p>
          <a:p>
            <a:pPr lvl="2">
              <a:buFont typeface="Wingdings" pitchFamily="2" charset="2"/>
              <a:buChar char="ü"/>
            </a:pPr>
            <a:r>
              <a:rPr lang="en-US" dirty="0"/>
              <a:t>Appeals to wide cross-section of society</a:t>
            </a:r>
          </a:p>
          <a:p>
            <a:pPr lvl="1">
              <a:buFont typeface="Wingdings" pitchFamily="2" charset="2"/>
              <a:buChar char="§"/>
            </a:pPr>
            <a:r>
              <a:rPr lang="en-US" dirty="0">
                <a:solidFill>
                  <a:srgbClr val="7030A0"/>
                </a:solidFill>
              </a:rPr>
              <a:t>Con:</a:t>
            </a:r>
          </a:p>
          <a:p>
            <a:pPr lvl="2">
              <a:buFont typeface="Wingdings" pitchFamily="2" charset="2"/>
              <a:buChar char="ü"/>
            </a:pPr>
            <a:r>
              <a:rPr lang="en-US" dirty="0"/>
              <a:t>Similar “sum” , how to quantify the value of a human life??</a:t>
            </a:r>
          </a:p>
          <a:p>
            <a:pPr lvl="2">
              <a:buFont typeface="Wingdings" pitchFamily="2" charset="2"/>
              <a:buChar char="ü"/>
            </a:pPr>
            <a:r>
              <a:rPr lang="en-US" dirty="0"/>
              <a:t>Ignore the problem of unjust.</a:t>
            </a:r>
          </a:p>
        </p:txBody>
      </p:sp>
      <p:sp>
        <p:nvSpPr>
          <p:cNvPr id="3" name="Slide Number Placeholder 2"/>
          <p:cNvSpPr>
            <a:spLocks noGrp="1"/>
          </p:cNvSpPr>
          <p:nvPr>
            <p:ph type="sldNum" sz="quarter" idx="12"/>
          </p:nvPr>
        </p:nvSpPr>
        <p:spPr/>
        <p:txBody>
          <a:bodyPr/>
          <a:lstStyle/>
          <a:p>
            <a:fld id="{6724F9D7-9E16-43AC-A661-01F1AA282381}" type="slidenum">
              <a:rPr lang="en-MY" smtClean="0"/>
              <a:t>30</a:t>
            </a:fld>
            <a:endParaRPr lang="en-MY"/>
          </a:p>
        </p:txBody>
      </p:sp>
    </p:spTree>
    <p:extLst>
      <p:ext uri="{BB962C8B-B14F-4D97-AF65-F5344CB8AC3E}">
        <p14:creationId xmlns:p14="http://schemas.microsoft.com/office/powerpoint/2010/main" val="3593464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Theories</a:t>
            </a: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31</a:t>
            </a:fld>
            <a:endParaRPr lang="en-MY"/>
          </a:p>
        </p:txBody>
      </p:sp>
      <p:graphicFrame>
        <p:nvGraphicFramePr>
          <p:cNvPr id="5" name="Table 4"/>
          <p:cNvGraphicFramePr>
            <a:graphicFrameLocks noGrp="1"/>
          </p:cNvGraphicFramePr>
          <p:nvPr>
            <p:extLst>
              <p:ext uri="{D42A27DB-BD31-4B8C-83A1-F6EECF244321}">
                <p14:modId xmlns:p14="http://schemas.microsoft.com/office/powerpoint/2010/main" val="3997423843"/>
              </p:ext>
            </p:extLst>
          </p:nvPr>
        </p:nvGraphicFramePr>
        <p:xfrm>
          <a:off x="224088" y="188640"/>
          <a:ext cx="8712968" cy="6158592"/>
        </p:xfrm>
        <a:graphic>
          <a:graphicData uri="http://schemas.openxmlformats.org/drawingml/2006/table">
            <a:tbl>
              <a:tblPr firstRow="1" bandRow="1">
                <a:tableStyleId>{5C22544A-7EE6-4342-B048-85BDC9FD1C3A}</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476752">
                <a:tc gridSpan="2">
                  <a:txBody>
                    <a:bodyPr/>
                    <a:lstStyle/>
                    <a:p>
                      <a:pPr algn="ctr"/>
                      <a:r>
                        <a:rPr lang="en-US" dirty="0"/>
                        <a:t>RU Analysis</a:t>
                      </a:r>
                      <a:endParaRPr lang="en-MY" dirty="0"/>
                    </a:p>
                  </a:txBody>
                  <a:tcPr/>
                </a:tc>
                <a:tc hMerge="1">
                  <a:txBody>
                    <a:bodyPr/>
                    <a:lstStyle/>
                    <a:p>
                      <a:endParaRPr lang="en-MY" dirty="0"/>
                    </a:p>
                  </a:txBody>
                  <a:tcPr/>
                </a:tc>
                <a:extLst>
                  <a:ext uri="{0D108BD9-81ED-4DB2-BD59-A6C34878D82A}">
                    <a16:rowId xmlns:a16="http://schemas.microsoft.com/office/drawing/2014/main" val="10000"/>
                  </a:ext>
                </a:extLst>
              </a:tr>
              <a:tr h="1214738">
                <a:tc gridSpan="2">
                  <a:txBody>
                    <a:bodyPr/>
                    <a:lstStyle/>
                    <a:p>
                      <a:r>
                        <a:rPr lang="en-US" sz="1400" b="1" i="1" u="sng" dirty="0"/>
                        <a:t>Issue</a:t>
                      </a:r>
                    </a:p>
                    <a:p>
                      <a:r>
                        <a:rPr lang="en-US" sz="1400" dirty="0"/>
                        <a:t>computers running the Windows 2000, Windows NT, and Windows XP operating systems. The Blaster worm caused computers it infected to reboot every few minutes. To solve the problem</a:t>
                      </a:r>
                      <a:r>
                        <a:rPr lang="en-US" sz="1400" baseline="0" dirty="0"/>
                        <a:t> new worm </a:t>
                      </a:r>
                      <a:r>
                        <a:rPr lang="en-US" sz="1400" baseline="0" dirty="0" err="1"/>
                        <a:t>Nachi</a:t>
                      </a:r>
                      <a:r>
                        <a:rPr lang="en-US" sz="1400" baseline="0" dirty="0"/>
                        <a:t>, was benevolent was released. Was action of releasing the </a:t>
                      </a:r>
                      <a:r>
                        <a:rPr lang="en-US" sz="1400" baseline="0" dirty="0" err="1"/>
                        <a:t>Nachi</a:t>
                      </a:r>
                      <a:r>
                        <a:rPr lang="en-US" sz="1400" baseline="0" dirty="0"/>
                        <a:t> worm morally right or wrong?</a:t>
                      </a:r>
                      <a:endParaRPr lang="en-MY" sz="1400" dirty="0"/>
                    </a:p>
                  </a:txBody>
                  <a:tcPr/>
                </a:tc>
                <a:tc hMerge="1">
                  <a:txBody>
                    <a:bodyPr/>
                    <a:lstStyle/>
                    <a:p>
                      <a:endParaRPr lang="en-MY" dirty="0"/>
                    </a:p>
                  </a:txBody>
                  <a:tcPr/>
                </a:tc>
                <a:extLst>
                  <a:ext uri="{0D108BD9-81ED-4DB2-BD59-A6C34878D82A}">
                    <a16:rowId xmlns:a16="http://schemas.microsoft.com/office/drawing/2014/main" val="10001"/>
                  </a:ext>
                </a:extLst>
              </a:tr>
              <a:tr h="666147">
                <a:tc gridSpan="2">
                  <a:txBody>
                    <a:bodyPr/>
                    <a:lstStyle/>
                    <a:p>
                      <a:r>
                        <a:rPr lang="en-US" sz="1400" b="1" i="1" u="sng" dirty="0"/>
                        <a:t>Analysis</a:t>
                      </a:r>
                    </a:p>
                    <a:p>
                      <a:pPr marL="285750" indent="-285750">
                        <a:buFont typeface="Arial" pitchFamily="34" charset="0"/>
                        <a:buChar char="•"/>
                      </a:pPr>
                      <a:r>
                        <a:rPr lang="en-US" sz="1400" b="1" i="1" dirty="0"/>
                        <a:t>Proposed</a:t>
                      </a:r>
                      <a:r>
                        <a:rPr lang="en-US" sz="1400" b="1" i="1" baseline="0" dirty="0"/>
                        <a:t> rule </a:t>
                      </a:r>
                      <a:r>
                        <a:rPr lang="en-US" sz="1400" baseline="0" dirty="0"/>
                        <a:t>: Write and release a helpful warm that improve the security computer it infects</a:t>
                      </a:r>
                      <a:endParaRPr lang="en-MY" sz="1400" dirty="0"/>
                    </a:p>
                  </a:txBody>
                  <a:tcPr/>
                </a:tc>
                <a:tc hMerge="1">
                  <a:txBody>
                    <a:bodyPr/>
                    <a:lstStyle/>
                    <a:p>
                      <a:endParaRPr lang="en-MY"/>
                    </a:p>
                  </a:txBody>
                  <a:tcPr/>
                </a:tc>
                <a:extLst>
                  <a:ext uri="{0D108BD9-81ED-4DB2-BD59-A6C34878D82A}">
                    <a16:rowId xmlns:a16="http://schemas.microsoft.com/office/drawing/2014/main" val="10002"/>
                  </a:ext>
                </a:extLst>
              </a:tr>
              <a:tr h="2586217">
                <a:tc>
                  <a:txBody>
                    <a:bodyPr/>
                    <a:lstStyle/>
                    <a:p>
                      <a:pPr algn="ctr"/>
                      <a:r>
                        <a:rPr lang="en-US" sz="1400" u="sng" dirty="0"/>
                        <a:t>Benefits (Happiness) –</a:t>
                      </a:r>
                      <a:r>
                        <a:rPr lang="en-US" sz="1400" u="sng" dirty="0">
                          <a:solidFill>
                            <a:srgbClr val="C00000"/>
                          </a:solidFill>
                        </a:rPr>
                        <a:t>Who</a:t>
                      </a:r>
                      <a:r>
                        <a:rPr lang="en-US" sz="1400" u="sng" dirty="0"/>
                        <a:t> and </a:t>
                      </a:r>
                      <a:r>
                        <a:rPr lang="en-US" sz="1400" u="sng" dirty="0">
                          <a:solidFill>
                            <a:srgbClr val="7030A0"/>
                          </a:solidFill>
                        </a:rPr>
                        <a:t>wha</a:t>
                      </a:r>
                      <a:r>
                        <a:rPr lang="en-US" sz="1400" u="sng" dirty="0"/>
                        <a:t>t</a:t>
                      </a:r>
                      <a:r>
                        <a:rPr lang="en-US" sz="1400" u="sng" baseline="0" dirty="0"/>
                        <a:t> would benefit</a:t>
                      </a:r>
                    </a:p>
                    <a:p>
                      <a:pPr marL="285750" indent="-285750" algn="l">
                        <a:buFont typeface="Arial" pitchFamily="34" charset="0"/>
                        <a:buChar char="•"/>
                      </a:pPr>
                      <a:r>
                        <a:rPr lang="en-US" sz="1400" u="none" baseline="0" dirty="0">
                          <a:solidFill>
                            <a:srgbClr val="C00000"/>
                          </a:solidFill>
                        </a:rPr>
                        <a:t>People who do not keep their systems updated </a:t>
                      </a:r>
                      <a:r>
                        <a:rPr lang="en-US" sz="1400" u="none" baseline="0" dirty="0"/>
                        <a:t>-  </a:t>
                      </a:r>
                      <a:r>
                        <a:rPr lang="en-US" sz="1400" u="none" baseline="0" dirty="0">
                          <a:solidFill>
                            <a:srgbClr val="7030A0"/>
                          </a:solidFill>
                        </a:rPr>
                        <a:t>automatically removed their network vulnerabilities</a:t>
                      </a:r>
                    </a:p>
                    <a:p>
                      <a:pPr marL="285750" indent="-285750" algn="l">
                        <a:buFont typeface="Arial" pitchFamily="34" charset="0"/>
                        <a:buChar char="•"/>
                      </a:pPr>
                      <a:endParaRPr lang="en-US" sz="1400" u="none" baseline="0" dirty="0">
                        <a:solidFill>
                          <a:srgbClr val="7030A0"/>
                        </a:solidFill>
                      </a:endParaRPr>
                    </a:p>
                    <a:p>
                      <a:pPr marL="285750" indent="-285750" algn="l">
                        <a:buFont typeface="Arial" pitchFamily="34" charset="0"/>
                        <a:buChar char="•"/>
                      </a:pPr>
                      <a:endParaRPr lang="en-US" sz="1400" u="none" dirty="0"/>
                    </a:p>
                  </a:txBody>
                  <a:tcPr/>
                </a:tc>
                <a:tc>
                  <a:txBody>
                    <a:bodyPr/>
                    <a:lstStyle/>
                    <a:p>
                      <a:pPr algn="ctr"/>
                      <a:r>
                        <a:rPr lang="en-US" sz="1400" u="sng" dirty="0"/>
                        <a:t>Harms</a:t>
                      </a:r>
                      <a:r>
                        <a:rPr lang="en-US" sz="1400" u="sng" baseline="0" dirty="0"/>
                        <a:t> (Unhappiness) –</a:t>
                      </a:r>
                      <a:r>
                        <a:rPr lang="en-US" sz="1400" u="sng" baseline="0" dirty="0">
                          <a:solidFill>
                            <a:srgbClr val="C00000"/>
                          </a:solidFill>
                        </a:rPr>
                        <a:t>Who</a:t>
                      </a:r>
                      <a:r>
                        <a:rPr lang="en-US" sz="1400" u="sng" baseline="0" dirty="0"/>
                        <a:t> and </a:t>
                      </a:r>
                      <a:r>
                        <a:rPr lang="en-US" sz="1400" u="sng" baseline="0" dirty="0">
                          <a:solidFill>
                            <a:srgbClr val="7030A0"/>
                          </a:solidFill>
                        </a:rPr>
                        <a:t>what</a:t>
                      </a:r>
                      <a:r>
                        <a:rPr lang="en-US" sz="1400" u="sng" baseline="0" dirty="0"/>
                        <a:t> would benefit</a:t>
                      </a:r>
                    </a:p>
                    <a:p>
                      <a:pPr marL="285750" indent="-285750" algn="l">
                        <a:buFont typeface="Arial" pitchFamily="34" charset="0"/>
                        <a:buChar char="•"/>
                      </a:pPr>
                      <a:r>
                        <a:rPr lang="en-US" sz="1400" u="none" dirty="0">
                          <a:solidFill>
                            <a:srgbClr val="C00000"/>
                          </a:solidFill>
                        </a:rPr>
                        <a:t>People</a:t>
                      </a:r>
                      <a:r>
                        <a:rPr lang="en-US" sz="1400" u="none" baseline="0" dirty="0">
                          <a:solidFill>
                            <a:srgbClr val="C00000"/>
                          </a:solidFill>
                        </a:rPr>
                        <a:t> use network </a:t>
                      </a:r>
                      <a:r>
                        <a:rPr lang="en-US" sz="1400" u="none" baseline="0" dirty="0"/>
                        <a:t>– </a:t>
                      </a:r>
                      <a:r>
                        <a:rPr lang="en-US" sz="1400" u="none" baseline="0" dirty="0">
                          <a:solidFill>
                            <a:srgbClr val="7030A0"/>
                          </a:solidFill>
                        </a:rPr>
                        <a:t>they affected because new worm disable network and creating a lot of extra network traffic.</a:t>
                      </a:r>
                    </a:p>
                    <a:p>
                      <a:pPr marL="285750" indent="-285750" algn="l">
                        <a:buFont typeface="Arial" pitchFamily="34" charset="0"/>
                        <a:buChar char="•"/>
                      </a:pPr>
                      <a:r>
                        <a:rPr lang="en-US" sz="1400" b="0" u="none" baseline="0" dirty="0">
                          <a:solidFill>
                            <a:srgbClr val="C00000"/>
                          </a:solidFill>
                        </a:rPr>
                        <a:t>People computer infected by Blaster worm </a:t>
                      </a:r>
                      <a:r>
                        <a:rPr lang="en-US" sz="1400" u="none" baseline="0" dirty="0">
                          <a:solidFill>
                            <a:srgbClr val="7030A0"/>
                          </a:solidFill>
                        </a:rPr>
                        <a:t>-  a chance of the new worm accidently harm data/program infected computer</a:t>
                      </a:r>
                    </a:p>
                    <a:p>
                      <a:pPr marL="285750" indent="-285750" algn="l">
                        <a:buFont typeface="Arial" pitchFamily="34" charset="0"/>
                        <a:buChar char="•"/>
                      </a:pPr>
                      <a:r>
                        <a:rPr lang="en-US" sz="1400" u="none" baseline="0" dirty="0">
                          <a:solidFill>
                            <a:srgbClr val="C00000"/>
                          </a:solidFill>
                        </a:rPr>
                        <a:t>System Administrators </a:t>
                      </a:r>
                      <a:r>
                        <a:rPr lang="en-US" sz="1400" u="none" baseline="0" dirty="0">
                          <a:solidFill>
                            <a:srgbClr val="7030A0"/>
                          </a:solidFill>
                        </a:rPr>
                        <a:t>– extra work to combat every new worm</a:t>
                      </a:r>
                      <a:endParaRPr lang="en-MY" sz="1400" u="none" dirty="0"/>
                    </a:p>
                  </a:txBody>
                  <a:tcPr/>
                </a:tc>
                <a:extLst>
                  <a:ext uri="{0D108BD9-81ED-4DB2-BD59-A6C34878D82A}">
                    <a16:rowId xmlns:a16="http://schemas.microsoft.com/office/drawing/2014/main" val="10003"/>
                  </a:ext>
                </a:extLst>
              </a:tr>
              <a:tr h="1214738">
                <a:tc gridSpan="2">
                  <a:txBody>
                    <a:bodyPr/>
                    <a:lstStyle/>
                    <a:p>
                      <a:r>
                        <a:rPr lang="en-US" sz="1400" b="1" i="1" u="sng" dirty="0"/>
                        <a:t>Conclusion</a:t>
                      </a:r>
                    </a:p>
                    <a:p>
                      <a:pPr marL="285750" indent="-285750">
                        <a:buFont typeface="Arial" pitchFamily="34" charset="0"/>
                        <a:buChar char="•"/>
                      </a:pPr>
                      <a:r>
                        <a:rPr lang="en-US" sz="1400" dirty="0"/>
                        <a:t>Benefits &lt;Harms</a:t>
                      </a:r>
                    </a:p>
                    <a:p>
                      <a:pPr marL="285750" indent="-285750">
                        <a:buFont typeface="Arial" pitchFamily="34" charset="0"/>
                        <a:buChar char="•"/>
                      </a:pPr>
                      <a:r>
                        <a:rPr lang="en-US" sz="1400" dirty="0"/>
                        <a:t>Writing</a:t>
                      </a:r>
                      <a:r>
                        <a:rPr lang="en-US" sz="1400" baseline="0" dirty="0"/>
                        <a:t> and releasing new worm </a:t>
                      </a:r>
                      <a:r>
                        <a:rPr lang="en-US" sz="1400" baseline="0" dirty="0" err="1"/>
                        <a:t>Nachi</a:t>
                      </a:r>
                      <a:r>
                        <a:rPr lang="en-US" sz="1400" baseline="0" dirty="0"/>
                        <a:t> is morally wrong</a:t>
                      </a:r>
                      <a:endParaRPr lang="en-US" sz="1400" dirty="0"/>
                    </a:p>
                    <a:p>
                      <a:pPr marL="285750" indent="-285750">
                        <a:buFont typeface="Arial" pitchFamily="34" charset="0"/>
                        <a:buChar char="•"/>
                      </a:pPr>
                      <a:r>
                        <a:rPr lang="en-US" sz="1400" dirty="0"/>
                        <a:t>Impact to society (positive should be included)</a:t>
                      </a:r>
                      <a:endParaRPr lang="en-MY" sz="1400" dirty="0"/>
                    </a:p>
                  </a:txBody>
                  <a:tcPr/>
                </a:tc>
                <a:tc hMerge="1">
                  <a:txBody>
                    <a:bodyPr/>
                    <a:lstStyle/>
                    <a:p>
                      <a:endParaRPr lang="en-MY" sz="1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55078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Theory</a:t>
            </a:r>
            <a:endParaRPr lang="en-MY" dirty="0"/>
          </a:p>
        </p:txBody>
      </p:sp>
      <p:sp>
        <p:nvSpPr>
          <p:cNvPr id="2" name="Content Placeholder 1"/>
          <p:cNvSpPr>
            <a:spLocks noGrp="1"/>
          </p:cNvSpPr>
          <p:nvPr>
            <p:ph idx="1"/>
          </p:nvPr>
        </p:nvSpPr>
        <p:spPr/>
        <p:txBody>
          <a:bodyPr>
            <a:normAutofit fontScale="70000" lnSpcReduction="20000"/>
          </a:bodyPr>
          <a:lstStyle/>
          <a:p>
            <a:pPr fontAlgn="base">
              <a:spcBef>
                <a:spcPct val="0"/>
              </a:spcBef>
              <a:spcAft>
                <a:spcPct val="0"/>
              </a:spcAft>
              <a:buClrTx/>
              <a:buSzTx/>
            </a:pPr>
            <a:r>
              <a:rPr lang="en-US" altLang="en-US" b="1" dirty="0">
                <a:solidFill>
                  <a:srgbClr val="0070C0"/>
                </a:solidFill>
                <a:latin typeface="Comic Sans MS" panose="030F0702030302020204" pitchFamily="66" charset="0"/>
                <a:ea typeface="ヒラギノ角ゴ Pro W3" pitchFamily="-48" charset="-128"/>
                <a:cs typeface="Arial"/>
              </a:rPr>
              <a:t>Social Contract Theory (SCT)</a:t>
            </a:r>
          </a:p>
          <a:p>
            <a:pPr algn="ctr" fontAlgn="base">
              <a:spcBef>
                <a:spcPct val="0"/>
              </a:spcBef>
              <a:spcAft>
                <a:spcPct val="0"/>
              </a:spcAft>
              <a:buClrTx/>
              <a:buSzTx/>
            </a:pPr>
            <a:endParaRPr lang="en-US" altLang="en-US" i="1" dirty="0">
              <a:solidFill>
                <a:srgbClr val="000000"/>
              </a:solidFill>
              <a:latin typeface="Comic Sans MS" panose="030F0702030302020204" pitchFamily="66" charset="0"/>
              <a:ea typeface="ヒラギノ角ゴ Pro W3" pitchFamily="-48" charset="-128"/>
              <a:cs typeface="Arial"/>
            </a:endParaRPr>
          </a:p>
          <a:p>
            <a:pPr marL="0" indent="0" algn="ctr" fontAlgn="base">
              <a:spcBef>
                <a:spcPct val="0"/>
              </a:spcBef>
              <a:spcAft>
                <a:spcPct val="0"/>
              </a:spcAft>
              <a:buClrTx/>
              <a:buSzTx/>
              <a:buNone/>
            </a:pPr>
            <a:r>
              <a:rPr lang="en-US" altLang="en-US" i="1" dirty="0">
                <a:solidFill>
                  <a:srgbClr val="000000"/>
                </a:solidFill>
                <a:latin typeface="Comic Sans MS" panose="030F0702030302020204" pitchFamily="66" charset="0"/>
                <a:ea typeface="ヒラギノ角ゴ Pro W3" pitchFamily="-48" charset="-128"/>
                <a:cs typeface="Arial"/>
              </a:rPr>
              <a:t>“Morality consists in the set of rules,</a:t>
            </a:r>
          </a:p>
          <a:p>
            <a:pPr marL="0" lvl="0" indent="0" algn="ctr" fontAlgn="base">
              <a:spcBef>
                <a:spcPct val="0"/>
              </a:spcBef>
              <a:spcAft>
                <a:spcPct val="0"/>
              </a:spcAft>
              <a:buClrTx/>
              <a:buSzTx/>
              <a:buNone/>
            </a:pPr>
            <a:r>
              <a:rPr lang="en-US" altLang="en-US" i="1" dirty="0">
                <a:solidFill>
                  <a:srgbClr val="000000"/>
                </a:solidFill>
                <a:latin typeface="Comic Sans MS" panose="030F0702030302020204" pitchFamily="66" charset="0"/>
                <a:ea typeface="ヒラギノ角ゴ Pro W3" pitchFamily="-48" charset="-128"/>
                <a:cs typeface="Arial"/>
              </a:rPr>
              <a:t>governing how people are to</a:t>
            </a:r>
          </a:p>
          <a:p>
            <a:pPr marL="0" lvl="0" indent="0" algn="ctr" fontAlgn="base">
              <a:spcBef>
                <a:spcPct val="0"/>
              </a:spcBef>
              <a:spcAft>
                <a:spcPct val="0"/>
              </a:spcAft>
              <a:buClrTx/>
              <a:buSzTx/>
              <a:buNone/>
            </a:pPr>
            <a:r>
              <a:rPr lang="en-US" altLang="en-US" i="1" dirty="0">
                <a:solidFill>
                  <a:srgbClr val="000000"/>
                </a:solidFill>
                <a:latin typeface="Comic Sans MS" panose="030F0702030302020204" pitchFamily="66" charset="0"/>
                <a:ea typeface="ヒラギノ角ゴ Pro W3" pitchFamily="-48" charset="-128"/>
                <a:cs typeface="Arial"/>
              </a:rPr>
              <a:t>treat one another, that rational</a:t>
            </a:r>
          </a:p>
          <a:p>
            <a:pPr marL="0" lvl="0" indent="0" algn="ctr" fontAlgn="base">
              <a:spcBef>
                <a:spcPct val="0"/>
              </a:spcBef>
              <a:spcAft>
                <a:spcPct val="0"/>
              </a:spcAft>
              <a:buClrTx/>
              <a:buSzTx/>
              <a:buNone/>
            </a:pPr>
            <a:r>
              <a:rPr lang="en-US" altLang="en-US" i="1" dirty="0">
                <a:solidFill>
                  <a:srgbClr val="000000"/>
                </a:solidFill>
                <a:latin typeface="Comic Sans MS" panose="030F0702030302020204" pitchFamily="66" charset="0"/>
                <a:ea typeface="ヒラギノ角ゴ Pro W3" pitchFamily="-48" charset="-128"/>
                <a:cs typeface="Arial"/>
              </a:rPr>
              <a:t>people will agree to accept, for their</a:t>
            </a:r>
          </a:p>
          <a:p>
            <a:pPr marL="0" lvl="0" indent="0" algn="ctr" fontAlgn="base">
              <a:spcBef>
                <a:spcPct val="0"/>
              </a:spcBef>
              <a:spcAft>
                <a:spcPct val="0"/>
              </a:spcAft>
              <a:buClrTx/>
              <a:buSzTx/>
              <a:buNone/>
            </a:pPr>
            <a:r>
              <a:rPr lang="en-US" altLang="en-US" i="1" dirty="0">
                <a:solidFill>
                  <a:srgbClr val="000000"/>
                </a:solidFill>
                <a:latin typeface="Comic Sans MS" panose="030F0702030302020204" pitchFamily="66" charset="0"/>
                <a:ea typeface="ヒラギノ角ゴ Pro W3" pitchFamily="-48" charset="-128"/>
                <a:cs typeface="Arial"/>
              </a:rPr>
              <a:t>mutual benefit, on the condition that</a:t>
            </a:r>
          </a:p>
          <a:p>
            <a:pPr marL="0" lvl="0" indent="0" algn="ctr" fontAlgn="base">
              <a:spcBef>
                <a:spcPct val="0"/>
              </a:spcBef>
              <a:spcAft>
                <a:spcPct val="0"/>
              </a:spcAft>
              <a:buClrTx/>
              <a:buSzTx/>
              <a:buNone/>
            </a:pPr>
            <a:r>
              <a:rPr lang="en-US" altLang="en-US" i="1" dirty="0">
                <a:solidFill>
                  <a:srgbClr val="000000"/>
                </a:solidFill>
                <a:latin typeface="Comic Sans MS" panose="030F0702030302020204" pitchFamily="66" charset="0"/>
                <a:ea typeface="ヒラギノ角ゴ Pro W3" pitchFamily="-48" charset="-128"/>
                <a:cs typeface="Arial"/>
              </a:rPr>
              <a:t>others follow those rules as well.”</a:t>
            </a:r>
          </a:p>
          <a:p>
            <a:pPr marL="0" lvl="0" indent="0" algn="ctr" fontAlgn="base">
              <a:spcBef>
                <a:spcPct val="0"/>
              </a:spcBef>
              <a:spcAft>
                <a:spcPct val="0"/>
              </a:spcAft>
              <a:buClrTx/>
              <a:buSzTx/>
              <a:buNone/>
            </a:pPr>
            <a:endParaRPr lang="en-US" altLang="en-US" i="1" dirty="0">
              <a:solidFill>
                <a:srgbClr val="000000"/>
              </a:solidFill>
              <a:latin typeface="Comic Sans MS" panose="030F0702030302020204" pitchFamily="66" charset="0"/>
              <a:ea typeface="ヒラギノ角ゴ Pro W3" pitchFamily="-48" charset="-128"/>
              <a:cs typeface="Arial"/>
            </a:endParaRPr>
          </a:p>
          <a:p>
            <a:pPr>
              <a:lnSpc>
                <a:spcPct val="90000"/>
              </a:lnSpc>
            </a:pPr>
            <a:r>
              <a:rPr lang="en-US" altLang="en-US" dirty="0"/>
              <a:t>Establishment of moral rules to govern relations among citizens</a:t>
            </a:r>
          </a:p>
          <a:p>
            <a:pPr>
              <a:lnSpc>
                <a:spcPct val="90000"/>
              </a:lnSpc>
            </a:pPr>
            <a:r>
              <a:rPr lang="en-US" altLang="en-US" dirty="0"/>
              <a:t>Government capable of enforcing these rules</a:t>
            </a:r>
          </a:p>
          <a:p>
            <a:pPr>
              <a:lnSpc>
                <a:spcPct val="90000"/>
              </a:lnSpc>
            </a:pPr>
            <a:r>
              <a:rPr lang="en-US" altLang="en-US" dirty="0"/>
              <a:t>In ideal society, no one above rules</a:t>
            </a:r>
          </a:p>
          <a:p>
            <a:pPr>
              <a:lnSpc>
                <a:spcPct val="90000"/>
              </a:lnSpc>
            </a:pPr>
            <a:r>
              <a:rPr lang="en-US" altLang="en-US" dirty="0"/>
              <a:t>That prevents society from enacting bad rules</a:t>
            </a:r>
            <a:endParaRPr lang="en-MY" dirty="0"/>
          </a:p>
          <a:p>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32</a:t>
            </a:fld>
            <a:endParaRPr lang="en-MY"/>
          </a:p>
        </p:txBody>
      </p:sp>
    </p:spTree>
    <p:extLst>
      <p:ext uri="{BB962C8B-B14F-4D97-AF65-F5344CB8AC3E}">
        <p14:creationId xmlns:p14="http://schemas.microsoft.com/office/powerpoint/2010/main" val="1472643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Theory</a:t>
            </a:r>
            <a:endParaRPr lang="en-MY" dirty="0"/>
          </a:p>
        </p:txBody>
      </p:sp>
      <p:sp>
        <p:nvSpPr>
          <p:cNvPr id="2" name="Content Placeholder 1"/>
          <p:cNvSpPr>
            <a:spLocks noGrp="1"/>
          </p:cNvSpPr>
          <p:nvPr>
            <p:ph idx="1"/>
          </p:nvPr>
        </p:nvSpPr>
        <p:spPr>
          <a:xfrm>
            <a:off x="872067" y="2276872"/>
            <a:ext cx="7408333" cy="3849291"/>
          </a:xfrm>
        </p:spPr>
        <p:txBody>
          <a:bodyPr>
            <a:normAutofit fontScale="92500" lnSpcReduction="10000"/>
          </a:bodyPr>
          <a:lstStyle/>
          <a:p>
            <a:r>
              <a:rPr lang="en-US" dirty="0"/>
              <a:t>Kind of Rights</a:t>
            </a:r>
          </a:p>
          <a:p>
            <a:pPr lvl="1">
              <a:buFont typeface="Wingdings" pitchFamily="2" charset="2"/>
              <a:buChar char="§"/>
            </a:pPr>
            <a:r>
              <a:rPr lang="en-US" b="1" dirty="0"/>
              <a:t>Negative right: </a:t>
            </a:r>
            <a:r>
              <a:rPr lang="en-US" dirty="0"/>
              <a:t>A right that another can guarantee by leaving you alone</a:t>
            </a:r>
          </a:p>
          <a:p>
            <a:pPr lvl="1">
              <a:buFont typeface="Wingdings" pitchFamily="2" charset="2"/>
              <a:buChar char="§"/>
            </a:pPr>
            <a:r>
              <a:rPr lang="en-US" b="1" dirty="0"/>
              <a:t>Positive right: </a:t>
            </a:r>
            <a:r>
              <a:rPr lang="en-US" dirty="0"/>
              <a:t>A right obligating others to do something on your behalf</a:t>
            </a:r>
          </a:p>
          <a:p>
            <a:pPr lvl="1">
              <a:buFont typeface="Wingdings" pitchFamily="2" charset="2"/>
              <a:buChar char="§"/>
            </a:pPr>
            <a:r>
              <a:rPr lang="en-US" b="1" dirty="0"/>
              <a:t>Absolute right: </a:t>
            </a:r>
            <a:r>
              <a:rPr lang="en-US" dirty="0"/>
              <a:t>A right guaranteed without exception</a:t>
            </a:r>
          </a:p>
          <a:p>
            <a:pPr lvl="1">
              <a:buFont typeface="Wingdings" pitchFamily="2" charset="2"/>
              <a:buChar char="§"/>
            </a:pPr>
            <a:r>
              <a:rPr lang="en-US" b="1" dirty="0"/>
              <a:t>Limited right: </a:t>
            </a:r>
            <a:r>
              <a:rPr lang="en-US" dirty="0"/>
              <a:t>A right that may be restricted based on the circumstances</a:t>
            </a:r>
          </a:p>
          <a:p>
            <a:r>
              <a:rPr lang="en-US" dirty="0">
                <a:solidFill>
                  <a:srgbClr val="00B050"/>
                </a:solidFill>
              </a:rPr>
              <a:t>Positive rights </a:t>
            </a:r>
            <a:r>
              <a:rPr lang="en-US" dirty="0"/>
              <a:t>tend to be </a:t>
            </a:r>
            <a:r>
              <a:rPr lang="en-US" dirty="0">
                <a:solidFill>
                  <a:srgbClr val="00B050"/>
                </a:solidFill>
              </a:rPr>
              <a:t>more limited</a:t>
            </a:r>
          </a:p>
          <a:p>
            <a:r>
              <a:rPr lang="en-US" dirty="0">
                <a:solidFill>
                  <a:srgbClr val="7030A0"/>
                </a:solidFill>
              </a:rPr>
              <a:t>Negative rights </a:t>
            </a:r>
            <a:r>
              <a:rPr lang="en-US" dirty="0"/>
              <a:t>tends to be </a:t>
            </a:r>
            <a:r>
              <a:rPr lang="en-US" dirty="0">
                <a:solidFill>
                  <a:srgbClr val="7030A0"/>
                </a:solidFill>
              </a:rPr>
              <a:t>more absolute</a:t>
            </a:r>
          </a:p>
          <a:p>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33</a:t>
            </a:fld>
            <a:endParaRPr lang="en-MY"/>
          </a:p>
        </p:txBody>
      </p:sp>
    </p:spTree>
    <p:extLst>
      <p:ext uri="{BB962C8B-B14F-4D97-AF65-F5344CB8AC3E}">
        <p14:creationId xmlns:p14="http://schemas.microsoft.com/office/powerpoint/2010/main" val="2757767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Theories</a:t>
            </a:r>
            <a:endParaRPr lang="en-MY" dirty="0"/>
          </a:p>
        </p:txBody>
      </p:sp>
      <p:sp>
        <p:nvSpPr>
          <p:cNvPr id="2" name="Content Placeholder 1"/>
          <p:cNvSpPr>
            <a:spLocks noGrp="1"/>
          </p:cNvSpPr>
          <p:nvPr>
            <p:ph idx="1"/>
          </p:nvPr>
        </p:nvSpPr>
        <p:spPr/>
        <p:txBody>
          <a:bodyPr>
            <a:normAutofit fontScale="77500" lnSpcReduction="20000"/>
          </a:bodyPr>
          <a:lstStyle/>
          <a:p>
            <a:r>
              <a:rPr lang="en-US" dirty="0">
                <a:solidFill>
                  <a:srgbClr val="00B050"/>
                </a:solidFill>
              </a:rPr>
              <a:t>Pro:</a:t>
            </a:r>
          </a:p>
          <a:p>
            <a:pPr lvl="1">
              <a:buFont typeface="Wingdings" pitchFamily="2" charset="2"/>
              <a:buChar char="§"/>
            </a:pPr>
            <a:r>
              <a:rPr lang="en-US" dirty="0"/>
              <a:t> It is framed in the language of right</a:t>
            </a:r>
          </a:p>
          <a:p>
            <a:pPr lvl="1">
              <a:buFont typeface="Wingdings" pitchFamily="2" charset="2"/>
              <a:buChar char="§"/>
            </a:pPr>
            <a:r>
              <a:rPr lang="en-US" dirty="0"/>
              <a:t>Explains why people act in self-interest in absence of common agreement</a:t>
            </a:r>
          </a:p>
          <a:p>
            <a:pPr lvl="1">
              <a:buFont typeface="Wingdings" pitchFamily="2" charset="2"/>
              <a:buChar char="§"/>
            </a:pPr>
            <a:r>
              <a:rPr lang="en-US" dirty="0"/>
              <a:t>Provides clear analysis of certain citizen/government problems (control).</a:t>
            </a:r>
          </a:p>
          <a:p>
            <a:r>
              <a:rPr lang="en-US" dirty="0"/>
              <a:t>Con:</a:t>
            </a:r>
          </a:p>
          <a:p>
            <a:pPr lvl="1">
              <a:buFont typeface="Wingdings" pitchFamily="2" charset="2"/>
              <a:buChar char="§"/>
            </a:pPr>
            <a:r>
              <a:rPr lang="en-US" dirty="0"/>
              <a:t>Did you sign the contract?</a:t>
            </a:r>
          </a:p>
          <a:p>
            <a:pPr lvl="1">
              <a:buFont typeface="Wingdings" pitchFamily="2" charset="2"/>
              <a:buChar char="§"/>
            </a:pPr>
            <a:r>
              <a:rPr lang="en-US" dirty="0"/>
              <a:t>Some actions have multiple characterizations</a:t>
            </a:r>
          </a:p>
          <a:p>
            <a:pPr lvl="1">
              <a:buFont typeface="Wingdings" pitchFamily="2" charset="2"/>
              <a:buChar char="§"/>
            </a:pPr>
            <a:r>
              <a:rPr lang="en-US" dirty="0"/>
              <a:t>Does not explain how to solve a moral problem  when involve conflicting rights</a:t>
            </a:r>
          </a:p>
          <a:p>
            <a:pPr lvl="1">
              <a:buFont typeface="Wingdings" pitchFamily="2" charset="2"/>
              <a:buChar char="§"/>
            </a:pPr>
            <a:r>
              <a:rPr lang="en-US" dirty="0"/>
              <a:t>May unjustly treat people incapable of upholding contract</a:t>
            </a:r>
          </a:p>
          <a:p>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34</a:t>
            </a:fld>
            <a:endParaRPr lang="en-MY"/>
          </a:p>
        </p:txBody>
      </p:sp>
    </p:spTree>
    <p:extLst>
      <p:ext uri="{BB962C8B-B14F-4D97-AF65-F5344CB8AC3E}">
        <p14:creationId xmlns:p14="http://schemas.microsoft.com/office/powerpoint/2010/main" val="2524305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Theories</a:t>
            </a: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35</a:t>
            </a:fld>
            <a:endParaRPr lang="en-MY"/>
          </a:p>
        </p:txBody>
      </p:sp>
      <p:graphicFrame>
        <p:nvGraphicFramePr>
          <p:cNvPr id="5" name="Table 4"/>
          <p:cNvGraphicFramePr>
            <a:graphicFrameLocks noGrp="1"/>
          </p:cNvGraphicFramePr>
          <p:nvPr>
            <p:extLst>
              <p:ext uri="{D42A27DB-BD31-4B8C-83A1-F6EECF244321}">
                <p14:modId xmlns:p14="http://schemas.microsoft.com/office/powerpoint/2010/main" val="1160774049"/>
              </p:ext>
            </p:extLst>
          </p:nvPr>
        </p:nvGraphicFramePr>
        <p:xfrm>
          <a:off x="224088" y="332656"/>
          <a:ext cx="8712968" cy="6120680"/>
        </p:xfrm>
        <a:graphic>
          <a:graphicData uri="http://schemas.openxmlformats.org/drawingml/2006/table">
            <a:tbl>
              <a:tblPr firstRow="1" bandRow="1">
                <a:tableStyleId>{5C22544A-7EE6-4342-B048-85BDC9FD1C3A}</a:tableStyleId>
              </a:tblPr>
              <a:tblGrid>
                <a:gridCol w="8712968">
                  <a:extLst>
                    <a:ext uri="{9D8B030D-6E8A-4147-A177-3AD203B41FA5}">
                      <a16:colId xmlns:a16="http://schemas.microsoft.com/office/drawing/2014/main" val="20000"/>
                    </a:ext>
                  </a:extLst>
                </a:gridCol>
              </a:tblGrid>
              <a:tr h="483037">
                <a:tc>
                  <a:txBody>
                    <a:bodyPr/>
                    <a:lstStyle/>
                    <a:p>
                      <a:pPr algn="ctr"/>
                      <a:r>
                        <a:rPr lang="en-US" dirty="0"/>
                        <a:t>SCT Analysis</a:t>
                      </a:r>
                      <a:endParaRPr lang="en-MY" dirty="0"/>
                    </a:p>
                  </a:txBody>
                  <a:tcPr/>
                </a:tc>
                <a:extLst>
                  <a:ext uri="{0D108BD9-81ED-4DB2-BD59-A6C34878D82A}">
                    <a16:rowId xmlns:a16="http://schemas.microsoft.com/office/drawing/2014/main" val="10000"/>
                  </a:ext>
                </a:extLst>
              </a:tr>
              <a:tr h="1230753">
                <a:tc>
                  <a:txBody>
                    <a:bodyPr/>
                    <a:lstStyle/>
                    <a:p>
                      <a:r>
                        <a:rPr lang="en-US" sz="1400" b="1" i="1" u="sng" dirty="0"/>
                        <a:t>Issue</a:t>
                      </a:r>
                    </a:p>
                    <a:p>
                      <a:r>
                        <a:rPr lang="en-US" sz="1400" b="0" i="0" u="none" dirty="0"/>
                        <a:t>Company collects information about customer from the credit card transaction. Then, constructs profiles of customers and sells the profiles to direct marketing firms. Some customers happy to received more e-email, others unhappy at increase in “junk mail”.</a:t>
                      </a:r>
                    </a:p>
                  </a:txBody>
                  <a:tcPr/>
                </a:tc>
                <a:extLst>
                  <a:ext uri="{0D108BD9-81ED-4DB2-BD59-A6C34878D82A}">
                    <a16:rowId xmlns:a16="http://schemas.microsoft.com/office/drawing/2014/main" val="10001"/>
                  </a:ext>
                </a:extLst>
              </a:tr>
              <a:tr h="3454049">
                <a:tc>
                  <a:txBody>
                    <a:bodyPr/>
                    <a:lstStyle/>
                    <a:p>
                      <a:r>
                        <a:rPr lang="en-US" sz="1400" b="1" i="1" u="sng" dirty="0"/>
                        <a:t>Analysis</a:t>
                      </a:r>
                    </a:p>
                    <a:p>
                      <a:pPr marL="285750" indent="-285750">
                        <a:buFont typeface="Arial" pitchFamily="34" charset="0"/>
                        <a:buChar char="•"/>
                      </a:pPr>
                      <a:r>
                        <a:rPr lang="en-US" sz="1400" b="1" i="1" dirty="0"/>
                        <a:t>Check if</a:t>
                      </a:r>
                      <a:r>
                        <a:rPr lang="en-US" sz="1400" b="1" i="1" baseline="0" dirty="0"/>
                        <a:t> there is any violation of right?</a:t>
                      </a:r>
                    </a:p>
                    <a:p>
                      <a:pPr marL="742950" lvl="1" indent="-285750">
                        <a:buFontTx/>
                        <a:buChar char="-"/>
                      </a:pPr>
                      <a:r>
                        <a:rPr lang="en-US" sz="1400" b="0" i="0" baseline="0" dirty="0"/>
                        <a:t>What kind of right? (privacy right)</a:t>
                      </a:r>
                    </a:p>
                    <a:p>
                      <a:pPr marL="742950" lvl="1" indent="-285750">
                        <a:buFontTx/>
                        <a:buChar char="-"/>
                      </a:pPr>
                      <a:r>
                        <a:rPr lang="en-US" sz="1400" b="0" i="0" baseline="0" dirty="0"/>
                        <a:t>Consider the right all parties involved (company, customer, email order company)</a:t>
                      </a:r>
                    </a:p>
                    <a:p>
                      <a:pPr marL="742950" lvl="1" indent="-285750">
                        <a:buFontTx/>
                        <a:buChar char="-"/>
                      </a:pPr>
                      <a:r>
                        <a:rPr lang="en-US" sz="1400" b="0" i="0" baseline="0" dirty="0"/>
                        <a:t>Identify who owns the information</a:t>
                      </a:r>
                    </a:p>
                    <a:p>
                      <a:pPr marL="742950" lvl="1" indent="-285750">
                        <a:buFontTx/>
                        <a:buChar char="-"/>
                      </a:pPr>
                      <a:r>
                        <a:rPr lang="en-US" sz="1400" b="0" i="0" baseline="0" dirty="0"/>
                        <a:t>Identify if customer have right to expect their information be kept confidential</a:t>
                      </a:r>
                    </a:p>
                    <a:p>
                      <a:pPr marL="285750" lvl="0" indent="-285750">
                        <a:buFont typeface="Arial" pitchFamily="34" charset="0"/>
                        <a:buChar char="•"/>
                      </a:pPr>
                      <a:r>
                        <a:rPr lang="en-US" sz="1400" b="1" i="1" baseline="0" dirty="0"/>
                        <a:t>Evaluate</a:t>
                      </a:r>
                    </a:p>
                    <a:p>
                      <a:pPr marL="742950" lvl="1" indent="-285750">
                        <a:buFont typeface="Arial" pitchFamily="34" charset="0"/>
                        <a:buChar char="•"/>
                      </a:pPr>
                      <a:r>
                        <a:rPr lang="en-US" sz="1400" b="0" i="0" baseline="0" dirty="0"/>
                        <a:t>If the right of company == customer , so company did not nothing wrong</a:t>
                      </a:r>
                    </a:p>
                    <a:p>
                      <a:pPr marL="742950" lvl="1" indent="-285750">
                        <a:buFont typeface="Arial" pitchFamily="34" charset="0"/>
                        <a:buChar char="•"/>
                      </a:pPr>
                      <a:r>
                        <a:rPr lang="en-US" sz="1400" b="0" i="0" baseline="0" dirty="0"/>
                        <a:t>Else (Customer expect information to be confidential), s0 company wrong.</a:t>
                      </a:r>
                    </a:p>
                    <a:p>
                      <a:pPr marL="285750" lvl="0" indent="-285750">
                        <a:buFont typeface="Arial" pitchFamily="34" charset="0"/>
                        <a:buChar char="•"/>
                      </a:pPr>
                      <a:r>
                        <a:rPr lang="en-US" sz="1400" b="1" i="1" baseline="0" dirty="0"/>
                        <a:t>Argument </a:t>
                      </a:r>
                    </a:p>
                    <a:p>
                      <a:pPr marL="742950" lvl="1" indent="-285750">
                        <a:buFont typeface="Arial" pitchFamily="34" charset="0"/>
                        <a:buChar char="•"/>
                      </a:pPr>
                      <a:r>
                        <a:rPr lang="en-US" sz="1400" b="0" i="0" baseline="0" dirty="0"/>
                        <a:t>If Company wrong (argue using the law, “Personal Data Protection Act 2010)</a:t>
                      </a:r>
                    </a:p>
                    <a:p>
                      <a:pPr marL="742950" lvl="1" indent="-285750">
                        <a:buFont typeface="Arial" pitchFamily="34" charset="0"/>
                        <a:buChar char="•"/>
                      </a:pPr>
                      <a:endParaRPr lang="en-MY" sz="1400" dirty="0"/>
                    </a:p>
                  </a:txBody>
                  <a:tcPr/>
                </a:tc>
                <a:extLst>
                  <a:ext uri="{0D108BD9-81ED-4DB2-BD59-A6C34878D82A}">
                    <a16:rowId xmlns:a16="http://schemas.microsoft.com/office/drawing/2014/main" val="10002"/>
                  </a:ext>
                </a:extLst>
              </a:tr>
              <a:tr h="952841">
                <a:tc>
                  <a:txBody>
                    <a:bodyPr/>
                    <a:lstStyle/>
                    <a:p>
                      <a:r>
                        <a:rPr lang="en-US" sz="1400" b="1" i="1" u="sng" dirty="0"/>
                        <a:t>Conclusion</a:t>
                      </a:r>
                    </a:p>
                    <a:p>
                      <a:pPr marL="285750" indent="-285750">
                        <a:buFont typeface="Arial" pitchFamily="34" charset="0"/>
                        <a:buChar char="•"/>
                      </a:pPr>
                      <a:r>
                        <a:rPr lang="en-US" sz="1400" dirty="0"/>
                        <a:t>Emphasize the result</a:t>
                      </a:r>
                    </a:p>
                    <a:p>
                      <a:pPr marL="285750" indent="-285750">
                        <a:buFont typeface="Arial" pitchFamily="34" charset="0"/>
                        <a:buChar char="•"/>
                      </a:pPr>
                      <a:r>
                        <a:rPr lang="en-US" sz="1400" dirty="0"/>
                        <a:t>Impact</a:t>
                      </a:r>
                      <a:r>
                        <a:rPr lang="en-US" sz="1400" baseline="0" dirty="0"/>
                        <a:t> to society</a:t>
                      </a:r>
                      <a:endParaRPr lang="en-MY"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1105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Workable Theories</a:t>
            </a: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36</a:t>
            </a:fld>
            <a:endParaRPr lang="en-MY"/>
          </a:p>
        </p:txBody>
      </p:sp>
      <p:pic>
        <p:nvPicPr>
          <p:cNvPr id="5"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916831"/>
            <a:ext cx="6048672" cy="442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58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Ethics in IT</a:t>
            </a:r>
            <a:endParaRPr lang="en-MY" dirty="0"/>
          </a:p>
        </p:txBody>
      </p:sp>
      <p:sp>
        <p:nvSpPr>
          <p:cNvPr id="2" name="Content Placeholder 1"/>
          <p:cNvSpPr>
            <a:spLocks noGrp="1"/>
          </p:cNvSpPr>
          <p:nvPr>
            <p:ph idx="1"/>
          </p:nvPr>
        </p:nvSpPr>
        <p:spPr/>
        <p:txBody>
          <a:bodyPr/>
          <a:lstStyle/>
          <a:p>
            <a:r>
              <a:rPr lang="en-US" dirty="0"/>
              <a:t>IT/ICT Overview</a:t>
            </a:r>
          </a:p>
          <a:p>
            <a:pPr lvl="1" algn="just">
              <a:buFont typeface="Wingdings" pitchFamily="2" charset="2"/>
              <a:buChar char="§"/>
            </a:pPr>
            <a:r>
              <a:rPr lang="en-US" dirty="0"/>
              <a:t>Information technology (IT) refers to devices used in the creation, storage, manipulation, exchange, and dissemination of data, including text, sound, and images and etc. </a:t>
            </a:r>
          </a:p>
          <a:p>
            <a:pPr lvl="1" algn="just">
              <a:buFont typeface="Wingdings" pitchFamily="2" charset="2"/>
              <a:buChar char="§"/>
            </a:pPr>
            <a:r>
              <a:rPr lang="en-US" dirty="0"/>
              <a:t>The cost of IT devices continues     fall while their capabilities continue to    .</a:t>
            </a:r>
          </a:p>
          <a:p>
            <a:pPr lvl="1" algn="just">
              <a:buFont typeface="Wingdings" pitchFamily="2" charset="2"/>
              <a:buChar char="§"/>
            </a:pPr>
            <a:r>
              <a:rPr lang="en-US" dirty="0"/>
              <a:t> Thus, it create new issues that need to be resolved and a few of the questions raised by the growth of IT. </a:t>
            </a:r>
          </a:p>
          <a:p>
            <a:pPr lvl="1">
              <a:buFont typeface="Wingdings" pitchFamily="2" charset="2"/>
              <a:buChar char="§"/>
            </a:pP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37</a:t>
            </a:fld>
            <a:endParaRPr lang="en-MY"/>
          </a:p>
        </p:txBody>
      </p:sp>
      <p:cxnSp>
        <p:nvCxnSpPr>
          <p:cNvPr id="5" name="Straight Arrow Connector 4"/>
          <p:cNvCxnSpPr/>
          <p:nvPr/>
        </p:nvCxnSpPr>
        <p:spPr>
          <a:xfrm>
            <a:off x="6012160" y="4365104"/>
            <a:ext cx="0" cy="23804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499992" y="4725144"/>
            <a:ext cx="0" cy="2219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506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Ethics in IT</a:t>
            </a:r>
          </a:p>
        </p:txBody>
      </p:sp>
      <p:sp>
        <p:nvSpPr>
          <p:cNvPr id="2" name="Content Placeholder 1"/>
          <p:cNvSpPr>
            <a:spLocks noGrp="1"/>
          </p:cNvSpPr>
          <p:nvPr>
            <p:ph idx="1"/>
          </p:nvPr>
        </p:nvSpPr>
        <p:spPr/>
        <p:txBody>
          <a:bodyPr>
            <a:normAutofit fontScale="92500" lnSpcReduction="10000"/>
          </a:bodyPr>
          <a:lstStyle/>
          <a:p>
            <a:pPr algn="just"/>
            <a:r>
              <a:rPr lang="en-US" dirty="0"/>
              <a:t>The general public does not understand the critical importance of ethics as applied to IT.</a:t>
            </a:r>
          </a:p>
          <a:p>
            <a:pPr algn="just"/>
            <a:r>
              <a:rPr lang="en-US" dirty="0"/>
              <a:t>Important decisions are often left to technical experts.</a:t>
            </a:r>
          </a:p>
          <a:p>
            <a:pPr algn="just"/>
            <a:r>
              <a:rPr lang="en-US" dirty="0"/>
              <a:t>IT manager must assume greater responsibility for the decision by:</a:t>
            </a:r>
          </a:p>
          <a:p>
            <a:pPr lvl="1" algn="just">
              <a:buFont typeface="Wingdings" pitchFamily="2" charset="2"/>
              <a:buChar char="§"/>
            </a:pPr>
            <a:r>
              <a:rPr lang="en-US" b="1" i="1" dirty="0"/>
              <a:t>Making decisions</a:t>
            </a:r>
            <a:r>
              <a:rPr lang="en-US" dirty="0"/>
              <a:t> based on technical savvy, business know-how, and a sense of ethics</a:t>
            </a:r>
          </a:p>
          <a:p>
            <a:pPr lvl="1" algn="just">
              <a:buFont typeface="Wingdings" pitchFamily="2" charset="2"/>
              <a:buChar char="§"/>
            </a:pPr>
            <a:r>
              <a:rPr lang="en-US" b="1" i="1" dirty="0"/>
              <a:t>Creating an environment </a:t>
            </a:r>
            <a:r>
              <a:rPr lang="en-US" dirty="0"/>
              <a:t>where ethical dilemmas can be discussed openly objectively, and constructively</a:t>
            </a: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38</a:t>
            </a:fld>
            <a:endParaRPr lang="en-MY"/>
          </a:p>
        </p:txBody>
      </p:sp>
    </p:spTree>
    <p:extLst>
      <p:ext uri="{BB962C8B-B14F-4D97-AF65-F5344CB8AC3E}">
        <p14:creationId xmlns:p14="http://schemas.microsoft.com/office/powerpoint/2010/main" val="3806236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Ethics in IT</a:t>
            </a:r>
          </a:p>
        </p:txBody>
      </p:sp>
      <p:sp>
        <p:nvSpPr>
          <p:cNvPr id="2" name="Content Placeholder 1"/>
          <p:cNvSpPr>
            <a:spLocks noGrp="1"/>
          </p:cNvSpPr>
          <p:nvPr>
            <p:ph idx="1"/>
          </p:nvPr>
        </p:nvSpPr>
        <p:spPr/>
        <p:txBody>
          <a:bodyPr>
            <a:normAutofit lnSpcReduction="10000"/>
          </a:bodyPr>
          <a:lstStyle/>
          <a:p>
            <a:r>
              <a:rPr lang="en-US" dirty="0"/>
              <a:t>The concern about ethics in IT/ICT</a:t>
            </a:r>
          </a:p>
          <a:p>
            <a:pPr lvl="1">
              <a:buFont typeface="Wingdings" pitchFamily="2" charset="2"/>
              <a:buChar char="§"/>
            </a:pPr>
            <a:r>
              <a:rPr lang="en-US" dirty="0"/>
              <a:t>Email and Internet access monitoring</a:t>
            </a:r>
          </a:p>
          <a:p>
            <a:pPr lvl="1">
              <a:buFont typeface="Wingdings" pitchFamily="2" charset="2"/>
              <a:buChar char="§"/>
            </a:pPr>
            <a:r>
              <a:rPr lang="en-US" dirty="0"/>
              <a:t>Downloading in violation of copyright laws</a:t>
            </a:r>
          </a:p>
          <a:p>
            <a:pPr lvl="1">
              <a:buFont typeface="Wingdings" pitchFamily="2" charset="2"/>
              <a:buChar char="§"/>
            </a:pPr>
            <a:r>
              <a:rPr lang="en-US" dirty="0"/>
              <a:t>Spam</a:t>
            </a:r>
          </a:p>
          <a:p>
            <a:pPr lvl="1">
              <a:buFont typeface="Wingdings" pitchFamily="2" charset="2"/>
              <a:buChar char="§"/>
            </a:pPr>
            <a:r>
              <a:rPr lang="en-US" dirty="0"/>
              <a:t>Hackers and identify theft</a:t>
            </a:r>
          </a:p>
          <a:p>
            <a:pPr lvl="1">
              <a:buFont typeface="Wingdings" pitchFamily="2" charset="2"/>
              <a:buChar char="§"/>
            </a:pPr>
            <a:r>
              <a:rPr lang="en-US" dirty="0"/>
              <a:t>Online plagiarism</a:t>
            </a:r>
          </a:p>
          <a:p>
            <a:pPr lvl="1">
              <a:buFont typeface="Wingdings" pitchFamily="2" charset="2"/>
              <a:buChar char="§"/>
            </a:pPr>
            <a:r>
              <a:rPr lang="en-US" dirty="0"/>
              <a:t>Cookies and spyware</a:t>
            </a:r>
          </a:p>
          <a:p>
            <a:pPr lvl="1">
              <a:buFont typeface="Wingdings" pitchFamily="2" charset="2"/>
              <a:buChar char="§"/>
            </a:pPr>
            <a:r>
              <a:rPr lang="en-US" dirty="0" err="1"/>
              <a:t>Cyberbully</a:t>
            </a:r>
            <a:r>
              <a:rPr lang="en-US" dirty="0"/>
              <a:t>/</a:t>
            </a:r>
            <a:r>
              <a:rPr lang="en-US" dirty="0" err="1"/>
              <a:t>Cyberstalking</a:t>
            </a: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39</a:t>
            </a:fld>
            <a:endParaRPr lang="en-MY"/>
          </a:p>
        </p:txBody>
      </p:sp>
    </p:spTree>
    <p:extLst>
      <p:ext uri="{BB962C8B-B14F-4D97-AF65-F5344CB8AC3E}">
        <p14:creationId xmlns:p14="http://schemas.microsoft.com/office/powerpoint/2010/main" val="192667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6AC4E34-D6A0-4E21-B145-FF6CC6214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6856214"/>
            <a:chOff x="-15736" y="0"/>
            <a:chExt cx="12229962" cy="6856214"/>
          </a:xfrm>
        </p:grpSpPr>
        <p:pic>
          <p:nvPicPr>
            <p:cNvPr id="28" name="Picture 27">
              <a:extLst>
                <a:ext uri="{FF2B5EF4-FFF2-40B4-BE49-F238E27FC236}">
                  <a16:creationId xmlns:a16="http://schemas.microsoft.com/office/drawing/2014/main" id="{46DAF3C9-57D3-4380-91C8-0177A1E82AA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CF338E7C-2928-42FC-BA07-1B825D30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C71FE40E-CC40-427F-AEFB-BB5EA0E97FE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 name="Picture 30">
              <a:extLst>
                <a:ext uri="{FF2B5EF4-FFF2-40B4-BE49-F238E27FC236}">
                  <a16:creationId xmlns:a16="http://schemas.microsoft.com/office/drawing/2014/main" id="{412948D6-ACC1-4FAF-9E30-BD96CE3435E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33" name="Rectangle 32">
            <a:extLst>
              <a:ext uri="{FF2B5EF4-FFF2-40B4-BE49-F238E27FC236}">
                <a16:creationId xmlns:a16="http://schemas.microsoft.com/office/drawing/2014/main" id="{809EA27C-DE62-4CEC-A6D3-4FA9EF40A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93CD3A6-2B93-25FA-B703-BE0E7E849152}"/>
              </a:ext>
            </a:extLst>
          </p:cNvPr>
          <p:cNvPicPr>
            <a:picLocks noChangeAspect="1"/>
          </p:cNvPicPr>
          <p:nvPr/>
        </p:nvPicPr>
        <p:blipFill rotWithShape="1">
          <a:blip r:embed="rId5"/>
          <a:srcRect t="13885"/>
          <a:stretch/>
        </p:blipFill>
        <p:spPr>
          <a:xfrm>
            <a:off x="603250" y="1281914"/>
            <a:ext cx="3727449" cy="4294171"/>
          </a:xfrm>
          <a:prstGeom prst="rect">
            <a:avLst/>
          </a:prstGeom>
          <a:ln w="127000" cap="sq">
            <a:solidFill>
              <a:srgbClr val="FFFFFF"/>
            </a:solidFill>
            <a:miter lim="800000"/>
          </a:ln>
        </p:spPr>
      </p:pic>
      <p:pic>
        <p:nvPicPr>
          <p:cNvPr id="9" name="Picture 8">
            <a:extLst>
              <a:ext uri="{FF2B5EF4-FFF2-40B4-BE49-F238E27FC236}">
                <a16:creationId xmlns:a16="http://schemas.microsoft.com/office/drawing/2014/main" id="{3EC04F7C-8975-03B6-9305-0E2E9BF3A73F}"/>
              </a:ext>
            </a:extLst>
          </p:cNvPr>
          <p:cNvPicPr>
            <a:picLocks noChangeAspect="1"/>
          </p:cNvPicPr>
          <p:nvPr/>
        </p:nvPicPr>
        <p:blipFill>
          <a:blip r:embed="rId6"/>
          <a:stretch>
            <a:fillRect/>
          </a:stretch>
        </p:blipFill>
        <p:spPr>
          <a:xfrm>
            <a:off x="4813299" y="2060327"/>
            <a:ext cx="3727449" cy="2737346"/>
          </a:xfrm>
          <a:prstGeom prst="rect">
            <a:avLst/>
          </a:prstGeom>
          <a:ln w="127000" cap="sq">
            <a:solidFill>
              <a:srgbClr val="FFFFFF"/>
            </a:solidFill>
            <a:miter lim="800000"/>
          </a:ln>
        </p:spPr>
      </p:pic>
      <p:sp>
        <p:nvSpPr>
          <p:cNvPr id="4" name="Slide Number Placeholder 3">
            <a:extLst>
              <a:ext uri="{FF2B5EF4-FFF2-40B4-BE49-F238E27FC236}">
                <a16:creationId xmlns:a16="http://schemas.microsoft.com/office/drawing/2014/main" id="{EFE37328-0327-F6D5-40CD-CDF499E2F3DA}"/>
              </a:ext>
            </a:extLst>
          </p:cNvPr>
          <p:cNvSpPr>
            <a:spLocks noGrp="1"/>
          </p:cNvSpPr>
          <p:nvPr>
            <p:ph type="sldNum" sz="quarter" idx="12"/>
          </p:nvPr>
        </p:nvSpPr>
        <p:spPr>
          <a:xfrm>
            <a:off x="7765425" y="6212194"/>
            <a:ext cx="407023" cy="279400"/>
          </a:xfrm>
        </p:spPr>
        <p:txBody>
          <a:bodyPr vert="horz" lIns="91440" tIns="45720" rIns="91440" bIns="45720" rtlCol="0" anchor="ctr">
            <a:normAutofit/>
          </a:bodyPr>
          <a:lstStyle/>
          <a:p>
            <a:pPr>
              <a:spcAft>
                <a:spcPts val="600"/>
              </a:spcAft>
            </a:pPr>
            <a:fld id="{6724F9D7-9E16-43AC-A661-01F1AA282381}" type="slidenum">
              <a:rPr lang="en-US" b="0" i="0" kern="1200" dirty="0">
                <a:solidFill>
                  <a:schemeClr val="tx1"/>
                </a:solidFill>
                <a:effectLst/>
                <a:latin typeface="+mn-lt"/>
                <a:ea typeface="+mn-ea"/>
                <a:cs typeface="+mn-cs"/>
              </a:rPr>
              <a:pPr>
                <a:spcAft>
                  <a:spcPts val="600"/>
                </a:spcAft>
              </a:pPr>
              <a:t>4</a:t>
            </a:fld>
            <a:endParaRPr lang="en-US"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43560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Ethics in IT</a:t>
            </a:r>
          </a:p>
        </p:txBody>
      </p:sp>
      <p:sp>
        <p:nvSpPr>
          <p:cNvPr id="2" name="Content Placeholder 1"/>
          <p:cNvSpPr>
            <a:spLocks noGrp="1"/>
          </p:cNvSpPr>
          <p:nvPr>
            <p:ph idx="1"/>
          </p:nvPr>
        </p:nvSpPr>
        <p:spPr/>
        <p:txBody>
          <a:bodyPr>
            <a:normAutofit/>
          </a:bodyPr>
          <a:lstStyle/>
          <a:p>
            <a:pPr algn="just"/>
            <a:r>
              <a:rPr lang="en-US" dirty="0"/>
              <a:t>Goals</a:t>
            </a:r>
          </a:p>
          <a:p>
            <a:pPr lvl="1" algn="just">
              <a:buFont typeface="Wingdings" pitchFamily="2" charset="2"/>
              <a:buChar char="§"/>
            </a:pPr>
            <a:r>
              <a:rPr lang="en-US" dirty="0"/>
              <a:t>To educate people about the tremendous impact of ethical issues in the successful and secure use of information technology</a:t>
            </a:r>
          </a:p>
          <a:p>
            <a:pPr lvl="1" algn="just">
              <a:buFont typeface="Wingdings" pitchFamily="2" charset="2"/>
              <a:buChar char="§"/>
            </a:pPr>
            <a:r>
              <a:rPr lang="en-US" dirty="0"/>
              <a:t>To motivate people to recognize these issues when making business decisions</a:t>
            </a:r>
          </a:p>
          <a:p>
            <a:pPr lvl="1" algn="just">
              <a:buFont typeface="Wingdings" pitchFamily="2" charset="2"/>
              <a:buChar char="§"/>
            </a:pPr>
            <a:r>
              <a:rPr lang="en-US" dirty="0"/>
              <a:t>To provide tools, approaches, and useful insights for making ethical decisions</a:t>
            </a: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40</a:t>
            </a:fld>
            <a:endParaRPr lang="en-MY"/>
          </a:p>
        </p:txBody>
      </p:sp>
    </p:spTree>
    <p:extLst>
      <p:ext uri="{BB962C8B-B14F-4D97-AF65-F5344CB8AC3E}">
        <p14:creationId xmlns:p14="http://schemas.microsoft.com/office/powerpoint/2010/main" val="1772645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348880"/>
            <a:ext cx="7408333" cy="3450696"/>
          </a:xfrm>
        </p:spPr>
        <p:txBody>
          <a:bodyPr/>
          <a:lstStyle/>
          <a:p>
            <a:pPr marL="0" indent="0" algn="ctr">
              <a:buNone/>
            </a:pPr>
            <a:endParaRPr lang="en-US" altLang="ko-KR" dirty="0"/>
          </a:p>
          <a:p>
            <a:pPr marL="0" indent="0" algn="ctr">
              <a:buNone/>
            </a:pPr>
            <a:r>
              <a:rPr lang="en-US" altLang="ko-KR" sz="3200" b="1" dirty="0"/>
              <a:t>– </a:t>
            </a:r>
            <a:r>
              <a:rPr lang="ko-KR" altLang="en-US" sz="3200" b="1" dirty="0"/>
              <a:t>끝 </a:t>
            </a:r>
            <a:r>
              <a:rPr lang="en-US" altLang="ko-KR" sz="3200" b="1" dirty="0"/>
              <a:t>–</a:t>
            </a:r>
          </a:p>
          <a:p>
            <a:pPr marL="0" indent="0" algn="ctr">
              <a:buNone/>
            </a:pPr>
            <a:endParaRPr lang="en-US" altLang="ko-KR" sz="3200" b="1" dirty="0"/>
          </a:p>
          <a:p>
            <a:pPr marL="0" indent="0" algn="ctr">
              <a:buNone/>
            </a:pPr>
            <a:r>
              <a:rPr lang="en-US" altLang="ko-KR" sz="3200" b="1" dirty="0"/>
              <a:t>– </a:t>
            </a:r>
            <a:r>
              <a:rPr lang="ko-KR" altLang="en-US" sz="3200" b="1" dirty="0"/>
              <a:t>수고했어요</a:t>
            </a:r>
            <a:r>
              <a:rPr lang="en-US" altLang="ko-KR" sz="3200" b="1" dirty="0"/>
              <a:t>!</a:t>
            </a:r>
            <a:r>
              <a:rPr lang="ko-KR" altLang="en-US" sz="3200" b="1" dirty="0"/>
              <a:t> </a:t>
            </a:r>
            <a:r>
              <a:rPr lang="en-US" altLang="ko-KR" sz="3200" b="1" dirty="0"/>
              <a:t>–</a:t>
            </a:r>
          </a:p>
          <a:p>
            <a:pPr marL="0" indent="0" algn="ctr">
              <a:buNone/>
            </a:pPr>
            <a:r>
              <a:rPr lang="ko-KR" altLang="en-US" sz="3200" b="1" dirty="0"/>
              <a:t>감사합니다</a:t>
            </a:r>
            <a:r>
              <a:rPr lang="en-US" altLang="ko-KR" sz="3200" b="1" dirty="0"/>
              <a:t>.</a:t>
            </a:r>
            <a:endParaRPr lang="en-MY" sz="3200" b="1" dirty="0"/>
          </a:p>
        </p:txBody>
      </p:sp>
      <p:sp>
        <p:nvSpPr>
          <p:cNvPr id="3" name="Slide Number Placeholder 2"/>
          <p:cNvSpPr>
            <a:spLocks noGrp="1"/>
          </p:cNvSpPr>
          <p:nvPr>
            <p:ph type="sldNum" sz="quarter" idx="12"/>
          </p:nvPr>
        </p:nvSpPr>
        <p:spPr/>
        <p:txBody>
          <a:bodyPr/>
          <a:lstStyle/>
          <a:p>
            <a:fld id="{6724F9D7-9E16-43AC-A661-01F1AA282381}" type="slidenum">
              <a:rPr lang="en-MY" smtClean="0"/>
              <a:t>41</a:t>
            </a:fld>
            <a:endParaRPr lang="en-MY"/>
          </a:p>
        </p:txBody>
      </p:sp>
    </p:spTree>
    <p:extLst>
      <p:ext uri="{BB962C8B-B14F-4D97-AF65-F5344CB8AC3E}">
        <p14:creationId xmlns:p14="http://schemas.microsoft.com/office/powerpoint/2010/main" val="3433928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64FC-92A8-B1CF-544B-24541C90E1A3}"/>
              </a:ext>
            </a:extLst>
          </p:cNvPr>
          <p:cNvSpPr>
            <a:spLocks noGrp="1"/>
          </p:cNvSpPr>
          <p:nvPr>
            <p:ph type="title"/>
          </p:nvPr>
        </p:nvSpPr>
        <p:spPr/>
        <p:txBody>
          <a:bodyPr/>
          <a:lstStyle/>
          <a:p>
            <a:r>
              <a:rPr lang="en-US" dirty="0"/>
              <a:t>Let's Discuss</a:t>
            </a:r>
            <a:endParaRPr lang="en-MY" dirty="0"/>
          </a:p>
        </p:txBody>
      </p:sp>
      <p:sp>
        <p:nvSpPr>
          <p:cNvPr id="4" name="Slide Number Placeholder 3">
            <a:extLst>
              <a:ext uri="{FF2B5EF4-FFF2-40B4-BE49-F238E27FC236}">
                <a16:creationId xmlns:a16="http://schemas.microsoft.com/office/drawing/2014/main" id="{800CCAAD-7133-E7D1-4A18-A329422FFEA9}"/>
              </a:ext>
            </a:extLst>
          </p:cNvPr>
          <p:cNvSpPr>
            <a:spLocks noGrp="1"/>
          </p:cNvSpPr>
          <p:nvPr>
            <p:ph type="sldNum" sz="quarter" idx="12"/>
          </p:nvPr>
        </p:nvSpPr>
        <p:spPr/>
        <p:txBody>
          <a:bodyPr/>
          <a:lstStyle/>
          <a:p>
            <a:fld id="{6724F9D7-9E16-43AC-A661-01F1AA282381}" type="slidenum">
              <a:rPr lang="en-MY" smtClean="0"/>
              <a:t>42</a:t>
            </a:fld>
            <a:endParaRPr lang="en-MY"/>
          </a:p>
        </p:txBody>
      </p:sp>
      <p:pic>
        <p:nvPicPr>
          <p:cNvPr id="6" name="Picture 5">
            <a:extLst>
              <a:ext uri="{FF2B5EF4-FFF2-40B4-BE49-F238E27FC236}">
                <a16:creationId xmlns:a16="http://schemas.microsoft.com/office/drawing/2014/main" id="{3D0C5862-1CD0-8164-8C94-62485EBAE775}"/>
              </a:ext>
            </a:extLst>
          </p:cNvPr>
          <p:cNvPicPr>
            <a:picLocks noChangeAspect="1"/>
          </p:cNvPicPr>
          <p:nvPr/>
        </p:nvPicPr>
        <p:blipFill>
          <a:blip r:embed="rId2"/>
          <a:stretch>
            <a:fillRect/>
          </a:stretch>
        </p:blipFill>
        <p:spPr>
          <a:xfrm>
            <a:off x="2987824" y="2492896"/>
            <a:ext cx="2736304" cy="3618983"/>
          </a:xfrm>
          <a:prstGeom prst="rect">
            <a:avLst/>
          </a:prstGeom>
        </p:spPr>
      </p:pic>
    </p:spTree>
    <p:extLst>
      <p:ext uri="{BB962C8B-B14F-4D97-AF65-F5344CB8AC3E}">
        <p14:creationId xmlns:p14="http://schemas.microsoft.com/office/powerpoint/2010/main" val="1864435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D32E-5759-6976-9D8E-CF02E1034F40}"/>
              </a:ext>
            </a:extLst>
          </p:cNvPr>
          <p:cNvSpPr>
            <a:spLocks noGrp="1"/>
          </p:cNvSpPr>
          <p:nvPr>
            <p:ph type="title"/>
          </p:nvPr>
        </p:nvSpPr>
        <p:spPr/>
        <p:txBody>
          <a:bodyPr/>
          <a:lstStyle/>
          <a:p>
            <a:r>
              <a:rPr lang="en-US" dirty="0"/>
              <a:t>Let’s Discuss</a:t>
            </a:r>
            <a:endParaRPr lang="en-MY" dirty="0"/>
          </a:p>
        </p:txBody>
      </p:sp>
      <p:sp>
        <p:nvSpPr>
          <p:cNvPr id="3" name="Content Placeholder 2">
            <a:extLst>
              <a:ext uri="{FF2B5EF4-FFF2-40B4-BE49-F238E27FC236}">
                <a16:creationId xmlns:a16="http://schemas.microsoft.com/office/drawing/2014/main" id="{4772E43F-4D6D-EE78-6151-53FD7EF2193D}"/>
              </a:ext>
            </a:extLst>
          </p:cNvPr>
          <p:cNvSpPr>
            <a:spLocks noGrp="1"/>
          </p:cNvSpPr>
          <p:nvPr>
            <p:ph idx="1"/>
          </p:nvPr>
        </p:nvSpPr>
        <p:spPr/>
        <p:txBody>
          <a:bodyPr/>
          <a:lstStyle/>
          <a:p>
            <a:r>
              <a:rPr lang="en-US" dirty="0"/>
              <a:t>Internet Addiction</a:t>
            </a:r>
          </a:p>
          <a:p>
            <a:r>
              <a:rPr lang="en-US" dirty="0"/>
              <a:t>Fake Account</a:t>
            </a:r>
            <a:endParaRPr lang="en-MY" dirty="0"/>
          </a:p>
        </p:txBody>
      </p:sp>
      <p:sp>
        <p:nvSpPr>
          <p:cNvPr id="4" name="Slide Number Placeholder 3">
            <a:extLst>
              <a:ext uri="{FF2B5EF4-FFF2-40B4-BE49-F238E27FC236}">
                <a16:creationId xmlns:a16="http://schemas.microsoft.com/office/drawing/2014/main" id="{7CD49708-EDA8-667F-9659-576B3C5E5B37}"/>
              </a:ext>
            </a:extLst>
          </p:cNvPr>
          <p:cNvSpPr>
            <a:spLocks noGrp="1"/>
          </p:cNvSpPr>
          <p:nvPr>
            <p:ph type="sldNum" sz="quarter" idx="12"/>
          </p:nvPr>
        </p:nvSpPr>
        <p:spPr/>
        <p:txBody>
          <a:bodyPr/>
          <a:lstStyle/>
          <a:p>
            <a:fld id="{6724F9D7-9E16-43AC-A661-01F1AA282381}" type="slidenum">
              <a:rPr lang="en-MY" smtClean="0"/>
              <a:t>43</a:t>
            </a:fld>
            <a:endParaRPr lang="en-MY"/>
          </a:p>
        </p:txBody>
      </p:sp>
    </p:spTree>
    <p:extLst>
      <p:ext uri="{BB962C8B-B14F-4D97-AF65-F5344CB8AC3E}">
        <p14:creationId xmlns:p14="http://schemas.microsoft.com/office/powerpoint/2010/main" val="319968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6AC4E34-D6A0-4E21-B145-FF6CC6214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6856214"/>
            <a:chOff x="-15736" y="0"/>
            <a:chExt cx="12229962" cy="6856214"/>
          </a:xfrm>
        </p:grpSpPr>
        <p:pic>
          <p:nvPicPr>
            <p:cNvPr id="13" name="Picture 12">
              <a:extLst>
                <a:ext uri="{FF2B5EF4-FFF2-40B4-BE49-F238E27FC236}">
                  <a16:creationId xmlns:a16="http://schemas.microsoft.com/office/drawing/2014/main" id="{46DAF3C9-57D3-4380-91C8-0177A1E82AA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CF338E7C-2928-42FC-BA07-1B825D30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71FE40E-CC40-427F-AEFB-BB5EA0E97FE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412948D6-ACC1-4FAF-9E30-BD96CE3435E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18" name="Rectangle 17">
            <a:extLst>
              <a:ext uri="{FF2B5EF4-FFF2-40B4-BE49-F238E27FC236}">
                <a16:creationId xmlns:a16="http://schemas.microsoft.com/office/drawing/2014/main" id="{809EA27C-DE62-4CEC-A6D3-4FA9EF40A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2218BD4-44E7-C900-85D1-2142DEC92775}"/>
              </a:ext>
            </a:extLst>
          </p:cNvPr>
          <p:cNvPicPr>
            <a:picLocks noChangeAspect="1"/>
          </p:cNvPicPr>
          <p:nvPr/>
        </p:nvPicPr>
        <p:blipFill>
          <a:blip r:embed="rId5"/>
          <a:stretch>
            <a:fillRect/>
          </a:stretch>
        </p:blipFill>
        <p:spPr>
          <a:xfrm>
            <a:off x="603250" y="963150"/>
            <a:ext cx="3727449" cy="4931700"/>
          </a:xfrm>
          <a:prstGeom prst="rect">
            <a:avLst/>
          </a:prstGeom>
          <a:ln w="127000" cap="sq">
            <a:solidFill>
              <a:srgbClr val="FFFFFF"/>
            </a:solidFill>
            <a:miter lim="800000"/>
          </a:ln>
        </p:spPr>
      </p:pic>
      <p:pic>
        <p:nvPicPr>
          <p:cNvPr id="5" name="Picture 4" descr="A picture containing text, floor">
            <a:extLst>
              <a:ext uri="{FF2B5EF4-FFF2-40B4-BE49-F238E27FC236}">
                <a16:creationId xmlns:a16="http://schemas.microsoft.com/office/drawing/2014/main" id="{BAD821F2-72D2-0069-6A95-DB6F416F71F4}"/>
              </a:ext>
            </a:extLst>
          </p:cNvPr>
          <p:cNvPicPr>
            <a:picLocks noChangeAspect="1"/>
          </p:cNvPicPr>
          <p:nvPr/>
        </p:nvPicPr>
        <p:blipFill>
          <a:blip r:embed="rId6"/>
          <a:stretch>
            <a:fillRect/>
          </a:stretch>
        </p:blipFill>
        <p:spPr>
          <a:xfrm>
            <a:off x="4813299" y="2031207"/>
            <a:ext cx="3727449" cy="2795586"/>
          </a:xfrm>
          <a:prstGeom prst="rect">
            <a:avLst/>
          </a:prstGeom>
          <a:ln w="127000" cap="sq">
            <a:solidFill>
              <a:srgbClr val="FFFFFF"/>
            </a:solidFill>
            <a:miter lim="800000"/>
          </a:ln>
        </p:spPr>
      </p:pic>
      <p:sp>
        <p:nvSpPr>
          <p:cNvPr id="4" name="Slide Number Placeholder 3">
            <a:extLst>
              <a:ext uri="{FF2B5EF4-FFF2-40B4-BE49-F238E27FC236}">
                <a16:creationId xmlns:a16="http://schemas.microsoft.com/office/drawing/2014/main" id="{7D214A44-BCD8-584F-084B-B94AAF993005}"/>
              </a:ext>
            </a:extLst>
          </p:cNvPr>
          <p:cNvSpPr>
            <a:spLocks noGrp="1"/>
          </p:cNvSpPr>
          <p:nvPr>
            <p:ph type="sldNum" sz="quarter" idx="12"/>
          </p:nvPr>
        </p:nvSpPr>
        <p:spPr>
          <a:xfrm>
            <a:off x="7765425" y="6212194"/>
            <a:ext cx="407023" cy="279400"/>
          </a:xfrm>
        </p:spPr>
        <p:txBody>
          <a:bodyPr vert="horz" lIns="91440" tIns="45720" rIns="91440" bIns="45720" rtlCol="0" anchor="ctr">
            <a:normAutofit/>
          </a:bodyPr>
          <a:lstStyle/>
          <a:p>
            <a:pPr>
              <a:spcAft>
                <a:spcPts val="600"/>
              </a:spcAft>
            </a:pPr>
            <a:fld id="{6724F9D7-9E16-43AC-A661-01F1AA282381}" type="slidenum">
              <a:rPr lang="en-US" b="0" i="0" kern="1200" dirty="0">
                <a:solidFill>
                  <a:schemeClr val="tx1"/>
                </a:solidFill>
                <a:effectLst/>
                <a:latin typeface="+mn-lt"/>
                <a:ea typeface="+mn-ea"/>
                <a:cs typeface="+mn-cs"/>
              </a:rPr>
              <a:pPr>
                <a:spcAft>
                  <a:spcPts val="600"/>
                </a:spcAft>
              </a:pPr>
              <a:t>5</a:t>
            </a:fld>
            <a:endParaRPr lang="en-US"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191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Contents</a:t>
            </a:r>
            <a:endParaRPr lang="en-MY" dirty="0"/>
          </a:p>
        </p:txBody>
      </p:sp>
      <p:sp>
        <p:nvSpPr>
          <p:cNvPr id="2" name="Content Placeholder 1"/>
          <p:cNvSpPr>
            <a:spLocks noGrp="1"/>
          </p:cNvSpPr>
          <p:nvPr>
            <p:ph idx="1"/>
          </p:nvPr>
        </p:nvSpPr>
        <p:spPr/>
        <p:txBody>
          <a:bodyPr/>
          <a:lstStyle/>
          <a:p>
            <a:r>
              <a:rPr lang="en-US" dirty="0"/>
              <a:t>The Point of View</a:t>
            </a:r>
          </a:p>
          <a:p>
            <a:r>
              <a:rPr lang="en-US" dirty="0"/>
              <a:t>Terms &amp; Definitions</a:t>
            </a:r>
          </a:p>
          <a:p>
            <a:r>
              <a:rPr lang="en-US" dirty="0"/>
              <a:t>Why Ethics</a:t>
            </a:r>
          </a:p>
          <a:p>
            <a:r>
              <a:rPr lang="en-US" dirty="0"/>
              <a:t>The Need Fostering Good Ethics</a:t>
            </a:r>
          </a:p>
          <a:p>
            <a:r>
              <a:rPr lang="en-US" dirty="0"/>
              <a:t>Ethics Decision Making : Ethical Theory</a:t>
            </a:r>
          </a:p>
          <a:p>
            <a:r>
              <a:rPr lang="en-US" dirty="0"/>
              <a:t>Ethics in IT</a:t>
            </a:r>
          </a:p>
          <a:p>
            <a:pPr marL="0" indent="0">
              <a:buNone/>
            </a:pPr>
            <a:endParaRPr lang="en-US" dirty="0"/>
          </a:p>
          <a:p>
            <a:endParaRPr lang="en-MY" dirty="0"/>
          </a:p>
        </p:txBody>
      </p:sp>
      <p:sp>
        <p:nvSpPr>
          <p:cNvPr id="4" name="Slide Number Placeholder 3"/>
          <p:cNvSpPr>
            <a:spLocks noGrp="1"/>
          </p:cNvSpPr>
          <p:nvPr>
            <p:ph type="sldNum" sz="quarter" idx="12"/>
          </p:nvPr>
        </p:nvSpPr>
        <p:spPr/>
        <p:txBody>
          <a:bodyPr/>
          <a:lstStyle/>
          <a:p>
            <a:fld id="{6724F9D7-9E16-43AC-A661-01F1AA282381}" type="slidenum">
              <a:rPr lang="en-MY" smtClean="0"/>
              <a:t>6</a:t>
            </a:fld>
            <a:endParaRPr lang="en-MY"/>
          </a:p>
        </p:txBody>
      </p:sp>
    </p:spTree>
    <p:extLst>
      <p:ext uri="{BB962C8B-B14F-4D97-AF65-F5344CB8AC3E}">
        <p14:creationId xmlns:p14="http://schemas.microsoft.com/office/powerpoint/2010/main" val="182061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point of view</a:t>
            </a:r>
            <a:endParaRPr lang="en-MY" dirty="0"/>
          </a:p>
        </p:txBody>
      </p:sp>
      <p:sp>
        <p:nvSpPr>
          <p:cNvPr id="2" name="Content Placeholder 1"/>
          <p:cNvSpPr>
            <a:spLocks noGrp="1"/>
          </p:cNvSpPr>
          <p:nvPr>
            <p:ph idx="1"/>
          </p:nvPr>
        </p:nvSpPr>
        <p:spPr/>
        <p:txBody>
          <a:bodyPr/>
          <a:lstStyle/>
          <a:p>
            <a:r>
              <a:rPr lang="en-US" dirty="0"/>
              <a:t>2 ways to view world:</a:t>
            </a:r>
          </a:p>
          <a:p>
            <a:pPr lvl="1">
              <a:buFont typeface="Wingdings" pitchFamily="2" charset="2"/>
              <a:buChar char="§"/>
            </a:pPr>
            <a:r>
              <a:rPr lang="en-US" b="1" dirty="0"/>
              <a:t>Selfish point of view : </a:t>
            </a:r>
            <a:r>
              <a:rPr lang="en-US" dirty="0"/>
              <a:t>consider only own self and its core values</a:t>
            </a:r>
          </a:p>
          <a:p>
            <a:pPr lvl="1">
              <a:buFont typeface="Wingdings" pitchFamily="2" charset="2"/>
              <a:buChar char="§"/>
            </a:pPr>
            <a:r>
              <a:rPr lang="en-US" b="1" dirty="0"/>
              <a:t>Ethical point of view: </a:t>
            </a:r>
            <a:r>
              <a:rPr lang="en-US" dirty="0"/>
              <a:t>respect other people and their core values</a:t>
            </a:r>
          </a:p>
        </p:txBody>
      </p:sp>
      <p:sp>
        <p:nvSpPr>
          <p:cNvPr id="4" name="Slide Number Placeholder 3"/>
          <p:cNvSpPr>
            <a:spLocks noGrp="1"/>
          </p:cNvSpPr>
          <p:nvPr>
            <p:ph type="sldNum" sz="quarter" idx="12"/>
          </p:nvPr>
        </p:nvSpPr>
        <p:spPr/>
        <p:txBody>
          <a:bodyPr/>
          <a:lstStyle/>
          <a:p>
            <a:fld id="{6724F9D7-9E16-43AC-A661-01F1AA282381}" type="slidenum">
              <a:rPr lang="en-MY" smtClean="0"/>
              <a:t>7</a:t>
            </a:fld>
            <a:endParaRPr lang="en-MY"/>
          </a:p>
        </p:txBody>
      </p:sp>
    </p:spTree>
    <p:extLst>
      <p:ext uri="{BB962C8B-B14F-4D97-AF65-F5344CB8AC3E}">
        <p14:creationId xmlns:p14="http://schemas.microsoft.com/office/powerpoint/2010/main" val="182594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Defining Term</a:t>
            </a:r>
            <a:endParaRPr lang="en-MY" dirty="0"/>
          </a:p>
        </p:txBody>
      </p:sp>
      <p:sp>
        <p:nvSpPr>
          <p:cNvPr id="2" name="Content Placeholder 1"/>
          <p:cNvSpPr>
            <a:spLocks noGrp="1"/>
          </p:cNvSpPr>
          <p:nvPr>
            <p:ph idx="1"/>
          </p:nvPr>
        </p:nvSpPr>
        <p:spPr/>
        <p:txBody>
          <a:bodyPr>
            <a:normAutofit fontScale="92500" lnSpcReduction="20000"/>
          </a:bodyPr>
          <a:lstStyle/>
          <a:p>
            <a:r>
              <a:rPr lang="en-US" dirty="0">
                <a:solidFill>
                  <a:srgbClr val="0070C0"/>
                </a:solidFill>
              </a:rPr>
              <a:t>Society</a:t>
            </a:r>
          </a:p>
          <a:p>
            <a:pPr lvl="1">
              <a:buFont typeface="Wingdings" pitchFamily="2" charset="2"/>
              <a:buChar char="§"/>
            </a:pPr>
            <a:r>
              <a:rPr lang="en-US" dirty="0"/>
              <a:t>Association of people organized under a system of rules</a:t>
            </a:r>
          </a:p>
          <a:p>
            <a:pPr lvl="1">
              <a:buFont typeface="Wingdings" pitchFamily="2" charset="2"/>
              <a:buChar char="§"/>
            </a:pPr>
            <a:r>
              <a:rPr lang="en-US" dirty="0"/>
              <a:t>Rules: advance the good of members over time</a:t>
            </a:r>
          </a:p>
          <a:p>
            <a:pPr lvl="1">
              <a:buFont typeface="Wingdings" pitchFamily="2" charset="2"/>
              <a:buChar char="§"/>
            </a:pPr>
            <a:r>
              <a:rPr lang="en-US" dirty="0"/>
              <a:t>Virtual society  - </a:t>
            </a:r>
            <a:r>
              <a:rPr lang="en-US" dirty="0" err="1"/>
              <a:t>Netizen</a:t>
            </a:r>
            <a:endParaRPr lang="en-US" dirty="0"/>
          </a:p>
          <a:p>
            <a:r>
              <a:rPr lang="en-US" dirty="0">
                <a:solidFill>
                  <a:srgbClr val="0070C0"/>
                </a:solidFill>
              </a:rPr>
              <a:t>Community</a:t>
            </a:r>
          </a:p>
          <a:p>
            <a:pPr lvl="1">
              <a:buFont typeface="Wingdings" pitchFamily="2" charset="2"/>
              <a:buChar char="§"/>
            </a:pPr>
            <a:r>
              <a:rPr lang="en-US" dirty="0"/>
              <a:t>A group of people living in the same place or having a particular characteristic in common</a:t>
            </a:r>
          </a:p>
          <a:p>
            <a:pPr lvl="1">
              <a:buFont typeface="Wingdings" pitchFamily="2" charset="2"/>
              <a:buChar char="§"/>
            </a:pPr>
            <a:r>
              <a:rPr lang="en-US" dirty="0"/>
              <a:t>Subset of society</a:t>
            </a:r>
          </a:p>
          <a:p>
            <a:pPr lvl="1">
              <a:buFont typeface="Wingdings" pitchFamily="2" charset="2"/>
              <a:buChar char="§"/>
            </a:pPr>
            <a:r>
              <a:rPr lang="en-US" dirty="0"/>
              <a:t>Virtual community (share interest and goal)</a:t>
            </a: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8</a:t>
            </a:fld>
            <a:endParaRPr lang="en-MY"/>
          </a:p>
        </p:txBody>
      </p:sp>
    </p:spTree>
    <p:extLst>
      <p:ext uri="{BB962C8B-B14F-4D97-AF65-F5344CB8AC3E}">
        <p14:creationId xmlns:p14="http://schemas.microsoft.com/office/powerpoint/2010/main" val="251940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Defining Term</a:t>
            </a:r>
          </a:p>
        </p:txBody>
      </p:sp>
      <p:sp>
        <p:nvSpPr>
          <p:cNvPr id="2" name="Content Placeholder 1"/>
          <p:cNvSpPr>
            <a:spLocks noGrp="1"/>
          </p:cNvSpPr>
          <p:nvPr>
            <p:ph idx="1"/>
          </p:nvPr>
        </p:nvSpPr>
        <p:spPr/>
        <p:txBody>
          <a:bodyPr>
            <a:normAutofit fontScale="85000" lnSpcReduction="10000"/>
          </a:bodyPr>
          <a:lstStyle/>
          <a:p>
            <a:r>
              <a:rPr lang="en-US" b="1" dirty="0">
                <a:solidFill>
                  <a:srgbClr val="0070C0"/>
                </a:solidFill>
              </a:rPr>
              <a:t>Moral Code</a:t>
            </a:r>
          </a:p>
          <a:p>
            <a:pPr lvl="1">
              <a:buFont typeface="Wingdings" pitchFamily="2" charset="2"/>
              <a:buChar char="§"/>
            </a:pPr>
            <a:r>
              <a:rPr lang="en-US" dirty="0"/>
              <a:t>Set of rules</a:t>
            </a:r>
          </a:p>
          <a:p>
            <a:pPr lvl="1">
              <a:buFont typeface="Wingdings" pitchFamily="2" charset="2"/>
              <a:buChar char="§"/>
            </a:pPr>
            <a:r>
              <a:rPr lang="en-US" dirty="0"/>
              <a:t>Establishes boundaries of generally accepted behavior</a:t>
            </a:r>
          </a:p>
          <a:p>
            <a:pPr lvl="1">
              <a:buFont typeface="Wingdings" pitchFamily="2" charset="2"/>
              <a:buChar char="§"/>
            </a:pPr>
            <a:r>
              <a:rPr lang="en-US" dirty="0"/>
              <a:t>Different rules often have contradictions</a:t>
            </a:r>
          </a:p>
          <a:p>
            <a:r>
              <a:rPr lang="en-US" b="1" dirty="0">
                <a:solidFill>
                  <a:srgbClr val="0070C0"/>
                </a:solidFill>
              </a:rPr>
              <a:t>Morality</a:t>
            </a:r>
          </a:p>
          <a:p>
            <a:pPr lvl="1">
              <a:buFont typeface="Wingdings" pitchFamily="2" charset="2"/>
              <a:buChar char="§"/>
            </a:pPr>
            <a:r>
              <a:rPr lang="en-US" dirty="0"/>
              <a:t>Social conventions about right and wrong</a:t>
            </a:r>
          </a:p>
          <a:p>
            <a:pPr lvl="1">
              <a:buFont typeface="Wingdings" pitchFamily="2" charset="2"/>
              <a:buChar char="§"/>
            </a:pPr>
            <a:r>
              <a:rPr lang="en-US" dirty="0"/>
              <a:t>Widely shared</a:t>
            </a:r>
          </a:p>
          <a:p>
            <a:pPr lvl="1">
              <a:buFont typeface="Wingdings" pitchFamily="2" charset="2"/>
              <a:buChar char="§"/>
            </a:pPr>
            <a:r>
              <a:rPr lang="en-US" dirty="0"/>
              <a:t>Form basis for an established consensus</a:t>
            </a:r>
          </a:p>
          <a:p>
            <a:pPr lvl="1">
              <a:buFont typeface="Wingdings" pitchFamily="2" charset="2"/>
              <a:buChar char="§"/>
            </a:pPr>
            <a:r>
              <a:rPr lang="en-US" dirty="0"/>
              <a:t>May vary : Age, culture, background, life experience, gender ……</a:t>
            </a:r>
          </a:p>
          <a:p>
            <a:pPr marL="0" indent="0">
              <a:buNone/>
            </a:pPr>
            <a:endParaRPr lang="en-MY" dirty="0"/>
          </a:p>
        </p:txBody>
      </p:sp>
      <p:sp>
        <p:nvSpPr>
          <p:cNvPr id="3" name="Slide Number Placeholder 2"/>
          <p:cNvSpPr>
            <a:spLocks noGrp="1"/>
          </p:cNvSpPr>
          <p:nvPr>
            <p:ph type="sldNum" sz="quarter" idx="12"/>
          </p:nvPr>
        </p:nvSpPr>
        <p:spPr/>
        <p:txBody>
          <a:bodyPr/>
          <a:lstStyle/>
          <a:p>
            <a:fld id="{6724F9D7-9E16-43AC-A661-01F1AA282381}" type="slidenum">
              <a:rPr lang="en-MY" smtClean="0"/>
              <a:t>9</a:t>
            </a:fld>
            <a:endParaRPr lang="en-MY"/>
          </a:p>
        </p:txBody>
      </p:sp>
    </p:spTree>
    <p:extLst>
      <p:ext uri="{BB962C8B-B14F-4D97-AF65-F5344CB8AC3E}">
        <p14:creationId xmlns:p14="http://schemas.microsoft.com/office/powerpoint/2010/main" val="9282943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1140</TotalTime>
  <Words>2578</Words>
  <Application>Microsoft Office PowerPoint</Application>
  <PresentationFormat>On-screen Show (4:3)</PresentationFormat>
  <Paragraphs>395</Paragraphs>
  <Slides>43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Comic Sans MS</vt:lpstr>
      <vt:lpstr>Garamond</vt:lpstr>
      <vt:lpstr>Symbol</vt:lpstr>
      <vt:lpstr>Wingdings</vt:lpstr>
      <vt:lpstr>Wingdings 3</vt:lpstr>
      <vt:lpstr>Organic</vt:lpstr>
      <vt:lpstr>Introduction to Ethics</vt:lpstr>
      <vt:lpstr>PowerPoint Presentation</vt:lpstr>
      <vt:lpstr>PowerPoint Presentation</vt:lpstr>
      <vt:lpstr>PowerPoint Presentation</vt:lpstr>
      <vt:lpstr>PowerPoint Presentation</vt:lpstr>
      <vt:lpstr>Contents</vt:lpstr>
      <vt:lpstr>The point of view</vt:lpstr>
      <vt:lpstr>Defining Term</vt:lpstr>
      <vt:lpstr>Defining Term</vt:lpstr>
      <vt:lpstr>Defining Term</vt:lpstr>
      <vt:lpstr>Defining Term</vt:lpstr>
      <vt:lpstr>The Difference Between Morals, Ethics, and Laws</vt:lpstr>
      <vt:lpstr>Why Ethics</vt:lpstr>
      <vt:lpstr>The Need Fostering Good Ethics </vt:lpstr>
      <vt:lpstr>The Need Fostering Good Ethics</vt:lpstr>
      <vt:lpstr>Ethics Decision Making</vt:lpstr>
      <vt:lpstr>Ethical Theories (Non-workable)</vt:lpstr>
      <vt:lpstr>Non- Workable Theories</vt:lpstr>
      <vt:lpstr>Non- Workable Theories</vt:lpstr>
      <vt:lpstr>Non- Workable Theories</vt:lpstr>
      <vt:lpstr>Non- Workable Theories</vt:lpstr>
      <vt:lpstr>Workable Theories</vt:lpstr>
      <vt:lpstr>Workable Theories</vt:lpstr>
      <vt:lpstr>Workable Theories</vt:lpstr>
      <vt:lpstr>Workable Theories</vt:lpstr>
      <vt:lpstr>Workable Theories</vt:lpstr>
      <vt:lpstr>Workable Theories</vt:lpstr>
      <vt:lpstr>Workable Theories</vt:lpstr>
      <vt:lpstr>Workable Theories</vt:lpstr>
      <vt:lpstr>Workable Theories</vt:lpstr>
      <vt:lpstr>Workable Theories</vt:lpstr>
      <vt:lpstr>Workable Theory</vt:lpstr>
      <vt:lpstr>Workable Theory</vt:lpstr>
      <vt:lpstr>Workable Theories</vt:lpstr>
      <vt:lpstr>Workable Theories</vt:lpstr>
      <vt:lpstr>Workable Theories</vt:lpstr>
      <vt:lpstr>Ethics in IT</vt:lpstr>
      <vt:lpstr>Ethics in IT</vt:lpstr>
      <vt:lpstr>Ethics in IT</vt:lpstr>
      <vt:lpstr>Ethics in IT</vt:lpstr>
      <vt:lpstr>PowerPoint Presentation</vt:lpstr>
      <vt:lpstr>Let's Discuss</vt:lpstr>
      <vt:lpstr>Let’s Discuss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Introduction</dc:title>
  <dc:creator>user</dc:creator>
  <cp:lastModifiedBy>SUAINI BINTI SURA</cp:lastModifiedBy>
  <cp:revision>74</cp:revision>
  <dcterms:created xsi:type="dcterms:W3CDTF">2021-10-09T03:25:16Z</dcterms:created>
  <dcterms:modified xsi:type="dcterms:W3CDTF">2022-10-27T03:06:40Z</dcterms:modified>
</cp:coreProperties>
</file>