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6" r:id="rId5"/>
    <p:sldId id="267" r:id="rId6"/>
    <p:sldId id="268" r:id="rId7"/>
    <p:sldId id="269" r:id="rId8"/>
    <p:sldId id="270" r:id="rId9"/>
    <p:sldId id="259" r:id="rId10"/>
    <p:sldId id="271" r:id="rId11"/>
    <p:sldId id="272" r:id="rId12"/>
    <p:sldId id="273" r:id="rId13"/>
    <p:sldId id="260" r:id="rId14"/>
    <p:sldId id="274" r:id="rId15"/>
    <p:sldId id="275" r:id="rId16"/>
    <p:sldId id="261" r:id="rId17"/>
    <p:sldId id="276" r:id="rId18"/>
    <p:sldId id="278" r:id="rId19"/>
    <p:sldId id="277" r:id="rId20"/>
    <p:sldId id="279" r:id="rId21"/>
    <p:sldId id="280" r:id="rId22"/>
    <p:sldId id="262" r:id="rId23"/>
    <p:sldId id="281" r:id="rId24"/>
    <p:sldId id="263" r:id="rId25"/>
    <p:sldId id="264" r:id="rId26"/>
    <p:sldId id="282" r:id="rId27"/>
    <p:sldId id="283" r:id="rId28"/>
    <p:sldId id="284" r:id="rId29"/>
    <p:sldId id="286" r:id="rId30"/>
    <p:sldId id="285" r:id="rId31"/>
    <p:sldId id="288" r:id="rId32"/>
    <p:sldId id="289" r:id="rId33"/>
    <p:sldId id="28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94660"/>
  </p:normalViewPr>
  <p:slideViewPr>
    <p:cSldViewPr>
      <p:cViewPr varScale="1">
        <p:scale>
          <a:sx n="81" d="100"/>
          <a:sy n="81" d="100"/>
        </p:scale>
        <p:origin x="196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a:xfrm>
            <a:off x="1921934" y="5054602"/>
            <a:ext cx="4064860" cy="279400"/>
          </a:xfrm>
        </p:spPr>
        <p:txBody>
          <a:bodyPr/>
          <a:lstStyle/>
          <a:p>
            <a:endParaRPr lang="en-MY"/>
          </a:p>
        </p:txBody>
      </p:sp>
      <p:sp>
        <p:nvSpPr>
          <p:cNvPr id="6" name="Slide Number Placeholder 5"/>
          <p:cNvSpPr>
            <a:spLocks noGrp="1"/>
          </p:cNvSpPr>
          <p:nvPr>
            <p:ph type="sldNum" sz="quarter" idx="12"/>
          </p:nvPr>
        </p:nvSpPr>
        <p:spPr>
          <a:xfrm>
            <a:off x="6817317" y="5054602"/>
            <a:ext cx="413483" cy="279400"/>
          </a:xfrm>
        </p:spPr>
        <p:txBody>
          <a:bodyPr/>
          <a:lstStyle/>
          <a:p>
            <a:fld id="{CF5AA703-D3D7-403B-B543-2EBC1C0A9A4C}" type="slidenum">
              <a:rPr lang="en-MY" smtClean="0"/>
              <a:t>‹#›</a:t>
            </a:fld>
            <a:endParaRPr lang="en-MY"/>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28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A5521-E29B-4EE9-B791-72BECB805A3D}"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F5AA703-D3D7-403B-B543-2EBC1C0A9A4C}" type="slidenum">
              <a:rPr lang="en-MY" smtClean="0"/>
              <a:t>‹#›</a:t>
            </a:fld>
            <a:endParaRPr lang="en-MY"/>
          </a:p>
        </p:txBody>
      </p:sp>
    </p:spTree>
    <p:extLst>
      <p:ext uri="{BB962C8B-B14F-4D97-AF65-F5344CB8AC3E}">
        <p14:creationId xmlns:p14="http://schemas.microsoft.com/office/powerpoint/2010/main" val="364686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34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233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spTree>
    <p:extLst>
      <p:ext uri="{BB962C8B-B14F-4D97-AF65-F5344CB8AC3E}">
        <p14:creationId xmlns:p14="http://schemas.microsoft.com/office/powerpoint/2010/main" val="336823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168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325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826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60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spTree>
    <p:extLst>
      <p:ext uri="{BB962C8B-B14F-4D97-AF65-F5344CB8AC3E}">
        <p14:creationId xmlns:p14="http://schemas.microsoft.com/office/powerpoint/2010/main" val="248258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A5521-E29B-4EE9-B791-72BECB805A3D}" type="datetimeFigureOut">
              <a:rPr lang="en-MY" smtClean="0"/>
              <a:t>11/11/2022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CF5AA703-D3D7-403B-B543-2EBC1C0A9A4C}" type="slidenum">
              <a:rPr lang="en-MY" smtClean="0"/>
              <a:t>‹#›</a:t>
            </a:fld>
            <a:endParaRPr lang="en-MY"/>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15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4A5521-E29B-4EE9-B791-72BECB805A3D}"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F5AA703-D3D7-403B-B543-2EBC1C0A9A4C}" type="slidenum">
              <a:rPr lang="en-MY" smtClean="0"/>
              <a:t>‹#›</a:t>
            </a:fld>
            <a:endParaRPr lang="en-MY"/>
          </a:p>
        </p:txBody>
      </p:sp>
    </p:spTree>
    <p:extLst>
      <p:ext uri="{BB962C8B-B14F-4D97-AF65-F5344CB8AC3E}">
        <p14:creationId xmlns:p14="http://schemas.microsoft.com/office/powerpoint/2010/main" val="54025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4A5521-E29B-4EE9-B791-72BECB805A3D}" type="datetimeFigureOut">
              <a:rPr lang="en-MY" smtClean="0"/>
              <a:t>11/11/2022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CF5AA703-D3D7-403B-B543-2EBC1C0A9A4C}" type="slidenum">
              <a:rPr lang="en-MY" smtClean="0"/>
              <a:t>‹#›</a:t>
            </a:fld>
            <a:endParaRPr lang="en-MY"/>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84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4A5521-E29B-4EE9-B791-72BECB805A3D}" type="datetimeFigureOut">
              <a:rPr lang="en-MY" smtClean="0"/>
              <a:t>11/11/2022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CF5AA703-D3D7-403B-B543-2EBC1C0A9A4C}" type="slidenum">
              <a:rPr lang="en-MY" smtClean="0"/>
              <a:t>‹#›</a:t>
            </a:fld>
            <a:endParaRPr lang="en-MY"/>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88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A5521-E29B-4EE9-B791-72BECB805A3D}" type="datetimeFigureOut">
              <a:rPr lang="en-MY" smtClean="0"/>
              <a:t>11/11/2022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CF5AA703-D3D7-403B-B543-2EBC1C0A9A4C}" type="slidenum">
              <a:rPr lang="en-MY" smtClean="0"/>
              <a:t>‹#›</a:t>
            </a:fld>
            <a:endParaRPr lang="en-MY"/>
          </a:p>
        </p:txBody>
      </p:sp>
    </p:spTree>
    <p:extLst>
      <p:ext uri="{BB962C8B-B14F-4D97-AF65-F5344CB8AC3E}">
        <p14:creationId xmlns:p14="http://schemas.microsoft.com/office/powerpoint/2010/main" val="304845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A5521-E29B-4EE9-B791-72BECB805A3D}"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F5AA703-D3D7-403B-B543-2EBC1C0A9A4C}" type="slidenum">
              <a:rPr lang="en-MY" smtClean="0"/>
              <a:t>‹#›</a:t>
            </a:fld>
            <a:endParaRPr lang="en-MY"/>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37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A5521-E29B-4EE9-B791-72BECB805A3D}" type="datetimeFigureOut">
              <a:rPr lang="en-MY" smtClean="0"/>
              <a:t>11/11/2022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CF5AA703-D3D7-403B-B543-2EBC1C0A9A4C}" type="slidenum">
              <a:rPr lang="en-MY" smtClean="0"/>
              <a:t>‹#›</a:t>
            </a:fld>
            <a:endParaRPr lang="en-MY"/>
          </a:p>
        </p:txBody>
      </p:sp>
    </p:spTree>
    <p:extLst>
      <p:ext uri="{BB962C8B-B14F-4D97-AF65-F5344CB8AC3E}">
        <p14:creationId xmlns:p14="http://schemas.microsoft.com/office/powerpoint/2010/main" val="217882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4A5521-E29B-4EE9-B791-72BECB805A3D}" type="datetimeFigureOut">
              <a:rPr lang="en-MY" smtClean="0"/>
              <a:t>11/11/2022</a:t>
            </a:fld>
            <a:endParaRPr lang="en-MY"/>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5AA703-D3D7-403B-B543-2EBC1C0A9A4C}" type="slidenum">
              <a:rPr lang="en-MY" smtClean="0"/>
              <a:t>‹#›</a:t>
            </a:fld>
            <a:endParaRPr lang="en-MY"/>
          </a:p>
        </p:txBody>
      </p:sp>
    </p:spTree>
    <p:extLst>
      <p:ext uri="{BB962C8B-B14F-4D97-AF65-F5344CB8AC3E}">
        <p14:creationId xmlns:p14="http://schemas.microsoft.com/office/powerpoint/2010/main" val="116818046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Special Topic: Malaysian Cyberlaw</a:t>
            </a:r>
            <a:endParaRPr lang="en-MY" dirty="0"/>
          </a:p>
        </p:txBody>
      </p:sp>
      <p:sp>
        <p:nvSpPr>
          <p:cNvPr id="3" name="Subtitle 2"/>
          <p:cNvSpPr>
            <a:spLocks noGrp="1"/>
          </p:cNvSpPr>
          <p:nvPr>
            <p:ph type="subTitle" idx="1"/>
          </p:nvPr>
        </p:nvSpPr>
        <p:spPr/>
        <p:txBody>
          <a:bodyPr>
            <a:normAutofit fontScale="85000" lnSpcReduction="20000"/>
          </a:bodyPr>
          <a:lstStyle/>
          <a:p>
            <a:r>
              <a:rPr lang="en-US" dirty="0"/>
              <a:t>KT44103</a:t>
            </a:r>
          </a:p>
          <a:p>
            <a:r>
              <a:rPr lang="en-US" dirty="0"/>
              <a:t>Ethics and Law in ICT</a:t>
            </a:r>
          </a:p>
          <a:p>
            <a:r>
              <a:rPr lang="en-US" dirty="0"/>
              <a:t>Sem 1:  2021/2020</a:t>
            </a:r>
          </a:p>
          <a:p>
            <a:pPr algn="r"/>
            <a:r>
              <a:rPr lang="en-US" sz="1800"/>
              <a:t>13 November 2021</a:t>
            </a:r>
            <a:endParaRPr lang="en-US" sz="1800" dirty="0"/>
          </a:p>
          <a:p>
            <a:endParaRPr lang="en-MY" dirty="0"/>
          </a:p>
        </p:txBody>
      </p:sp>
    </p:spTree>
    <p:extLst>
      <p:ext uri="{BB962C8B-B14F-4D97-AF65-F5344CB8AC3E}">
        <p14:creationId xmlns:p14="http://schemas.microsoft.com/office/powerpoint/2010/main" val="367290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Signature Act</a:t>
            </a:r>
            <a:endParaRPr lang="en-MY" dirty="0"/>
          </a:p>
        </p:txBody>
      </p:sp>
      <p:sp>
        <p:nvSpPr>
          <p:cNvPr id="2" name="Content Placeholder 1"/>
          <p:cNvSpPr>
            <a:spLocks noGrp="1"/>
          </p:cNvSpPr>
          <p:nvPr>
            <p:ph idx="1"/>
          </p:nvPr>
        </p:nvSpPr>
        <p:spPr/>
        <p:txBody>
          <a:bodyPr/>
          <a:lstStyle/>
          <a:p>
            <a:r>
              <a:rPr lang="en-US" b="1" dirty="0"/>
              <a:t>Purpose: </a:t>
            </a:r>
            <a:r>
              <a:rPr lang="en-US" dirty="0"/>
              <a:t>Regulating the use digital signature in Malaysia to ensure the security of legal issues related to electronic transactions and verifies the use of digital signature through certificates issued by licensed Certification Authority (CA)</a:t>
            </a:r>
          </a:p>
          <a:p>
            <a:r>
              <a:rPr lang="en-US" dirty="0"/>
              <a:t>Enforcement: (MCMC)</a:t>
            </a:r>
            <a:endParaRPr lang="en-MY" dirty="0"/>
          </a:p>
        </p:txBody>
      </p:sp>
    </p:spTree>
    <p:extLst>
      <p:ext uri="{BB962C8B-B14F-4D97-AF65-F5344CB8AC3E}">
        <p14:creationId xmlns:p14="http://schemas.microsoft.com/office/powerpoint/2010/main" val="338950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Signature Act : Licensing</a:t>
            </a:r>
            <a:endParaRPr lang="en-MY" dirty="0"/>
          </a:p>
        </p:txBody>
      </p:sp>
      <p:sp>
        <p:nvSpPr>
          <p:cNvPr id="2" name="Content Placeholder 1"/>
          <p:cNvSpPr>
            <a:spLocks noGrp="1"/>
          </p:cNvSpPr>
          <p:nvPr>
            <p:ph idx="1"/>
          </p:nvPr>
        </p:nvSpPr>
        <p:spPr/>
        <p:txBody>
          <a:bodyPr/>
          <a:lstStyle/>
          <a:p>
            <a:r>
              <a:rPr lang="en-US" dirty="0"/>
              <a:t>Certification Authority License</a:t>
            </a:r>
          </a:p>
          <a:p>
            <a:r>
              <a:rPr lang="en-US" dirty="0"/>
              <a:t>Recognition of Repository</a:t>
            </a:r>
          </a:p>
          <a:p>
            <a:r>
              <a:rPr lang="en-US" dirty="0"/>
              <a:t>Recognition of Date/Time Stamp Services</a:t>
            </a:r>
          </a:p>
          <a:p>
            <a:r>
              <a:rPr lang="en-US" dirty="0"/>
              <a:t>Recognition of Foreign Certification Authorities</a:t>
            </a:r>
            <a:endParaRPr lang="en-MY" dirty="0"/>
          </a:p>
        </p:txBody>
      </p:sp>
    </p:spTree>
    <p:extLst>
      <p:ext uri="{BB962C8B-B14F-4D97-AF65-F5344CB8AC3E}">
        <p14:creationId xmlns:p14="http://schemas.microsoft.com/office/powerpoint/2010/main" val="131576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Digital Signature Act: Penalty (General)</a:t>
            </a:r>
            <a:endParaRPr lang="en-MY" dirty="0"/>
          </a:p>
        </p:txBody>
      </p:sp>
      <p:sp>
        <p:nvSpPr>
          <p:cNvPr id="2" name="Content Placeholder 1"/>
          <p:cNvSpPr>
            <a:spLocks noGrp="1"/>
          </p:cNvSpPr>
          <p:nvPr>
            <p:ph idx="1"/>
          </p:nvPr>
        </p:nvSpPr>
        <p:spPr/>
        <p:txBody>
          <a:bodyPr/>
          <a:lstStyle/>
          <a:p>
            <a:pPr marL="0" indent="0">
              <a:buNone/>
            </a:pPr>
            <a:r>
              <a:rPr lang="en-US" dirty="0"/>
              <a:t>A fine not exceeding two hundred thousand ringgit or to imprisonment for a term not exceeding four years or to both, and in the case of a continuing offence shall in addition be liable to a daily fine not exceeding two thousand ringgit for each day the offence continues to be committed.</a:t>
            </a:r>
            <a:endParaRPr lang="en-MY" dirty="0"/>
          </a:p>
        </p:txBody>
      </p:sp>
    </p:spTree>
    <p:extLst>
      <p:ext uri="{BB962C8B-B14F-4D97-AF65-F5344CB8AC3E}">
        <p14:creationId xmlns:p14="http://schemas.microsoft.com/office/powerpoint/2010/main" val="401624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Telemedicine Act 1997</a:t>
            </a:r>
            <a:endParaRPr lang="en-MY" dirty="0"/>
          </a:p>
        </p:txBody>
      </p:sp>
      <p:sp>
        <p:nvSpPr>
          <p:cNvPr id="2" name="Content Placeholder 1"/>
          <p:cNvSpPr>
            <a:spLocks noGrp="1"/>
          </p:cNvSpPr>
          <p:nvPr>
            <p:ph idx="1"/>
          </p:nvPr>
        </p:nvSpPr>
        <p:spPr/>
        <p:txBody>
          <a:bodyPr>
            <a:normAutofit lnSpcReduction="10000"/>
          </a:bodyPr>
          <a:lstStyle/>
          <a:p>
            <a:pPr marL="0" indent="0" algn="just">
              <a:buNone/>
            </a:pPr>
            <a:r>
              <a:rPr lang="en-US" dirty="0"/>
              <a:t>An Act to provide for the regulation and control of the practice of telemedicine; and for matters connected therewith.</a:t>
            </a:r>
          </a:p>
          <a:p>
            <a:pPr marL="0" indent="0" algn="just">
              <a:buNone/>
            </a:pPr>
            <a:endParaRPr lang="en-US" dirty="0"/>
          </a:p>
          <a:p>
            <a:pPr marL="0" indent="0" algn="just">
              <a:buNone/>
            </a:pPr>
            <a:r>
              <a:rPr lang="en-US" dirty="0"/>
              <a:t>The Telemedicine Act 1997 is intended to provide a framework to enable licensed medical practitioners to practice medicine using audio, visual and data communications. To date, the Telemedicine Act has yet to be enforced</a:t>
            </a:r>
            <a:endParaRPr lang="en-MY" dirty="0"/>
          </a:p>
        </p:txBody>
      </p:sp>
    </p:spTree>
    <p:extLst>
      <p:ext uri="{BB962C8B-B14F-4D97-AF65-F5344CB8AC3E}">
        <p14:creationId xmlns:p14="http://schemas.microsoft.com/office/powerpoint/2010/main" val="12682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0" y="620688"/>
            <a:ext cx="6571343" cy="1049235"/>
          </a:xfrm>
        </p:spPr>
        <p:txBody>
          <a:bodyPr>
            <a:normAutofit fontScale="90000"/>
          </a:bodyPr>
          <a:lstStyle/>
          <a:p>
            <a:r>
              <a:rPr lang="en-US" dirty="0"/>
              <a:t>Telemedicine Act 1997</a:t>
            </a:r>
            <a:br>
              <a:rPr lang="en-US" dirty="0"/>
            </a:br>
            <a:r>
              <a:rPr lang="en-US" dirty="0"/>
              <a:t>(person may practices telemedicine)</a:t>
            </a:r>
            <a:endParaRPr lang="en-MY" dirty="0"/>
          </a:p>
        </p:txBody>
      </p:sp>
      <p:sp>
        <p:nvSpPr>
          <p:cNvPr id="2" name="Content Placeholder 1"/>
          <p:cNvSpPr>
            <a:spLocks noGrp="1"/>
          </p:cNvSpPr>
          <p:nvPr>
            <p:ph idx="1"/>
          </p:nvPr>
        </p:nvSpPr>
        <p:spPr/>
        <p:txBody>
          <a:bodyPr>
            <a:normAutofit lnSpcReduction="10000"/>
          </a:bodyPr>
          <a:lstStyle/>
          <a:p>
            <a:r>
              <a:rPr lang="en-US" dirty="0"/>
              <a:t>Fully registered medical practitioner holding valid practicing certificate</a:t>
            </a:r>
          </a:p>
          <a:p>
            <a:r>
              <a:rPr lang="en-US" dirty="0"/>
              <a:t>Medical practitioner who registered/licensed outside Malaysia AND</a:t>
            </a:r>
          </a:p>
          <a:p>
            <a:pPr lvl="1"/>
            <a:r>
              <a:rPr lang="en-US" dirty="0"/>
              <a:t>Holds a certificate to practice telemedicine issued by the Council and</a:t>
            </a:r>
          </a:p>
          <a:p>
            <a:pPr lvl="1"/>
            <a:r>
              <a:rPr lang="en-US" dirty="0"/>
              <a:t>Practices telemedicine from outside Malaysia through a fully registered medical practitioner holding a valid practicing certificate</a:t>
            </a:r>
            <a:endParaRPr lang="en-MY" dirty="0"/>
          </a:p>
        </p:txBody>
      </p:sp>
    </p:spTree>
    <p:extLst>
      <p:ext uri="{BB962C8B-B14F-4D97-AF65-F5344CB8AC3E}">
        <p14:creationId xmlns:p14="http://schemas.microsoft.com/office/powerpoint/2010/main" val="379883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Telemedicine Act 1997</a:t>
            </a:r>
            <a:br>
              <a:rPr lang="en-MY" dirty="0"/>
            </a:br>
            <a:endParaRPr lang="en-MY" dirty="0"/>
          </a:p>
        </p:txBody>
      </p:sp>
      <p:sp>
        <p:nvSpPr>
          <p:cNvPr id="2" name="Content Placeholder 1"/>
          <p:cNvSpPr>
            <a:spLocks noGrp="1"/>
          </p:cNvSpPr>
          <p:nvPr>
            <p:ph idx="1"/>
          </p:nvPr>
        </p:nvSpPr>
        <p:spPr/>
        <p:txBody>
          <a:bodyPr>
            <a:normAutofit/>
          </a:bodyPr>
          <a:lstStyle/>
          <a:p>
            <a:r>
              <a:rPr lang="en-US" dirty="0"/>
              <a:t>Contravention practicing telemedicine (not qualified) - a fine not exceeding five hundred thousand ringgit or to imprisonment for a term not exceeding five years or to both.</a:t>
            </a:r>
          </a:p>
          <a:p>
            <a:r>
              <a:rPr lang="en-US" dirty="0"/>
              <a:t>Contravention of any provision of any regulation - a fine or imprisonment or both but such fine shall not exceed five thousand ringgit and such imprisonment shall not exceed one year</a:t>
            </a:r>
            <a:endParaRPr lang="en-MY" dirty="0"/>
          </a:p>
        </p:txBody>
      </p:sp>
    </p:spTree>
    <p:extLst>
      <p:ext uri="{BB962C8B-B14F-4D97-AF65-F5344CB8AC3E}">
        <p14:creationId xmlns:p14="http://schemas.microsoft.com/office/powerpoint/2010/main" val="267870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Communications and Multimedia Act 1998</a:t>
            </a:r>
            <a:endParaRPr lang="en-MY" dirty="0"/>
          </a:p>
        </p:txBody>
      </p:sp>
      <p:sp>
        <p:nvSpPr>
          <p:cNvPr id="2" name="Content Placeholder 1"/>
          <p:cNvSpPr>
            <a:spLocks noGrp="1"/>
          </p:cNvSpPr>
          <p:nvPr>
            <p:ph idx="1"/>
          </p:nvPr>
        </p:nvSpPr>
        <p:spPr>
          <a:xfrm>
            <a:off x="867833" y="1988840"/>
            <a:ext cx="7408333" cy="4392488"/>
          </a:xfrm>
        </p:spPr>
        <p:txBody>
          <a:bodyPr>
            <a:normAutofit fontScale="92500" lnSpcReduction="20000"/>
          </a:bodyPr>
          <a:lstStyle/>
          <a:p>
            <a:pPr marL="0" indent="0" algn="just">
              <a:buNone/>
            </a:pPr>
            <a:r>
              <a:rPr lang="en-US" dirty="0"/>
              <a:t>An Act to provide for and to regulate the converging communications and multimedia industries, and for incidental matters.</a:t>
            </a:r>
          </a:p>
          <a:p>
            <a:pPr marL="0" indent="0" algn="just">
              <a:buNone/>
            </a:pPr>
            <a:r>
              <a:rPr lang="en-US" dirty="0"/>
              <a:t>The Communications and Multimedia Act 1998 which came into effect on the 1st of April 1999, provides a regulatory framework to cater for the convergence of the telecommunications, broadcasting and computing industries, with the objective of, among others, making Malaysia a major global center and hub for communications and multimedia information and content services. The Malaysian Communications and Multimedia Commission was appointed on the 1st November 1998 as the sole regulator of the new regulatory regime.</a:t>
            </a:r>
          </a:p>
          <a:p>
            <a:pPr marL="0" indent="0" algn="just">
              <a:buNone/>
            </a:pPr>
            <a:r>
              <a:rPr lang="en-US" dirty="0"/>
              <a:t>The jurisdiction of this Act is restricted to networked services and activities only.</a:t>
            </a:r>
            <a:endParaRPr lang="en-MY" dirty="0"/>
          </a:p>
        </p:txBody>
      </p:sp>
    </p:spTree>
    <p:extLst>
      <p:ext uri="{BB962C8B-B14F-4D97-AF65-F5344CB8AC3E}">
        <p14:creationId xmlns:p14="http://schemas.microsoft.com/office/powerpoint/2010/main" val="3578057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620688"/>
            <a:ext cx="6571343" cy="1049235"/>
          </a:xfrm>
        </p:spPr>
        <p:txBody>
          <a:bodyPr>
            <a:normAutofit fontScale="90000"/>
          </a:bodyPr>
          <a:lstStyle/>
          <a:p>
            <a:r>
              <a:rPr lang="en-US" dirty="0"/>
              <a:t>Communication  &amp; Multimedia Act:</a:t>
            </a:r>
            <a:br>
              <a:rPr lang="en-US" dirty="0"/>
            </a:br>
            <a:r>
              <a:rPr lang="en-US" dirty="0"/>
              <a:t>Basic Principles</a:t>
            </a:r>
            <a:endParaRPr lang="en-MY" dirty="0"/>
          </a:p>
        </p:txBody>
      </p:sp>
      <p:sp>
        <p:nvSpPr>
          <p:cNvPr id="2" name="Content Placeholder 1"/>
          <p:cNvSpPr>
            <a:spLocks noGrp="1"/>
          </p:cNvSpPr>
          <p:nvPr>
            <p:ph idx="1"/>
          </p:nvPr>
        </p:nvSpPr>
        <p:spPr/>
        <p:txBody>
          <a:bodyPr>
            <a:normAutofit fontScale="92500" lnSpcReduction="20000"/>
          </a:bodyPr>
          <a:lstStyle/>
          <a:p>
            <a:r>
              <a:rPr lang="en-US" dirty="0"/>
              <a:t>Transparency &amp; Clarity</a:t>
            </a:r>
          </a:p>
          <a:p>
            <a:r>
              <a:rPr lang="en-US" dirty="0"/>
              <a:t>More competition and less regulation</a:t>
            </a:r>
          </a:p>
          <a:p>
            <a:r>
              <a:rPr lang="en-US" dirty="0"/>
              <a:t>Flexibility</a:t>
            </a:r>
          </a:p>
          <a:p>
            <a:r>
              <a:rPr lang="en-US" dirty="0"/>
              <a:t>Bias towards generic rules</a:t>
            </a:r>
          </a:p>
          <a:p>
            <a:r>
              <a:rPr lang="en-US" dirty="0"/>
              <a:t>Regulatory forbearance</a:t>
            </a:r>
          </a:p>
          <a:p>
            <a:r>
              <a:rPr lang="en-US" dirty="0"/>
              <a:t>Emphasis on process rather than content</a:t>
            </a:r>
          </a:p>
          <a:p>
            <a:r>
              <a:rPr lang="en-US" dirty="0"/>
              <a:t>Administrative and sector transparency</a:t>
            </a:r>
          </a:p>
          <a:p>
            <a:r>
              <a:rPr lang="en-US" dirty="0"/>
              <a:t>Industry self-regulation</a:t>
            </a:r>
            <a:endParaRPr lang="en-MY" dirty="0"/>
          </a:p>
        </p:txBody>
      </p:sp>
    </p:spTree>
    <p:extLst>
      <p:ext uri="{BB962C8B-B14F-4D97-AF65-F5344CB8AC3E}">
        <p14:creationId xmlns:p14="http://schemas.microsoft.com/office/powerpoint/2010/main" val="144331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548680"/>
            <a:ext cx="6571343" cy="1049235"/>
          </a:xfrm>
        </p:spPr>
        <p:txBody>
          <a:bodyPr>
            <a:normAutofit fontScale="90000"/>
          </a:bodyPr>
          <a:lstStyle/>
          <a:p>
            <a:r>
              <a:rPr lang="en-MY" dirty="0"/>
              <a:t>Communication  &amp; Multimedia Act:</a:t>
            </a:r>
            <a:br>
              <a:rPr lang="en-MY" dirty="0"/>
            </a:br>
            <a:r>
              <a:rPr lang="en-MY" dirty="0"/>
              <a:t>Mandated Objectives</a:t>
            </a:r>
          </a:p>
        </p:txBody>
      </p:sp>
      <p:sp>
        <p:nvSpPr>
          <p:cNvPr id="2" name="Content Placeholder 1"/>
          <p:cNvSpPr>
            <a:spLocks noGrp="1"/>
          </p:cNvSpPr>
          <p:nvPr>
            <p:ph idx="1"/>
          </p:nvPr>
        </p:nvSpPr>
        <p:spPr/>
        <p:txBody>
          <a:bodyPr>
            <a:normAutofit fontScale="70000" lnSpcReduction="20000"/>
          </a:bodyPr>
          <a:lstStyle/>
          <a:p>
            <a:r>
              <a:rPr lang="en-US" dirty="0"/>
              <a:t>Creating a global hub</a:t>
            </a:r>
          </a:p>
          <a:p>
            <a:r>
              <a:rPr lang="en-US" dirty="0"/>
              <a:t>Building a civil society</a:t>
            </a:r>
          </a:p>
          <a:p>
            <a:r>
              <a:rPr lang="en-US" dirty="0"/>
              <a:t>Nurturing local content and culture</a:t>
            </a:r>
          </a:p>
          <a:p>
            <a:r>
              <a:rPr lang="en-US" dirty="0"/>
              <a:t>Ensuring long-term benefits for end-users</a:t>
            </a:r>
          </a:p>
          <a:p>
            <a:r>
              <a:rPr lang="en-US" dirty="0"/>
              <a:t>Nurturing user confidence</a:t>
            </a:r>
          </a:p>
          <a:p>
            <a:r>
              <a:rPr lang="en-US" dirty="0"/>
              <a:t>Promoting access and equality</a:t>
            </a:r>
          </a:p>
          <a:p>
            <a:r>
              <a:rPr lang="en-US" dirty="0"/>
              <a:t>Creating a robust applications environment</a:t>
            </a:r>
          </a:p>
          <a:p>
            <a:r>
              <a:rPr lang="en-US" dirty="0"/>
              <a:t>Facilitating efficient allocation of resources</a:t>
            </a:r>
          </a:p>
          <a:p>
            <a:r>
              <a:rPr lang="en-US" dirty="0"/>
              <a:t>Developing industry capabilities</a:t>
            </a:r>
          </a:p>
          <a:p>
            <a:r>
              <a:rPr lang="en-US" dirty="0"/>
              <a:t>Promoting secure and safe networking</a:t>
            </a:r>
            <a:endParaRPr lang="en-MY" dirty="0"/>
          </a:p>
        </p:txBody>
      </p:sp>
    </p:spTree>
    <p:extLst>
      <p:ext uri="{BB962C8B-B14F-4D97-AF65-F5344CB8AC3E}">
        <p14:creationId xmlns:p14="http://schemas.microsoft.com/office/powerpoint/2010/main" val="275843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0" y="260648"/>
            <a:ext cx="6571343" cy="1049235"/>
          </a:xfrm>
        </p:spPr>
        <p:txBody>
          <a:bodyPr>
            <a:normAutofit fontScale="90000"/>
          </a:bodyPr>
          <a:lstStyle/>
          <a:p>
            <a:r>
              <a:rPr lang="en-US" dirty="0"/>
              <a:t>Communication  &amp; Multimedia Act:</a:t>
            </a:r>
            <a:br>
              <a:rPr lang="en-US" dirty="0"/>
            </a:br>
            <a:r>
              <a:rPr lang="en-US" dirty="0"/>
              <a:t>Justification for Content Regulation</a:t>
            </a:r>
            <a:endParaRPr lang="en-MY" dirty="0"/>
          </a:p>
        </p:txBody>
      </p:sp>
      <p:sp>
        <p:nvSpPr>
          <p:cNvPr id="2" name="Content Placeholder 1"/>
          <p:cNvSpPr>
            <a:spLocks noGrp="1"/>
          </p:cNvSpPr>
          <p:nvPr>
            <p:ph idx="1"/>
          </p:nvPr>
        </p:nvSpPr>
        <p:spPr/>
        <p:txBody>
          <a:bodyPr/>
          <a:lstStyle/>
          <a:p>
            <a:r>
              <a:rPr lang="en-US" dirty="0"/>
              <a:t>Management of scare resource : (Spectrum)</a:t>
            </a:r>
          </a:p>
          <a:p>
            <a:r>
              <a:rPr lang="en-US" dirty="0"/>
              <a:t>Proactive content regulation:</a:t>
            </a:r>
          </a:p>
          <a:p>
            <a:pPr lvl="1">
              <a:buFont typeface="Wingdings" pitchFamily="2" charset="2"/>
              <a:buChar char="Ø"/>
            </a:pPr>
            <a:r>
              <a:rPr lang="en-US" dirty="0"/>
              <a:t>To promote content themes such provision of children's programming or encouragement of domestic production</a:t>
            </a:r>
          </a:p>
          <a:p>
            <a:r>
              <a:rPr lang="en-US" dirty="0"/>
              <a:t>Protective content regulation:</a:t>
            </a:r>
          </a:p>
          <a:p>
            <a:pPr lvl="1">
              <a:buFont typeface="Wingdings" pitchFamily="2" charset="2"/>
              <a:buChar char="Ø"/>
            </a:pPr>
            <a:r>
              <a:rPr lang="en-US" dirty="0"/>
              <a:t>To protect audiences or user from inappropriate or harmful content</a:t>
            </a:r>
            <a:endParaRPr lang="en-MY" dirty="0"/>
          </a:p>
        </p:txBody>
      </p:sp>
    </p:spTree>
    <p:extLst>
      <p:ext uri="{BB962C8B-B14F-4D97-AF65-F5344CB8AC3E}">
        <p14:creationId xmlns:p14="http://schemas.microsoft.com/office/powerpoint/2010/main" val="189496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endParaRPr lang="en-MY" dirty="0"/>
          </a:p>
        </p:txBody>
      </p:sp>
      <p:sp>
        <p:nvSpPr>
          <p:cNvPr id="2" name="Content Placeholder 1"/>
          <p:cNvSpPr>
            <a:spLocks noGrp="1"/>
          </p:cNvSpPr>
          <p:nvPr>
            <p:ph idx="1"/>
          </p:nvPr>
        </p:nvSpPr>
        <p:spPr/>
        <p:txBody>
          <a:bodyPr>
            <a:normAutofit fontScale="70000" lnSpcReduction="20000"/>
          </a:bodyPr>
          <a:lstStyle/>
          <a:p>
            <a:r>
              <a:rPr lang="en-US" dirty="0">
                <a:solidFill>
                  <a:schemeClr val="accent3">
                    <a:lumMod val="50000"/>
                  </a:schemeClr>
                </a:solidFill>
              </a:rPr>
              <a:t>Computer Crime Act 1997 - Soon</a:t>
            </a:r>
          </a:p>
          <a:p>
            <a:r>
              <a:rPr lang="en-US" dirty="0"/>
              <a:t>Copyright (Amendment) Act 1</a:t>
            </a:r>
          </a:p>
          <a:p>
            <a:r>
              <a:rPr lang="en-US" dirty="0"/>
              <a:t>Digital Signature Act 1997</a:t>
            </a:r>
          </a:p>
          <a:p>
            <a:r>
              <a:rPr lang="en-US" dirty="0">
                <a:solidFill>
                  <a:schemeClr val="accent3">
                    <a:lumMod val="50000"/>
                  </a:schemeClr>
                </a:solidFill>
              </a:rPr>
              <a:t>Telemedicine Act 1997</a:t>
            </a:r>
          </a:p>
          <a:p>
            <a:r>
              <a:rPr lang="en-US" dirty="0"/>
              <a:t>Communication and Multimedia Act 1998</a:t>
            </a:r>
          </a:p>
          <a:p>
            <a:r>
              <a:rPr lang="en-US" dirty="0"/>
              <a:t>Electronic Commerce Act 2006</a:t>
            </a:r>
          </a:p>
          <a:p>
            <a:r>
              <a:rPr lang="en-US" dirty="0"/>
              <a:t>Electronic Government Activities Act 2007</a:t>
            </a:r>
          </a:p>
          <a:p>
            <a:r>
              <a:rPr lang="en-US" dirty="0"/>
              <a:t>Personal Data Protection Act 2010</a:t>
            </a:r>
          </a:p>
          <a:p>
            <a:r>
              <a:rPr lang="en-US" dirty="0"/>
              <a:t>Panel Code</a:t>
            </a:r>
          </a:p>
          <a:p>
            <a:r>
              <a:rPr lang="en-US" dirty="0"/>
              <a:t>SCL- Task 2</a:t>
            </a:r>
          </a:p>
        </p:txBody>
      </p:sp>
    </p:spTree>
    <p:extLst>
      <p:ext uri="{BB962C8B-B14F-4D97-AF65-F5344CB8AC3E}">
        <p14:creationId xmlns:p14="http://schemas.microsoft.com/office/powerpoint/2010/main" val="213999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8465" y="548680"/>
            <a:ext cx="6571343" cy="1049235"/>
          </a:xfrm>
        </p:spPr>
        <p:txBody>
          <a:bodyPr>
            <a:normAutofit fontScale="90000"/>
          </a:bodyPr>
          <a:lstStyle/>
          <a:p>
            <a:r>
              <a:rPr lang="en-MY" dirty="0"/>
              <a:t>Communication  &amp; Multimedia Act:</a:t>
            </a:r>
            <a:br>
              <a:rPr lang="en-MY" dirty="0"/>
            </a:br>
            <a:r>
              <a:rPr lang="en-MY" dirty="0"/>
              <a:t>Provisions</a:t>
            </a:r>
          </a:p>
        </p:txBody>
      </p:sp>
      <p:sp>
        <p:nvSpPr>
          <p:cNvPr id="2" name="Content Placeholder 1"/>
          <p:cNvSpPr>
            <a:spLocks noGrp="1"/>
          </p:cNvSpPr>
          <p:nvPr>
            <p:ph idx="1"/>
          </p:nvPr>
        </p:nvSpPr>
        <p:spPr/>
        <p:txBody>
          <a:bodyPr>
            <a:normAutofit lnSpcReduction="10000"/>
          </a:bodyPr>
          <a:lstStyle/>
          <a:p>
            <a:r>
              <a:rPr lang="en-US" b="1" dirty="0"/>
              <a:t>Sec211</a:t>
            </a:r>
            <a:r>
              <a:rPr lang="en-US" dirty="0"/>
              <a:t>:  Prohibition of offensive content which is defined as “content which indecent, obscene, false, menacing or offensive in character with intent to annoy, abused, threaten or harass any person”.</a:t>
            </a:r>
          </a:p>
          <a:p>
            <a:r>
              <a:rPr lang="en-US" b="1" dirty="0"/>
              <a:t>Sec 232: </a:t>
            </a:r>
            <a:r>
              <a:rPr lang="en-US" dirty="0"/>
              <a:t>Fraudulent use of network facilities, network services, etc.</a:t>
            </a:r>
          </a:p>
          <a:p>
            <a:r>
              <a:rPr lang="en-US" b="1" dirty="0"/>
              <a:t>Sec 263: </a:t>
            </a:r>
            <a:r>
              <a:rPr lang="en-US" dirty="0"/>
              <a:t>General duty of licensees to assist in preventing the commission or attempted commission of an offence under the laws of Malaysia</a:t>
            </a:r>
            <a:endParaRPr lang="en-MY" dirty="0"/>
          </a:p>
        </p:txBody>
      </p:sp>
    </p:spTree>
    <p:extLst>
      <p:ext uri="{BB962C8B-B14F-4D97-AF65-F5344CB8AC3E}">
        <p14:creationId xmlns:p14="http://schemas.microsoft.com/office/powerpoint/2010/main" val="96301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3491" y="548680"/>
            <a:ext cx="6571343" cy="1049235"/>
          </a:xfrm>
        </p:spPr>
        <p:txBody>
          <a:bodyPr>
            <a:normAutofit fontScale="90000"/>
          </a:bodyPr>
          <a:lstStyle/>
          <a:p>
            <a:r>
              <a:rPr lang="en-MY" dirty="0"/>
              <a:t>Communication  &amp; Multimedia Act:</a:t>
            </a:r>
            <a:br>
              <a:rPr lang="en-MY" dirty="0"/>
            </a:br>
            <a:r>
              <a:rPr lang="en-MY" dirty="0"/>
              <a:t>Penalty</a:t>
            </a:r>
          </a:p>
        </p:txBody>
      </p:sp>
      <p:sp>
        <p:nvSpPr>
          <p:cNvPr id="2" name="Content Placeholder 1"/>
          <p:cNvSpPr>
            <a:spLocks noGrp="1"/>
          </p:cNvSpPr>
          <p:nvPr>
            <p:ph idx="1"/>
          </p:nvPr>
        </p:nvSpPr>
        <p:spPr/>
        <p:txBody>
          <a:bodyPr/>
          <a:lstStyle/>
          <a:p>
            <a:r>
              <a:rPr lang="en-US" dirty="0"/>
              <a:t>General : A fine not exceeding RM500K OR imprisonment not exceeding 5 years OR both</a:t>
            </a:r>
          </a:p>
          <a:p>
            <a:r>
              <a:rPr lang="en-US" dirty="0"/>
              <a:t>Others ..</a:t>
            </a:r>
          </a:p>
          <a:p>
            <a:pPr lvl="1"/>
            <a:r>
              <a:rPr lang="en-US" dirty="0"/>
              <a:t>Networks &amp; Application services : &lt;20K OR &lt; 6 months OR both</a:t>
            </a:r>
          </a:p>
          <a:p>
            <a:pPr lvl="1"/>
            <a:r>
              <a:rPr lang="en-US" dirty="0"/>
              <a:t>Offensives content: &lt;50K OR &lt;1 year OR Both</a:t>
            </a:r>
            <a:endParaRPr lang="en-MY" dirty="0"/>
          </a:p>
        </p:txBody>
      </p:sp>
    </p:spTree>
    <p:extLst>
      <p:ext uri="{BB962C8B-B14F-4D97-AF65-F5344CB8AC3E}">
        <p14:creationId xmlns:p14="http://schemas.microsoft.com/office/powerpoint/2010/main" val="286853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Electronic Commerce Act 2006</a:t>
            </a:r>
            <a:endParaRPr lang="en-MY" dirty="0"/>
          </a:p>
        </p:txBody>
      </p:sp>
      <p:sp>
        <p:nvSpPr>
          <p:cNvPr id="2" name="Content Placeholder 1"/>
          <p:cNvSpPr>
            <a:spLocks noGrp="1"/>
          </p:cNvSpPr>
          <p:nvPr>
            <p:ph idx="1"/>
          </p:nvPr>
        </p:nvSpPr>
        <p:spPr/>
        <p:txBody>
          <a:bodyPr/>
          <a:lstStyle/>
          <a:p>
            <a:pPr marL="0" indent="0" algn="just">
              <a:buNone/>
            </a:pPr>
            <a:r>
              <a:rPr lang="en-US" dirty="0"/>
              <a:t>An Act to provide for legal recognition of electronic messages in commercial transactions, the use of the electronic messages to fulfill legal requirements and to enable and facilitate commercial transactions through the use of electronic means and other matters connected therewith.</a:t>
            </a:r>
            <a:endParaRPr lang="en-MY" dirty="0"/>
          </a:p>
        </p:txBody>
      </p:sp>
    </p:spTree>
    <p:extLst>
      <p:ext uri="{BB962C8B-B14F-4D97-AF65-F5344CB8AC3E}">
        <p14:creationId xmlns:p14="http://schemas.microsoft.com/office/powerpoint/2010/main" val="2854803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Electronic Commerce Act </a:t>
            </a:r>
          </a:p>
        </p:txBody>
      </p:sp>
      <p:sp>
        <p:nvSpPr>
          <p:cNvPr id="2" name="Content Placeholder 1"/>
          <p:cNvSpPr>
            <a:spLocks noGrp="1"/>
          </p:cNvSpPr>
          <p:nvPr>
            <p:ph idx="1"/>
          </p:nvPr>
        </p:nvSpPr>
        <p:spPr/>
        <p:txBody>
          <a:bodyPr>
            <a:normAutofit fontScale="92500" lnSpcReduction="10000"/>
          </a:bodyPr>
          <a:lstStyle/>
          <a:p>
            <a:pPr algn="just"/>
            <a:r>
              <a:rPr lang="en-US" dirty="0"/>
              <a:t>Legal recognition of electronic message : Information &amp; Contract</a:t>
            </a:r>
          </a:p>
          <a:p>
            <a:pPr algn="just"/>
            <a:r>
              <a:rPr lang="en-US" dirty="0"/>
              <a:t>Legal requirements by electronic means: (Writing, Signature, Seal, Witness, Original, retention of document, copy, prescribed form, and service and delivery)</a:t>
            </a:r>
          </a:p>
          <a:p>
            <a:pPr algn="just"/>
            <a:r>
              <a:rPr lang="en-US" dirty="0"/>
              <a:t>Communication of electronic message : Attribution (originator), contents, each message to be regarded separately, time dispatch and receipt, place of dispatch and receipt, and acknowledgement of receipt.</a:t>
            </a:r>
          </a:p>
          <a:p>
            <a:pPr marL="0" indent="0" algn="just">
              <a:buNone/>
            </a:pPr>
            <a:endParaRPr lang="en-MY" dirty="0"/>
          </a:p>
        </p:txBody>
      </p:sp>
    </p:spTree>
    <p:extLst>
      <p:ext uri="{BB962C8B-B14F-4D97-AF65-F5344CB8AC3E}">
        <p14:creationId xmlns:p14="http://schemas.microsoft.com/office/powerpoint/2010/main" val="281279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Electronic Government Activities Act 2007</a:t>
            </a:r>
            <a:endParaRPr lang="en-MY" dirty="0"/>
          </a:p>
        </p:txBody>
      </p:sp>
      <p:sp>
        <p:nvSpPr>
          <p:cNvPr id="2" name="Content Placeholder 1"/>
          <p:cNvSpPr>
            <a:spLocks noGrp="1"/>
          </p:cNvSpPr>
          <p:nvPr>
            <p:ph idx="1"/>
          </p:nvPr>
        </p:nvSpPr>
        <p:spPr/>
        <p:txBody>
          <a:bodyPr>
            <a:normAutofit fontScale="92500" lnSpcReduction="10000"/>
          </a:bodyPr>
          <a:lstStyle/>
          <a:p>
            <a:pPr marL="0" indent="0" algn="just">
              <a:buNone/>
            </a:pPr>
            <a:r>
              <a:rPr lang="en-US" dirty="0"/>
              <a:t>An Act to provide for legal recognition of electronic messages in dealings between the Government and the public, the use of electronic messages to fulfill legal requirements and to enable and facilitate the dealings through the use of electronic means and other matters connected therewith.</a:t>
            </a:r>
          </a:p>
          <a:p>
            <a:pPr marL="0" indent="0" algn="just">
              <a:buNone/>
            </a:pPr>
            <a:endParaRPr lang="en-US" dirty="0"/>
          </a:p>
          <a:p>
            <a:pPr marL="0" indent="0" algn="just">
              <a:buNone/>
            </a:pPr>
            <a:r>
              <a:rPr lang="en-US" dirty="0"/>
              <a:t>Includes legal recognition of electronic message, fulfillment of legal requirements by electronic means and communication of electronic message</a:t>
            </a:r>
            <a:endParaRPr lang="en-MY" dirty="0"/>
          </a:p>
        </p:txBody>
      </p:sp>
    </p:spTree>
    <p:extLst>
      <p:ext uri="{BB962C8B-B14F-4D97-AF65-F5344CB8AC3E}">
        <p14:creationId xmlns:p14="http://schemas.microsoft.com/office/powerpoint/2010/main" val="2932626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Personal Data Protection Act 2010</a:t>
            </a:r>
            <a:endParaRPr lang="en-MY" dirty="0"/>
          </a:p>
        </p:txBody>
      </p:sp>
      <p:sp>
        <p:nvSpPr>
          <p:cNvPr id="2" name="Content Placeholder 1"/>
          <p:cNvSpPr>
            <a:spLocks noGrp="1"/>
          </p:cNvSpPr>
          <p:nvPr>
            <p:ph idx="1"/>
          </p:nvPr>
        </p:nvSpPr>
        <p:spPr/>
        <p:txBody>
          <a:bodyPr/>
          <a:lstStyle/>
          <a:p>
            <a:pPr marL="0" indent="0" algn="just">
              <a:buNone/>
            </a:pPr>
            <a:r>
              <a:rPr lang="en-US" dirty="0"/>
              <a:t>An Act to regulate the processing of personal data in commercial transactions and to provide for matters connected therewith and incidental thereto.</a:t>
            </a:r>
            <a:endParaRPr lang="en-MY" dirty="0"/>
          </a:p>
        </p:txBody>
      </p:sp>
    </p:spTree>
    <p:extLst>
      <p:ext uri="{BB962C8B-B14F-4D97-AF65-F5344CB8AC3E}">
        <p14:creationId xmlns:p14="http://schemas.microsoft.com/office/powerpoint/2010/main" val="984779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Personal Data Protection Act:</a:t>
            </a:r>
            <a:br>
              <a:rPr lang="en-US" dirty="0"/>
            </a:br>
            <a:r>
              <a:rPr lang="en-US" dirty="0"/>
              <a:t>Application</a:t>
            </a:r>
            <a:endParaRPr lang="en-MY" dirty="0"/>
          </a:p>
        </p:txBody>
      </p:sp>
      <p:sp>
        <p:nvSpPr>
          <p:cNvPr id="2" name="Content Placeholder 1"/>
          <p:cNvSpPr>
            <a:spLocks noGrp="1"/>
          </p:cNvSpPr>
          <p:nvPr>
            <p:ph idx="1"/>
          </p:nvPr>
        </p:nvSpPr>
        <p:spPr/>
        <p:txBody>
          <a:bodyPr>
            <a:normAutofit fontScale="85000" lnSpcReduction="20000"/>
          </a:bodyPr>
          <a:lstStyle/>
          <a:p>
            <a:r>
              <a:rPr lang="en-US" dirty="0"/>
              <a:t>Any person who process: and</a:t>
            </a:r>
          </a:p>
          <a:p>
            <a:r>
              <a:rPr lang="en-US" dirty="0"/>
              <a:t>Any person who has control over or authorizes the processing of:</a:t>
            </a:r>
          </a:p>
          <a:p>
            <a:r>
              <a:rPr lang="en-US" dirty="0"/>
              <a:t>Any personal data in respect of commercial transaction</a:t>
            </a:r>
          </a:p>
          <a:p>
            <a:pPr marL="0" indent="0">
              <a:buNone/>
            </a:pPr>
            <a:endParaRPr lang="en-US" dirty="0"/>
          </a:p>
          <a:p>
            <a:pPr marL="0" indent="0">
              <a:buNone/>
            </a:pPr>
            <a:r>
              <a:rPr lang="en-US" b="1" i="1" dirty="0"/>
              <a:t>Non – application</a:t>
            </a:r>
          </a:p>
          <a:p>
            <a:r>
              <a:rPr lang="en-US" dirty="0"/>
              <a:t>Federal Government and State Government</a:t>
            </a:r>
          </a:p>
          <a:p>
            <a:r>
              <a:rPr lang="en-US" dirty="0"/>
              <a:t>Outside Malaysia unless that personal data is intended to be further processed in Malaysia</a:t>
            </a:r>
          </a:p>
          <a:p>
            <a:pPr marL="0" indent="0">
              <a:buNone/>
            </a:pPr>
            <a:endParaRPr lang="en-US" dirty="0"/>
          </a:p>
        </p:txBody>
      </p:sp>
    </p:spTree>
    <p:extLst>
      <p:ext uri="{BB962C8B-B14F-4D97-AF65-F5344CB8AC3E}">
        <p14:creationId xmlns:p14="http://schemas.microsoft.com/office/powerpoint/2010/main" val="4170203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Personal Data Protection Act:</a:t>
            </a:r>
            <a:br>
              <a:rPr lang="en-MY" dirty="0"/>
            </a:br>
            <a:r>
              <a:rPr lang="en-MY" dirty="0"/>
              <a:t>Principle</a:t>
            </a:r>
          </a:p>
        </p:txBody>
      </p:sp>
      <p:sp>
        <p:nvSpPr>
          <p:cNvPr id="2" name="Content Placeholder 1"/>
          <p:cNvSpPr>
            <a:spLocks noGrp="1"/>
          </p:cNvSpPr>
          <p:nvPr>
            <p:ph idx="1"/>
          </p:nvPr>
        </p:nvSpPr>
        <p:spPr/>
        <p:txBody>
          <a:bodyPr>
            <a:normAutofit lnSpcReduction="10000"/>
          </a:bodyPr>
          <a:lstStyle/>
          <a:p>
            <a:r>
              <a:rPr lang="en-US" dirty="0"/>
              <a:t>General</a:t>
            </a:r>
          </a:p>
          <a:p>
            <a:r>
              <a:rPr lang="en-US" dirty="0"/>
              <a:t>Notice and Choice</a:t>
            </a:r>
          </a:p>
          <a:p>
            <a:r>
              <a:rPr lang="en-US" dirty="0"/>
              <a:t>Disclosure</a:t>
            </a:r>
          </a:p>
          <a:p>
            <a:r>
              <a:rPr lang="en-US" dirty="0"/>
              <a:t>Security</a:t>
            </a:r>
          </a:p>
          <a:p>
            <a:r>
              <a:rPr lang="en-US" dirty="0"/>
              <a:t>Retention</a:t>
            </a:r>
          </a:p>
          <a:p>
            <a:r>
              <a:rPr lang="en-US" dirty="0"/>
              <a:t>Data Integrity</a:t>
            </a:r>
          </a:p>
          <a:p>
            <a:r>
              <a:rPr lang="en-US" dirty="0"/>
              <a:t>Access</a:t>
            </a:r>
            <a:endParaRPr lang="en-MY" dirty="0"/>
          </a:p>
        </p:txBody>
      </p:sp>
    </p:spTree>
    <p:extLst>
      <p:ext uri="{BB962C8B-B14F-4D97-AF65-F5344CB8AC3E}">
        <p14:creationId xmlns:p14="http://schemas.microsoft.com/office/powerpoint/2010/main" val="1232061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Personal Data Protection Act:</a:t>
            </a:r>
            <a:br>
              <a:rPr lang="en-MY" dirty="0"/>
            </a:br>
            <a:r>
              <a:rPr lang="en-MY" dirty="0"/>
              <a:t>Authority</a:t>
            </a:r>
          </a:p>
        </p:txBody>
      </p:sp>
      <p:sp>
        <p:nvSpPr>
          <p:cNvPr id="2" name="Content Placeholder 1"/>
          <p:cNvSpPr>
            <a:spLocks noGrp="1"/>
          </p:cNvSpPr>
          <p:nvPr>
            <p:ph idx="1"/>
          </p:nvPr>
        </p:nvSpPr>
        <p:spPr/>
        <p:txBody>
          <a:bodyPr>
            <a:normAutofit fontScale="92500" lnSpcReduction="20000"/>
          </a:bodyPr>
          <a:lstStyle/>
          <a:p>
            <a:pPr marL="0" indent="0" algn="just">
              <a:buNone/>
            </a:pPr>
            <a:r>
              <a:rPr lang="en-US" dirty="0"/>
              <a:t>The Commissioner is at sole discretion to do whatever is necessary in regards to the performance of his/her job functions within the PDPA. This includes:</a:t>
            </a:r>
          </a:p>
          <a:p>
            <a:pPr marL="0" indent="0">
              <a:buNone/>
            </a:pPr>
            <a:r>
              <a:rPr lang="en-US" dirty="0"/>
              <a:t>General</a:t>
            </a:r>
          </a:p>
          <a:p>
            <a:r>
              <a:rPr lang="en-US" dirty="0"/>
              <a:t>The power to investigate</a:t>
            </a:r>
          </a:p>
          <a:p>
            <a:r>
              <a:rPr lang="en-US" dirty="0"/>
              <a:t>Inspect data users’ personal data system</a:t>
            </a:r>
          </a:p>
          <a:p>
            <a:r>
              <a:rPr lang="en-US" dirty="0"/>
              <a:t>Access computerized data</a:t>
            </a:r>
          </a:p>
          <a:p>
            <a:r>
              <a:rPr lang="en-US" dirty="0"/>
              <a:t>Search and seize data where necessary (with/without a warrant)</a:t>
            </a:r>
            <a:endParaRPr lang="en-MY" dirty="0"/>
          </a:p>
        </p:txBody>
      </p:sp>
    </p:spTree>
    <p:extLst>
      <p:ext uri="{BB962C8B-B14F-4D97-AF65-F5344CB8AC3E}">
        <p14:creationId xmlns:p14="http://schemas.microsoft.com/office/powerpoint/2010/main" val="4181940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Personal Data Protection Act:</a:t>
            </a:r>
            <a:br>
              <a:rPr lang="en-US" dirty="0"/>
            </a:br>
            <a:r>
              <a:rPr lang="en-US" dirty="0"/>
              <a:t>Data Subject Rights</a:t>
            </a:r>
            <a:endParaRPr lang="en-MY" dirty="0"/>
          </a:p>
        </p:txBody>
      </p:sp>
      <p:sp>
        <p:nvSpPr>
          <p:cNvPr id="2" name="Content Placeholder 1"/>
          <p:cNvSpPr>
            <a:spLocks noGrp="1"/>
          </p:cNvSpPr>
          <p:nvPr>
            <p:ph idx="1"/>
          </p:nvPr>
        </p:nvSpPr>
        <p:spPr/>
        <p:txBody>
          <a:bodyPr>
            <a:normAutofit fontScale="92500" lnSpcReduction="10000"/>
          </a:bodyPr>
          <a:lstStyle/>
          <a:p>
            <a:r>
              <a:rPr lang="en-US" dirty="0"/>
              <a:t>The right to access personal data</a:t>
            </a:r>
          </a:p>
          <a:p>
            <a:r>
              <a:rPr lang="en-US" dirty="0"/>
              <a:t>The right to request data user to correct/update personal data</a:t>
            </a:r>
          </a:p>
          <a:p>
            <a:r>
              <a:rPr lang="en-US" dirty="0"/>
              <a:t>The right to withdraw consent given for personal data processing</a:t>
            </a:r>
          </a:p>
          <a:p>
            <a:r>
              <a:rPr lang="en-US" dirty="0"/>
              <a:t>The right to object to processing which may cause any damage/distress</a:t>
            </a:r>
          </a:p>
          <a:p>
            <a:r>
              <a:rPr lang="en-US" dirty="0"/>
              <a:t>The right to object to processing done for direct marketing campaigns</a:t>
            </a:r>
            <a:endParaRPr lang="en-MY" dirty="0"/>
          </a:p>
        </p:txBody>
      </p:sp>
    </p:spTree>
    <p:extLst>
      <p:ext uri="{BB962C8B-B14F-4D97-AF65-F5344CB8AC3E}">
        <p14:creationId xmlns:p14="http://schemas.microsoft.com/office/powerpoint/2010/main" val="255647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Copyright(Amendment) Act 1997</a:t>
            </a:r>
            <a:endParaRPr lang="en-MY" dirty="0"/>
          </a:p>
        </p:txBody>
      </p:sp>
      <p:sp>
        <p:nvSpPr>
          <p:cNvPr id="2" name="Content Placeholder 1"/>
          <p:cNvSpPr>
            <a:spLocks noGrp="1"/>
          </p:cNvSpPr>
          <p:nvPr>
            <p:ph idx="1"/>
          </p:nvPr>
        </p:nvSpPr>
        <p:spPr/>
        <p:txBody>
          <a:bodyPr>
            <a:normAutofit fontScale="85000" lnSpcReduction="20000"/>
          </a:bodyPr>
          <a:lstStyle/>
          <a:p>
            <a:pPr marL="0" indent="0" algn="just">
              <a:buNone/>
            </a:pPr>
            <a:r>
              <a:rPr lang="en-US" dirty="0"/>
              <a:t>An Act to make better provisions in the law relating to copyright and for other matters connected therewith.</a:t>
            </a:r>
          </a:p>
          <a:p>
            <a:pPr marL="0" indent="0" algn="just">
              <a:buNone/>
            </a:pPr>
            <a:endParaRPr lang="en-US" dirty="0"/>
          </a:p>
          <a:p>
            <a:pPr marL="0" indent="0" algn="just">
              <a:buNone/>
            </a:pPr>
            <a:r>
              <a:rPr lang="en-US" dirty="0"/>
              <a:t>The Copyright (Amendment) Act 1997, which amended the Copyright Act 1987, came into force on the 1st of April 1999, to make unauthorized transmission of copyright works over the Internet an infringement of copyright. It is also an infringement of copyright to circumvent any effective technological measures aimed at restricting access to copyright works. These provisions are aimed at ensuring adequate protection of intellectual property rights for companies involved in content creation in the ICT and multimedia environment.</a:t>
            </a:r>
            <a:endParaRPr lang="en-MY" dirty="0"/>
          </a:p>
        </p:txBody>
      </p:sp>
    </p:spTree>
    <p:extLst>
      <p:ext uri="{BB962C8B-B14F-4D97-AF65-F5344CB8AC3E}">
        <p14:creationId xmlns:p14="http://schemas.microsoft.com/office/powerpoint/2010/main" val="3729550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Personal Data Protection Act:</a:t>
            </a:r>
            <a:br>
              <a:rPr lang="en-US" dirty="0"/>
            </a:br>
            <a:r>
              <a:rPr lang="en-US" dirty="0"/>
              <a:t>Penalty</a:t>
            </a:r>
            <a:endParaRPr lang="en-MY" dirty="0"/>
          </a:p>
        </p:txBody>
      </p:sp>
      <p:sp>
        <p:nvSpPr>
          <p:cNvPr id="2" name="Content Placeholder 1"/>
          <p:cNvSpPr>
            <a:spLocks noGrp="1"/>
          </p:cNvSpPr>
          <p:nvPr>
            <p:ph idx="1"/>
          </p:nvPr>
        </p:nvSpPr>
        <p:spPr/>
        <p:txBody>
          <a:bodyPr>
            <a:normAutofit lnSpcReduction="10000"/>
          </a:bodyPr>
          <a:lstStyle/>
          <a:p>
            <a:r>
              <a:rPr lang="en-US" dirty="0"/>
              <a:t>a fine not exceeding two hundred thousand ringgit or to imprisonment for a term not exceeding three years or to both (fail to comply the enforcement notice)</a:t>
            </a:r>
          </a:p>
          <a:p>
            <a:r>
              <a:rPr lang="en-US" dirty="0"/>
              <a:t> to a fine not exceeding fifty thousand ringgit or to imprisonment for a term not exceeding six months or to both (Search and seize)</a:t>
            </a:r>
          </a:p>
          <a:p>
            <a:r>
              <a:rPr lang="en-US" dirty="0"/>
              <a:t>to a fine not exceeding ten thousand ringgit or to imprisonment for a term not exceeding 2 years or to both (Obstruction to Search)</a:t>
            </a:r>
          </a:p>
          <a:p>
            <a:endParaRPr lang="en-MY" dirty="0"/>
          </a:p>
        </p:txBody>
      </p:sp>
    </p:spTree>
    <p:extLst>
      <p:ext uri="{BB962C8B-B14F-4D97-AF65-F5344CB8AC3E}">
        <p14:creationId xmlns:p14="http://schemas.microsoft.com/office/powerpoint/2010/main" val="2685234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6325-1A09-9121-D24D-C6CB6CF3DAFC}"/>
              </a:ext>
            </a:extLst>
          </p:cNvPr>
          <p:cNvSpPr>
            <a:spLocks noGrp="1"/>
          </p:cNvSpPr>
          <p:nvPr>
            <p:ph type="title"/>
          </p:nvPr>
        </p:nvSpPr>
        <p:spPr/>
        <p:txBody>
          <a:bodyPr/>
          <a:lstStyle/>
          <a:p>
            <a:r>
              <a:rPr lang="en-US" dirty="0" err="1"/>
              <a:t>PENAl</a:t>
            </a:r>
            <a:r>
              <a:rPr lang="en-US" dirty="0"/>
              <a:t> Code</a:t>
            </a:r>
            <a:endParaRPr lang="en-MY" dirty="0"/>
          </a:p>
        </p:txBody>
      </p:sp>
      <p:sp>
        <p:nvSpPr>
          <p:cNvPr id="3" name="Content Placeholder 2">
            <a:extLst>
              <a:ext uri="{FF2B5EF4-FFF2-40B4-BE49-F238E27FC236}">
                <a16:creationId xmlns:a16="http://schemas.microsoft.com/office/drawing/2014/main" id="{6637B54C-1EA8-3263-A8D9-CEC741B6BD3D}"/>
              </a:ext>
            </a:extLst>
          </p:cNvPr>
          <p:cNvSpPr>
            <a:spLocks noGrp="1"/>
          </p:cNvSpPr>
          <p:nvPr>
            <p:ph idx="1"/>
          </p:nvPr>
        </p:nvSpPr>
        <p:spPr/>
        <p:txBody>
          <a:bodyPr/>
          <a:lstStyle/>
          <a:p>
            <a:r>
              <a:rPr lang="en-US" b="1" dirty="0"/>
              <a:t>The Penal Code (Malay: Kanun </a:t>
            </a:r>
            <a:r>
              <a:rPr lang="en-US" b="1" dirty="0" err="1"/>
              <a:t>Keseksaan</a:t>
            </a:r>
            <a:r>
              <a:rPr lang="en-US" b="1" dirty="0"/>
              <a:t>) </a:t>
            </a:r>
            <a:r>
              <a:rPr lang="en-US" dirty="0"/>
              <a:t>is a law that codifies most criminal offences and procedures in Malaysia. Its official long title is "An Act relating to criminal offences“. (ACT 574)</a:t>
            </a:r>
          </a:p>
          <a:p>
            <a:pPr marL="0" indent="0">
              <a:buNone/>
            </a:pPr>
            <a:endParaRPr lang="en-US" dirty="0"/>
          </a:p>
          <a:p>
            <a:endParaRPr lang="en-MY" dirty="0"/>
          </a:p>
        </p:txBody>
      </p:sp>
    </p:spTree>
    <p:extLst>
      <p:ext uri="{BB962C8B-B14F-4D97-AF65-F5344CB8AC3E}">
        <p14:creationId xmlns:p14="http://schemas.microsoft.com/office/powerpoint/2010/main" val="627508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F8D6-A1D5-B10B-492B-1444A39ECC8C}"/>
              </a:ext>
            </a:extLst>
          </p:cNvPr>
          <p:cNvSpPr>
            <a:spLocks noGrp="1"/>
          </p:cNvSpPr>
          <p:nvPr>
            <p:ph type="title"/>
          </p:nvPr>
        </p:nvSpPr>
        <p:spPr/>
        <p:txBody>
          <a:bodyPr/>
          <a:lstStyle/>
          <a:p>
            <a:r>
              <a:rPr lang="en-US" dirty="0"/>
              <a:t>Penal Code</a:t>
            </a:r>
            <a:endParaRPr lang="en-MY" dirty="0"/>
          </a:p>
        </p:txBody>
      </p:sp>
      <p:sp>
        <p:nvSpPr>
          <p:cNvPr id="3" name="Content Placeholder 2">
            <a:extLst>
              <a:ext uri="{FF2B5EF4-FFF2-40B4-BE49-F238E27FC236}">
                <a16:creationId xmlns:a16="http://schemas.microsoft.com/office/drawing/2014/main" id="{0D7FAFD1-0748-8C17-0DDD-2C956647439C}"/>
              </a:ext>
            </a:extLst>
          </p:cNvPr>
          <p:cNvSpPr>
            <a:spLocks noGrp="1"/>
          </p:cNvSpPr>
          <p:nvPr>
            <p:ph idx="1"/>
          </p:nvPr>
        </p:nvSpPr>
        <p:spPr>
          <a:xfrm>
            <a:off x="1443491" y="2015733"/>
            <a:ext cx="6571343" cy="3861539"/>
          </a:xfrm>
        </p:spPr>
        <p:txBody>
          <a:bodyPr>
            <a:normAutofit fontScale="62500" lnSpcReduction="20000"/>
          </a:bodyPr>
          <a:lstStyle/>
          <a:p>
            <a:pPr>
              <a:spcBef>
                <a:spcPts val="200"/>
              </a:spcBef>
            </a:pPr>
            <a:r>
              <a:rPr lang="en-US" sz="2300" dirty="0"/>
              <a:t>Offences against the state</a:t>
            </a:r>
          </a:p>
          <a:p>
            <a:pPr>
              <a:spcBef>
                <a:spcPts val="200"/>
              </a:spcBef>
            </a:pPr>
            <a:r>
              <a:rPr lang="en-MY" sz="2300" dirty="0"/>
              <a:t>Offences relating to terrorism</a:t>
            </a:r>
          </a:p>
          <a:p>
            <a:pPr>
              <a:spcBef>
                <a:spcPts val="200"/>
              </a:spcBef>
            </a:pPr>
            <a:r>
              <a:rPr lang="en-MY" sz="2300" dirty="0"/>
              <a:t>Offences relating to armed forced</a:t>
            </a:r>
          </a:p>
          <a:p>
            <a:pPr>
              <a:spcBef>
                <a:spcPts val="200"/>
              </a:spcBef>
            </a:pPr>
            <a:r>
              <a:rPr lang="en-MY" sz="2300" dirty="0"/>
              <a:t>Offences against the tranquillity</a:t>
            </a:r>
          </a:p>
          <a:p>
            <a:pPr>
              <a:spcBef>
                <a:spcPts val="200"/>
              </a:spcBef>
            </a:pPr>
            <a:r>
              <a:rPr lang="en-US" sz="2300" dirty="0"/>
              <a:t>Offences by, or relating to public servants</a:t>
            </a:r>
          </a:p>
          <a:p>
            <a:pPr>
              <a:spcBef>
                <a:spcPts val="200"/>
              </a:spcBef>
            </a:pPr>
            <a:r>
              <a:rPr lang="en-US" sz="2300" dirty="0"/>
              <a:t>Offences relating to coin and government stamp</a:t>
            </a:r>
          </a:p>
          <a:p>
            <a:pPr>
              <a:spcBef>
                <a:spcPts val="200"/>
              </a:spcBef>
            </a:pPr>
            <a:r>
              <a:rPr lang="en-US" sz="2300" dirty="0"/>
              <a:t>Offences relating to weight and measure</a:t>
            </a:r>
          </a:p>
          <a:p>
            <a:pPr>
              <a:spcBef>
                <a:spcPts val="200"/>
              </a:spcBef>
            </a:pPr>
            <a:r>
              <a:rPr lang="en-US" sz="2300" dirty="0"/>
              <a:t>Offences relating to the public health, safety, convenience, decency and morals</a:t>
            </a:r>
          </a:p>
          <a:p>
            <a:pPr>
              <a:spcBef>
                <a:spcPts val="200"/>
              </a:spcBef>
            </a:pPr>
            <a:r>
              <a:rPr lang="en-US" sz="2300" dirty="0"/>
              <a:t>Offences relating to religion</a:t>
            </a:r>
          </a:p>
          <a:p>
            <a:pPr>
              <a:spcBef>
                <a:spcPts val="200"/>
              </a:spcBef>
            </a:pPr>
            <a:r>
              <a:rPr lang="en-US" sz="2300" dirty="0"/>
              <a:t>Offences relating to human body</a:t>
            </a:r>
          </a:p>
          <a:p>
            <a:pPr>
              <a:spcBef>
                <a:spcPts val="200"/>
              </a:spcBef>
            </a:pPr>
            <a:r>
              <a:rPr lang="en-US" sz="2300" dirty="0"/>
              <a:t>Offences against property</a:t>
            </a:r>
          </a:p>
          <a:p>
            <a:pPr>
              <a:spcBef>
                <a:spcPts val="200"/>
              </a:spcBef>
            </a:pPr>
            <a:r>
              <a:rPr lang="en-US" sz="2300" dirty="0"/>
              <a:t>Offences relating to document, to currency and bank note</a:t>
            </a:r>
          </a:p>
          <a:p>
            <a:pPr>
              <a:spcBef>
                <a:spcPts val="200"/>
              </a:spcBef>
            </a:pPr>
            <a:r>
              <a:rPr lang="en-US" sz="2300" dirty="0"/>
              <a:t>Offence relating to marriage</a:t>
            </a:r>
          </a:p>
          <a:p>
            <a:endParaRPr lang="en-US" dirty="0"/>
          </a:p>
          <a:p>
            <a:endParaRPr lang="en-US" dirty="0"/>
          </a:p>
          <a:p>
            <a:endParaRPr lang="en-MY" dirty="0"/>
          </a:p>
          <a:p>
            <a:endParaRPr lang="en-MY" dirty="0"/>
          </a:p>
          <a:p>
            <a:endParaRPr lang="en-MY" dirty="0"/>
          </a:p>
        </p:txBody>
      </p:sp>
    </p:spTree>
    <p:extLst>
      <p:ext uri="{BB962C8B-B14F-4D97-AF65-F5344CB8AC3E}">
        <p14:creationId xmlns:p14="http://schemas.microsoft.com/office/powerpoint/2010/main" val="2339057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altLang="ko-KR" sz="4000" b="1" dirty="0"/>
              <a:t>– </a:t>
            </a:r>
            <a:r>
              <a:rPr lang="ko-KR" altLang="en-US" sz="4000" b="1" dirty="0"/>
              <a:t>끝 </a:t>
            </a:r>
            <a:r>
              <a:rPr lang="en-US" altLang="ko-KR" sz="4000" b="1" dirty="0"/>
              <a:t>–</a:t>
            </a:r>
          </a:p>
          <a:p>
            <a:pPr marL="0" indent="0" algn="ctr">
              <a:buNone/>
            </a:pPr>
            <a:endParaRPr lang="en-US" altLang="ko-KR" sz="4000" b="1" dirty="0"/>
          </a:p>
          <a:p>
            <a:pPr marL="0" indent="0" algn="ctr">
              <a:buNone/>
            </a:pPr>
            <a:r>
              <a:rPr lang="en-US" altLang="ko-KR" sz="4000" b="1" dirty="0"/>
              <a:t>– </a:t>
            </a:r>
            <a:r>
              <a:rPr lang="ko-KR" altLang="en-US" sz="4000" b="1" dirty="0"/>
              <a:t>수고했어요</a:t>
            </a:r>
            <a:r>
              <a:rPr lang="en-US" altLang="ko-KR" sz="4000" b="1" dirty="0"/>
              <a:t>!</a:t>
            </a:r>
            <a:r>
              <a:rPr lang="ko-KR" altLang="en-US" sz="4000" b="1" dirty="0"/>
              <a:t> </a:t>
            </a:r>
            <a:r>
              <a:rPr lang="en-US" altLang="ko-KR" sz="4000" b="1" dirty="0"/>
              <a:t>–</a:t>
            </a:r>
          </a:p>
          <a:p>
            <a:pPr marL="0" indent="0" algn="ctr">
              <a:buNone/>
            </a:pPr>
            <a:r>
              <a:rPr lang="ko-KR" altLang="en-US" sz="4000" b="1" dirty="0"/>
              <a:t>감사합니다</a:t>
            </a:r>
            <a:r>
              <a:rPr lang="en-US" altLang="ko-KR" sz="4000" b="1" dirty="0"/>
              <a:t>.</a:t>
            </a:r>
            <a:endParaRPr lang="en-MY" sz="4000" b="1" dirty="0"/>
          </a:p>
          <a:p>
            <a:pPr marL="0" indent="0">
              <a:buNone/>
            </a:pPr>
            <a:endParaRPr lang="en-MY" dirty="0"/>
          </a:p>
        </p:txBody>
      </p:sp>
    </p:spTree>
    <p:extLst>
      <p:ext uri="{BB962C8B-B14F-4D97-AF65-F5344CB8AC3E}">
        <p14:creationId xmlns:p14="http://schemas.microsoft.com/office/powerpoint/2010/main" val="256952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Copyright: Works Eligible</a:t>
            </a:r>
            <a:endParaRPr lang="en-MY" dirty="0"/>
          </a:p>
        </p:txBody>
      </p:sp>
      <p:sp>
        <p:nvSpPr>
          <p:cNvPr id="2" name="Content Placeholder 1"/>
          <p:cNvSpPr>
            <a:spLocks noGrp="1"/>
          </p:cNvSpPr>
          <p:nvPr>
            <p:ph idx="1"/>
          </p:nvPr>
        </p:nvSpPr>
        <p:spPr/>
        <p:txBody>
          <a:bodyPr>
            <a:normAutofit fontScale="92500" lnSpcReduction="10000"/>
          </a:bodyPr>
          <a:lstStyle/>
          <a:p>
            <a:r>
              <a:rPr lang="en-US" dirty="0"/>
              <a:t>Literary works (Computer programs)</a:t>
            </a:r>
          </a:p>
          <a:p>
            <a:r>
              <a:rPr lang="en-US" dirty="0"/>
              <a:t>Musical works</a:t>
            </a:r>
          </a:p>
          <a:p>
            <a:r>
              <a:rPr lang="en-US" dirty="0"/>
              <a:t>Artistic works</a:t>
            </a:r>
          </a:p>
          <a:p>
            <a:r>
              <a:rPr lang="en-US" dirty="0"/>
              <a:t>Films</a:t>
            </a:r>
          </a:p>
          <a:p>
            <a:r>
              <a:rPr lang="en-US" dirty="0"/>
              <a:t>Sound recording</a:t>
            </a:r>
          </a:p>
          <a:p>
            <a:r>
              <a:rPr lang="en-US" dirty="0"/>
              <a:t>Broadcast</a:t>
            </a:r>
          </a:p>
          <a:p>
            <a:r>
              <a:rPr lang="en-US" dirty="0"/>
              <a:t>Derivative works (translation, adaption, arrangements, transformation, collections, compilations)</a:t>
            </a:r>
            <a:endParaRPr lang="en-MY" dirty="0"/>
          </a:p>
        </p:txBody>
      </p:sp>
    </p:spTree>
    <p:extLst>
      <p:ext uri="{BB962C8B-B14F-4D97-AF65-F5344CB8AC3E}">
        <p14:creationId xmlns:p14="http://schemas.microsoft.com/office/powerpoint/2010/main" val="298883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Copyright: Duration</a:t>
            </a:r>
            <a:endParaRPr lang="en-MY" dirty="0"/>
          </a:p>
        </p:txBody>
      </p:sp>
      <p:sp>
        <p:nvSpPr>
          <p:cNvPr id="2" name="Content Placeholder 1"/>
          <p:cNvSpPr>
            <a:spLocks noGrp="1"/>
          </p:cNvSpPr>
          <p:nvPr>
            <p:ph idx="1"/>
          </p:nvPr>
        </p:nvSpPr>
        <p:spPr/>
        <p:txBody>
          <a:bodyPr/>
          <a:lstStyle/>
          <a:p>
            <a:r>
              <a:rPr lang="en-US" dirty="0"/>
              <a:t>Literary, Music/Artistic: +50 years after owner death</a:t>
            </a:r>
          </a:p>
          <a:p>
            <a:r>
              <a:rPr lang="en-US" dirty="0"/>
              <a:t>Film, Sound recordings and Performer: 50 years from publish.</a:t>
            </a:r>
          </a:p>
          <a:p>
            <a:r>
              <a:rPr lang="en-US" dirty="0"/>
              <a:t>Broadcasts: 50 from was first made</a:t>
            </a:r>
            <a:endParaRPr lang="en-MY" dirty="0"/>
          </a:p>
        </p:txBody>
      </p:sp>
    </p:spTree>
    <p:extLst>
      <p:ext uri="{BB962C8B-B14F-4D97-AF65-F5344CB8AC3E}">
        <p14:creationId xmlns:p14="http://schemas.microsoft.com/office/powerpoint/2010/main" val="286388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Rights of Copyright owners</a:t>
            </a:r>
            <a:endParaRPr lang="en-MY" dirty="0"/>
          </a:p>
        </p:txBody>
      </p:sp>
      <p:sp>
        <p:nvSpPr>
          <p:cNvPr id="2" name="Content Placeholder 1"/>
          <p:cNvSpPr>
            <a:spLocks noGrp="1"/>
          </p:cNvSpPr>
          <p:nvPr>
            <p:ph idx="1"/>
          </p:nvPr>
        </p:nvSpPr>
        <p:spPr/>
        <p:txBody>
          <a:bodyPr>
            <a:normAutofit fontScale="85000" lnSpcReduction="20000"/>
          </a:bodyPr>
          <a:lstStyle/>
          <a:p>
            <a:r>
              <a:rPr lang="en-US" dirty="0"/>
              <a:t>Legal Right </a:t>
            </a:r>
          </a:p>
          <a:p>
            <a:pPr lvl="1"/>
            <a:r>
              <a:rPr lang="en-US" dirty="0"/>
              <a:t>exclusive right under the copyright law. </a:t>
            </a:r>
          </a:p>
          <a:p>
            <a:pPr lvl="1"/>
            <a:r>
              <a:rPr lang="en-US" dirty="0"/>
              <a:t>Enforce: infringement either by civil &amp; criminal action</a:t>
            </a:r>
          </a:p>
          <a:p>
            <a:pPr lvl="1"/>
            <a:r>
              <a:rPr lang="en-US" dirty="0"/>
              <a:t>MTDCC / Royal Malaysian Police</a:t>
            </a:r>
          </a:p>
          <a:p>
            <a:r>
              <a:rPr lang="en-US" dirty="0"/>
              <a:t>Economic Rights</a:t>
            </a:r>
          </a:p>
          <a:p>
            <a:pPr lvl="1"/>
            <a:r>
              <a:rPr lang="en-US" dirty="0"/>
              <a:t>Owner for derive financial</a:t>
            </a:r>
          </a:p>
          <a:p>
            <a:r>
              <a:rPr lang="en-US" dirty="0"/>
              <a:t>Moral Rights</a:t>
            </a:r>
          </a:p>
          <a:p>
            <a:pPr lvl="1"/>
            <a:r>
              <a:rPr lang="en-US" dirty="0"/>
              <a:t>Paternity Rights – to claim the originality rights of his/her creation</a:t>
            </a:r>
          </a:p>
          <a:p>
            <a:pPr lvl="1"/>
            <a:r>
              <a:rPr lang="en-US" dirty="0"/>
              <a:t>Integrity Rights – prevent activity regarding the works that affect the author’s honor or reputation</a:t>
            </a:r>
            <a:endParaRPr lang="en-MY" dirty="0"/>
          </a:p>
        </p:txBody>
      </p:sp>
    </p:spTree>
    <p:extLst>
      <p:ext uri="{BB962C8B-B14F-4D97-AF65-F5344CB8AC3E}">
        <p14:creationId xmlns:p14="http://schemas.microsoft.com/office/powerpoint/2010/main" val="325642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Copyright Infringements</a:t>
            </a:r>
            <a:endParaRPr lang="en-MY" dirty="0"/>
          </a:p>
        </p:txBody>
      </p:sp>
      <p:sp>
        <p:nvSpPr>
          <p:cNvPr id="2" name="Content Placeholder 1"/>
          <p:cNvSpPr>
            <a:spLocks noGrp="1"/>
          </p:cNvSpPr>
          <p:nvPr>
            <p:ph idx="1"/>
          </p:nvPr>
        </p:nvSpPr>
        <p:spPr/>
        <p:txBody>
          <a:bodyPr>
            <a:normAutofit fontScale="92500" lnSpcReduction="10000"/>
          </a:bodyPr>
          <a:lstStyle/>
          <a:p>
            <a:r>
              <a:rPr lang="en-US" dirty="0"/>
              <a:t>Reproduce </a:t>
            </a:r>
            <a:r>
              <a:rPr lang="en-US" dirty="0">
                <a:sym typeface="Wingdings" pitchFamily="2" charset="2"/>
              </a:rPr>
              <a:t>public</a:t>
            </a:r>
          </a:p>
          <a:p>
            <a:r>
              <a:rPr lang="en-US" dirty="0">
                <a:sym typeface="Wingdings" pitchFamily="2" charset="2"/>
              </a:rPr>
              <a:t>Imports into Malaysia for the purpose of trade/ financial gains</a:t>
            </a:r>
          </a:p>
          <a:p>
            <a:r>
              <a:rPr lang="en-US" dirty="0">
                <a:sym typeface="Wingdings" pitchFamily="2" charset="2"/>
              </a:rPr>
              <a:t>Make/ offer sale/rent</a:t>
            </a:r>
          </a:p>
          <a:p>
            <a:r>
              <a:rPr lang="en-US" dirty="0">
                <a:sym typeface="Wingdings" pitchFamily="2" charset="2"/>
              </a:rPr>
              <a:t>Distributes</a:t>
            </a:r>
          </a:p>
          <a:p>
            <a:r>
              <a:rPr lang="en-US" dirty="0">
                <a:sym typeface="Wingdings" pitchFamily="2" charset="2"/>
              </a:rPr>
              <a:t>Possesses than personal use</a:t>
            </a:r>
          </a:p>
          <a:p>
            <a:r>
              <a:rPr lang="en-US" dirty="0">
                <a:sym typeface="Wingdings" pitchFamily="2" charset="2"/>
              </a:rPr>
              <a:t>Exhibits</a:t>
            </a:r>
          </a:p>
          <a:p>
            <a:r>
              <a:rPr lang="en-US" dirty="0">
                <a:sym typeface="Wingdings" pitchFamily="2" charset="2"/>
              </a:rPr>
              <a:t>Make/has in his possession </a:t>
            </a:r>
          </a:p>
        </p:txBody>
      </p:sp>
    </p:spTree>
    <p:extLst>
      <p:ext uri="{BB962C8B-B14F-4D97-AF65-F5344CB8AC3E}">
        <p14:creationId xmlns:p14="http://schemas.microsoft.com/office/powerpoint/2010/main" val="164643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Copyright: Penalty</a:t>
            </a:r>
            <a:endParaRPr lang="en-MY" dirty="0"/>
          </a:p>
        </p:txBody>
      </p:sp>
      <p:sp>
        <p:nvSpPr>
          <p:cNvPr id="2" name="Content Placeholder 1"/>
          <p:cNvSpPr>
            <a:spLocks noGrp="1"/>
          </p:cNvSpPr>
          <p:nvPr>
            <p:ph idx="1"/>
          </p:nvPr>
        </p:nvSpPr>
        <p:spPr/>
        <p:txBody>
          <a:bodyPr/>
          <a:lstStyle/>
          <a:p>
            <a:pPr marL="0" indent="0" algn="ctr">
              <a:buNone/>
            </a:pPr>
            <a:endParaRPr lang="en-US" dirty="0"/>
          </a:p>
          <a:p>
            <a:pPr marL="0" indent="0" algn="ctr">
              <a:buNone/>
            </a:pPr>
            <a:r>
              <a:rPr lang="en-US" dirty="0"/>
              <a:t>A fine not less RM10K and not more RM50K OR to imprisonment not exceeding 5 years OR both</a:t>
            </a:r>
            <a:endParaRPr lang="en-MY" dirty="0"/>
          </a:p>
        </p:txBody>
      </p:sp>
    </p:spTree>
    <p:extLst>
      <p:ext uri="{BB962C8B-B14F-4D97-AF65-F5344CB8AC3E}">
        <p14:creationId xmlns:p14="http://schemas.microsoft.com/office/powerpoint/2010/main" val="170971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Signature Act 1997</a:t>
            </a:r>
            <a:endParaRPr lang="en-MY" dirty="0"/>
          </a:p>
        </p:txBody>
      </p:sp>
      <p:sp>
        <p:nvSpPr>
          <p:cNvPr id="2" name="Content Placeholder 1"/>
          <p:cNvSpPr>
            <a:spLocks noGrp="1"/>
          </p:cNvSpPr>
          <p:nvPr>
            <p:ph idx="1"/>
          </p:nvPr>
        </p:nvSpPr>
        <p:spPr/>
        <p:txBody>
          <a:bodyPr>
            <a:normAutofit fontScale="85000" lnSpcReduction="20000"/>
          </a:bodyPr>
          <a:lstStyle/>
          <a:p>
            <a:pPr marL="0" indent="0" algn="just">
              <a:buNone/>
            </a:pPr>
            <a:r>
              <a:rPr lang="en-US" dirty="0"/>
              <a:t>An Act to make provision for, and to regulate the use of, digital signatures and to provide for matters connected therewith.</a:t>
            </a:r>
          </a:p>
          <a:p>
            <a:pPr algn="just"/>
            <a:endParaRPr lang="en-US" dirty="0"/>
          </a:p>
          <a:p>
            <a:pPr marL="0" indent="0" algn="just">
              <a:buNone/>
            </a:pPr>
            <a:r>
              <a:rPr lang="en-US" dirty="0"/>
              <a:t>The Digital Signature Act 1997, enforced on the 1st of October 1998, is an enabling law that allows for the development of, amongst others, e-commerce by providing an avenue for secure on-line transactions through the use of digital signatures. The Act provides a framework for the licensing and regulation of Certification Authorities, and gives legal recognition to digital signatures. The Controller of Certification Authority, who has the authority to license and regulate Certification Authorities, was appointed on the 1st of October 1998.</a:t>
            </a:r>
            <a:endParaRPr lang="en-MY" dirty="0"/>
          </a:p>
        </p:txBody>
      </p:sp>
    </p:spTree>
    <p:extLst>
      <p:ext uri="{BB962C8B-B14F-4D97-AF65-F5344CB8AC3E}">
        <p14:creationId xmlns:p14="http://schemas.microsoft.com/office/powerpoint/2010/main" val="720508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811</TotalTime>
  <Words>1816</Words>
  <Application>Microsoft Office PowerPoint</Application>
  <PresentationFormat>On-screen Show (4:3)</PresentationFormat>
  <Paragraphs>186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Garamond</vt:lpstr>
      <vt:lpstr>Wingdings</vt:lpstr>
      <vt:lpstr>Organic</vt:lpstr>
      <vt:lpstr>Special Topic: Malaysian Cyberlaw</vt:lpstr>
      <vt:lpstr>Contents</vt:lpstr>
      <vt:lpstr>Copyright(Amendment) Act 1997</vt:lpstr>
      <vt:lpstr>Copyright: Works Eligible</vt:lpstr>
      <vt:lpstr>Copyright: Duration</vt:lpstr>
      <vt:lpstr>The Rights of Copyright owners</vt:lpstr>
      <vt:lpstr>Copyright Infringements</vt:lpstr>
      <vt:lpstr>Copyright: Penalty</vt:lpstr>
      <vt:lpstr>Digital Signature Act 1997</vt:lpstr>
      <vt:lpstr>Digital Signature Act</vt:lpstr>
      <vt:lpstr>Digital Signature Act : Licensing</vt:lpstr>
      <vt:lpstr>Digital Signature Act: Penalty (General)</vt:lpstr>
      <vt:lpstr>Telemedicine Act 1997</vt:lpstr>
      <vt:lpstr>Telemedicine Act 1997 (person may practices telemedicine)</vt:lpstr>
      <vt:lpstr>Telemedicine Act 1997 </vt:lpstr>
      <vt:lpstr>Communications and Multimedia Act 1998</vt:lpstr>
      <vt:lpstr>Communication  &amp; Multimedia Act: Basic Principles</vt:lpstr>
      <vt:lpstr>Communication  &amp; Multimedia Act: Mandated Objectives</vt:lpstr>
      <vt:lpstr>Communication  &amp; Multimedia Act: Justification for Content Regulation</vt:lpstr>
      <vt:lpstr>Communication  &amp; Multimedia Act: Provisions</vt:lpstr>
      <vt:lpstr>Communication  &amp; Multimedia Act: Penalty</vt:lpstr>
      <vt:lpstr>Electronic Commerce Act 2006</vt:lpstr>
      <vt:lpstr>Electronic Commerce Act </vt:lpstr>
      <vt:lpstr>Electronic Government Activities Act 2007</vt:lpstr>
      <vt:lpstr>Personal Data Protection Act 2010</vt:lpstr>
      <vt:lpstr>Personal Data Protection Act: Application</vt:lpstr>
      <vt:lpstr>Personal Data Protection Act: Principle</vt:lpstr>
      <vt:lpstr>Personal Data Protection Act: Authority</vt:lpstr>
      <vt:lpstr>Personal Data Protection Act: Data Subject Rights</vt:lpstr>
      <vt:lpstr>Personal Data Protection Act: Penalty</vt:lpstr>
      <vt:lpstr>PENAl Code</vt:lpstr>
      <vt:lpstr>Penal Code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Topic: Malaysian Cyberlaw</dc:title>
  <dc:creator>user</dc:creator>
  <cp:lastModifiedBy>SUAINI BINTI SURA</cp:lastModifiedBy>
  <cp:revision>35</cp:revision>
  <dcterms:created xsi:type="dcterms:W3CDTF">2021-10-21T06:37:07Z</dcterms:created>
  <dcterms:modified xsi:type="dcterms:W3CDTF">2022-11-11T01:57:11Z</dcterms:modified>
</cp:coreProperties>
</file>