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81" r:id="rId12"/>
    <p:sldId id="266" r:id="rId13"/>
    <p:sldId id="267" r:id="rId14"/>
    <p:sldId id="268" r:id="rId15"/>
    <p:sldId id="269" r:id="rId16"/>
    <p:sldId id="270" r:id="rId17"/>
    <p:sldId id="278" r:id="rId18"/>
    <p:sldId id="279" r:id="rId19"/>
    <p:sldId id="271" r:id="rId20"/>
    <p:sldId id="272" r:id="rId21"/>
    <p:sldId id="273" r:id="rId22"/>
    <p:sldId id="274" r:id="rId23"/>
    <p:sldId id="276" r:id="rId24"/>
    <p:sldId id="277"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p:cViewPr varScale="1">
        <p:scale>
          <a:sx n="81" d="100"/>
          <a:sy n="81" d="100"/>
        </p:scale>
        <p:origin x="7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a:xfrm>
            <a:off x="1921934" y="5054602"/>
            <a:ext cx="4064860" cy="279400"/>
          </a:xfrm>
        </p:spPr>
        <p:txBody>
          <a:bodyPr/>
          <a:lstStyle/>
          <a:p>
            <a:endParaRPr lang="en-MY"/>
          </a:p>
        </p:txBody>
      </p:sp>
      <p:sp>
        <p:nvSpPr>
          <p:cNvPr id="6" name="Slide Number Placeholder 5"/>
          <p:cNvSpPr>
            <a:spLocks noGrp="1"/>
          </p:cNvSpPr>
          <p:nvPr>
            <p:ph type="sldNum" sz="quarter" idx="12"/>
          </p:nvPr>
        </p:nvSpPr>
        <p:spPr>
          <a:xfrm>
            <a:off x="6817317" y="5054602"/>
            <a:ext cx="413483" cy="279400"/>
          </a:xfrm>
        </p:spPr>
        <p:txBody>
          <a:bodyPr/>
          <a:lstStyle/>
          <a:p>
            <a:fld id="{28E12CD7-1933-45AC-95BB-A1083FBDF3D3}" type="slidenum">
              <a:rPr lang="en-MY" smtClean="0"/>
              <a:t>‹#›</a:t>
            </a:fld>
            <a:endParaRPr lang="en-MY"/>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8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336542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337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870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1743268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213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7312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672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06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94261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4CA4A8-112C-4179-882C-68D1E15C1D20}" type="datetimeFigureOut">
              <a:rPr lang="en-MY" smtClean="0"/>
              <a:t>21/11/2022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8E12CD7-1933-45AC-95BB-A1083FBDF3D3}" type="slidenum">
              <a:rPr lang="en-MY" smtClean="0"/>
              <a:t>‹#›</a:t>
            </a:fld>
            <a:endParaRPr lang="en-MY"/>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13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4CA4A8-112C-4179-882C-68D1E15C1D20}" type="datetimeFigureOut">
              <a:rPr lang="en-MY" smtClean="0"/>
              <a:t>21/11/2022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07487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4CA4A8-112C-4179-882C-68D1E15C1D20}" type="datetimeFigureOut">
              <a:rPr lang="en-MY" smtClean="0"/>
              <a:t>21/11/2022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8E12CD7-1933-45AC-95BB-A1083FBDF3D3}" type="slidenum">
              <a:rPr lang="en-MY" smtClean="0"/>
              <a:t>‹#›</a:t>
            </a:fld>
            <a:endParaRPr lang="en-MY"/>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653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4CA4A8-112C-4179-882C-68D1E15C1D20}" type="datetimeFigureOut">
              <a:rPr lang="en-MY" smtClean="0"/>
              <a:t>21/11/2022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8E12CD7-1933-45AC-95BB-A1083FBDF3D3}" type="slidenum">
              <a:rPr lang="en-MY" smtClean="0"/>
              <a:t>‹#›</a:t>
            </a:fld>
            <a:endParaRPr lang="en-MY"/>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09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CA4A8-112C-4179-882C-68D1E15C1D20}" type="datetimeFigureOut">
              <a:rPr lang="en-MY" smtClean="0"/>
              <a:t>21/11/2022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258791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30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CA4A8-112C-4179-882C-68D1E15C1D20}" type="datetimeFigureOut">
              <a:rPr lang="en-MY" smtClean="0"/>
              <a:t>21/11/2022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8E12CD7-1933-45AC-95BB-A1083FBDF3D3}" type="slidenum">
              <a:rPr lang="en-MY" smtClean="0"/>
              <a:t>‹#›</a:t>
            </a:fld>
            <a:endParaRPr lang="en-MY"/>
          </a:p>
        </p:txBody>
      </p:sp>
    </p:spTree>
    <p:extLst>
      <p:ext uri="{BB962C8B-B14F-4D97-AF65-F5344CB8AC3E}">
        <p14:creationId xmlns:p14="http://schemas.microsoft.com/office/powerpoint/2010/main" val="178328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4CA4A8-112C-4179-882C-68D1E15C1D20}" type="datetimeFigureOut">
              <a:rPr lang="en-MY" smtClean="0"/>
              <a:t>21/11/2022</a:t>
            </a:fld>
            <a:endParaRPr lang="en-MY"/>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E12CD7-1933-45AC-95BB-A1083FBDF3D3}" type="slidenum">
              <a:rPr lang="en-MY" smtClean="0"/>
              <a:t>‹#›</a:t>
            </a:fld>
            <a:endParaRPr lang="en-MY"/>
          </a:p>
        </p:txBody>
      </p:sp>
    </p:spTree>
    <p:extLst>
      <p:ext uri="{BB962C8B-B14F-4D97-AF65-F5344CB8AC3E}">
        <p14:creationId xmlns:p14="http://schemas.microsoft.com/office/powerpoint/2010/main" val="27246134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a:t>Information Privacy</a:t>
            </a:r>
          </a:p>
        </p:txBody>
      </p:sp>
      <p:sp>
        <p:nvSpPr>
          <p:cNvPr id="3" name="Subtitle 2"/>
          <p:cNvSpPr>
            <a:spLocks noGrp="1"/>
          </p:cNvSpPr>
          <p:nvPr>
            <p:ph type="subTitle" idx="1"/>
          </p:nvPr>
        </p:nvSpPr>
        <p:spPr/>
        <p:txBody>
          <a:bodyPr>
            <a:normAutofit fontScale="85000" lnSpcReduction="20000"/>
          </a:bodyPr>
          <a:lstStyle/>
          <a:p>
            <a:r>
              <a:rPr lang="en-US" dirty="0"/>
              <a:t>KT44102/3</a:t>
            </a:r>
          </a:p>
          <a:p>
            <a:r>
              <a:rPr lang="en-US" dirty="0"/>
              <a:t>Ethics and Law in ICT</a:t>
            </a:r>
          </a:p>
          <a:p>
            <a:r>
              <a:rPr lang="en-US" dirty="0" err="1"/>
              <a:t>Sem</a:t>
            </a:r>
            <a:r>
              <a:rPr lang="en-US" dirty="0"/>
              <a:t> 1:  2021/2020</a:t>
            </a:r>
          </a:p>
          <a:p>
            <a:pPr algn="r"/>
            <a:r>
              <a:rPr lang="en-US" sz="1600" dirty="0"/>
              <a:t>23 November 2021</a:t>
            </a:r>
          </a:p>
          <a:p>
            <a:endParaRPr lang="en-MY" dirty="0"/>
          </a:p>
        </p:txBody>
      </p:sp>
    </p:spTree>
    <p:extLst>
      <p:ext uri="{BB962C8B-B14F-4D97-AF65-F5344CB8AC3E}">
        <p14:creationId xmlns:p14="http://schemas.microsoft.com/office/powerpoint/2010/main" val="401956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Disclosures</a:t>
            </a:r>
            <a:endParaRPr lang="en-MY" dirty="0"/>
          </a:p>
        </p:txBody>
      </p:sp>
      <p:sp>
        <p:nvSpPr>
          <p:cNvPr id="2" name="Content Placeholder 1"/>
          <p:cNvSpPr>
            <a:spLocks noGrp="1"/>
          </p:cNvSpPr>
          <p:nvPr>
            <p:ph idx="1"/>
          </p:nvPr>
        </p:nvSpPr>
        <p:spPr>
          <a:xfrm>
            <a:off x="872067" y="2675466"/>
            <a:ext cx="7732381" cy="3993894"/>
          </a:xfrm>
        </p:spPr>
        <p:txBody>
          <a:bodyPr>
            <a:normAutofit fontScale="85000" lnSpcReduction="20000"/>
          </a:bodyPr>
          <a:lstStyle/>
          <a:p>
            <a:r>
              <a:rPr lang="en-US" b="1" dirty="0"/>
              <a:t>Public record: </a:t>
            </a:r>
            <a:r>
              <a:rPr lang="en-US" dirty="0"/>
              <a:t>information for public access</a:t>
            </a:r>
          </a:p>
          <a:p>
            <a:pPr lvl="1">
              <a:buFont typeface="Wingdings" pitchFamily="2" charset="2"/>
              <a:buChar char="§"/>
            </a:pPr>
            <a:r>
              <a:rPr lang="en-US" dirty="0"/>
              <a:t>E.g.: birth certificates, marriage licenses</a:t>
            </a:r>
          </a:p>
          <a:p>
            <a:r>
              <a:rPr lang="en-US" b="1" dirty="0"/>
              <a:t>Public information: </a:t>
            </a:r>
            <a:r>
              <a:rPr lang="en-US" dirty="0"/>
              <a:t>information revealed to an organization that has right to share it</a:t>
            </a:r>
          </a:p>
          <a:p>
            <a:pPr lvl="2">
              <a:buFont typeface="Wingdings" pitchFamily="2" charset="2"/>
              <a:buChar char="§"/>
            </a:pPr>
            <a:r>
              <a:rPr lang="en-US" dirty="0"/>
              <a:t>E.g.: Purchases information</a:t>
            </a:r>
          </a:p>
          <a:p>
            <a:r>
              <a:rPr lang="en-US" dirty="0"/>
              <a:t>Personal information: undisclosed information</a:t>
            </a:r>
          </a:p>
          <a:p>
            <a:r>
              <a:rPr lang="en-US" dirty="0"/>
              <a:t>Types of disclosures</a:t>
            </a:r>
          </a:p>
          <a:p>
            <a:pPr lvl="1">
              <a:buFont typeface="Wingdings" pitchFamily="2" charset="2"/>
              <a:buChar char="§"/>
            </a:pPr>
            <a:r>
              <a:rPr lang="en-US" b="1" dirty="0"/>
              <a:t>Voluntary</a:t>
            </a:r>
            <a:r>
              <a:rPr lang="en-US" dirty="0"/>
              <a:t>  - </a:t>
            </a:r>
            <a:r>
              <a:rPr lang="en-US" dirty="0" err="1"/>
              <a:t>e.g</a:t>
            </a:r>
            <a:r>
              <a:rPr lang="en-US" dirty="0"/>
              <a:t>: Providing own information to participate in contest</a:t>
            </a:r>
          </a:p>
          <a:p>
            <a:pPr lvl="1">
              <a:buFont typeface="Wingdings" pitchFamily="2" charset="2"/>
              <a:buChar char="§"/>
            </a:pPr>
            <a:r>
              <a:rPr lang="en-US" b="1" dirty="0"/>
              <a:t>Involuntary </a:t>
            </a:r>
            <a:r>
              <a:rPr lang="en-US" dirty="0"/>
              <a:t>–  e.g.: Facebook tag: Tagging the private account without permission</a:t>
            </a:r>
          </a:p>
          <a:p>
            <a:pPr lvl="1">
              <a:buFont typeface="Wingdings" pitchFamily="2" charset="2"/>
              <a:buChar char="§"/>
            </a:pPr>
            <a:r>
              <a:rPr lang="en-US" b="1" dirty="0"/>
              <a:t>Statutory</a:t>
            </a:r>
            <a:r>
              <a:rPr lang="en-US" dirty="0"/>
              <a:t> –  Must provide information because of involve with the law/ Statutory</a:t>
            </a:r>
          </a:p>
          <a:p>
            <a:endParaRPr lang="en-MY" dirty="0"/>
          </a:p>
        </p:txBody>
      </p:sp>
    </p:spTree>
    <p:extLst>
      <p:ext uri="{BB962C8B-B14F-4D97-AF65-F5344CB8AC3E}">
        <p14:creationId xmlns:p14="http://schemas.microsoft.com/office/powerpoint/2010/main" val="258663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Disclosures</a:t>
            </a:r>
            <a:endParaRPr lang="en-MY" dirty="0"/>
          </a:p>
        </p:txBody>
      </p:sp>
      <p:pic>
        <p:nvPicPr>
          <p:cNvPr id="4" name="Picture 6" descr="qui05f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24944"/>
            <a:ext cx="8077200" cy="191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84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Information Disclosures: </a:t>
            </a:r>
            <a:br>
              <a:rPr lang="en-US" dirty="0"/>
            </a:br>
            <a:r>
              <a:rPr lang="en-US" dirty="0"/>
              <a:t>Ways Information Becomes Public</a:t>
            </a:r>
            <a:endParaRPr lang="en-MY" dirty="0"/>
          </a:p>
        </p:txBody>
      </p:sp>
      <p:sp>
        <p:nvSpPr>
          <p:cNvPr id="2" name="Content Placeholder 1"/>
          <p:cNvSpPr>
            <a:spLocks noGrp="1"/>
          </p:cNvSpPr>
          <p:nvPr>
            <p:ph idx="1"/>
          </p:nvPr>
        </p:nvSpPr>
        <p:spPr>
          <a:xfrm>
            <a:off x="872067" y="2675466"/>
            <a:ext cx="7408333" cy="3921885"/>
          </a:xfrm>
        </p:spPr>
        <p:txBody>
          <a:bodyPr>
            <a:normAutofit fontScale="77500" lnSpcReduction="20000"/>
          </a:bodyPr>
          <a:lstStyle/>
          <a:p>
            <a:r>
              <a:rPr lang="en-US" dirty="0"/>
              <a:t>Facebook tags - Does this feature increase risk of improper tagging?</a:t>
            </a:r>
          </a:p>
          <a:p>
            <a:r>
              <a:rPr lang="en-US" dirty="0"/>
              <a:t>Enhanced 911 services - What if this information is sold or shared?</a:t>
            </a:r>
          </a:p>
          <a:p>
            <a:r>
              <a:rPr lang="en-US" dirty="0"/>
              <a:t>Rewards or loyalty programs - Do card users pay less, or do non-users get overcharged?</a:t>
            </a:r>
          </a:p>
          <a:p>
            <a:r>
              <a:rPr lang="en-US" dirty="0"/>
              <a:t>Body scanners - </a:t>
            </a:r>
          </a:p>
          <a:p>
            <a:r>
              <a:rPr lang="en-US" dirty="0"/>
              <a:t>RFID tags</a:t>
            </a:r>
          </a:p>
          <a:p>
            <a:r>
              <a:rPr lang="en-US" dirty="0"/>
              <a:t>Implanted chips</a:t>
            </a:r>
          </a:p>
          <a:p>
            <a:r>
              <a:rPr lang="en-US" dirty="0"/>
              <a:t>Automobile “black boxes”</a:t>
            </a:r>
          </a:p>
          <a:p>
            <a:r>
              <a:rPr lang="en-US" dirty="0"/>
              <a:t>Medical records</a:t>
            </a:r>
          </a:p>
          <a:p>
            <a:r>
              <a:rPr lang="en-US" dirty="0"/>
              <a:t>Digital video recorders</a:t>
            </a:r>
          </a:p>
          <a:p>
            <a:r>
              <a:rPr lang="en-US" dirty="0"/>
              <a:t>Cookies and flash cookies</a:t>
            </a:r>
            <a:endParaRPr lang="en-MY" dirty="0"/>
          </a:p>
        </p:txBody>
      </p:sp>
    </p:spTree>
    <p:extLst>
      <p:ext uri="{BB962C8B-B14F-4D97-AF65-F5344CB8AC3E}">
        <p14:creationId xmlns:p14="http://schemas.microsoft.com/office/powerpoint/2010/main" val="356753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Key Privacy and Anonymity Issues</a:t>
            </a:r>
            <a:endParaRPr lang="en-MY" dirty="0"/>
          </a:p>
        </p:txBody>
      </p:sp>
      <p:sp>
        <p:nvSpPr>
          <p:cNvPr id="2" name="Content Placeholder 1"/>
          <p:cNvSpPr>
            <a:spLocks noGrp="1"/>
          </p:cNvSpPr>
          <p:nvPr>
            <p:ph idx="1"/>
          </p:nvPr>
        </p:nvSpPr>
        <p:spPr/>
        <p:txBody>
          <a:bodyPr>
            <a:normAutofit fontScale="92500" lnSpcReduction="20000"/>
          </a:bodyPr>
          <a:lstStyle/>
          <a:p>
            <a:r>
              <a:rPr lang="en-US" dirty="0"/>
              <a:t>Identity theft</a:t>
            </a:r>
          </a:p>
          <a:p>
            <a:r>
              <a:rPr lang="en-US" dirty="0"/>
              <a:t>Electronic discovery</a:t>
            </a:r>
          </a:p>
          <a:p>
            <a:r>
              <a:rPr lang="en-US" dirty="0"/>
              <a:t>Consumer profiling</a:t>
            </a:r>
          </a:p>
          <a:p>
            <a:r>
              <a:rPr lang="en-US" dirty="0"/>
              <a:t>Data Mining</a:t>
            </a:r>
          </a:p>
          <a:p>
            <a:r>
              <a:rPr lang="en-US" dirty="0"/>
              <a:t>Treating customer data responsibly</a:t>
            </a:r>
          </a:p>
          <a:p>
            <a:r>
              <a:rPr lang="en-US" dirty="0"/>
              <a:t>Workplace monitoring</a:t>
            </a:r>
          </a:p>
          <a:p>
            <a:r>
              <a:rPr lang="en-US" dirty="0"/>
              <a:t>Government surveillance</a:t>
            </a:r>
          </a:p>
          <a:p>
            <a:r>
              <a:rPr lang="en-MY" dirty="0"/>
              <a:t>Advance surveillance technology</a:t>
            </a:r>
          </a:p>
          <a:p>
            <a:endParaRPr lang="en-MY" dirty="0"/>
          </a:p>
        </p:txBody>
      </p:sp>
    </p:spTree>
    <p:extLst>
      <p:ext uri="{BB962C8B-B14F-4D97-AF65-F5344CB8AC3E}">
        <p14:creationId xmlns:p14="http://schemas.microsoft.com/office/powerpoint/2010/main" val="414675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1. </a:t>
            </a:r>
            <a:r>
              <a:rPr lang="en-US"/>
              <a:t>Identity Theft</a:t>
            </a:r>
            <a:endParaRPr lang="en-MY"/>
          </a:p>
        </p:txBody>
      </p:sp>
      <p:sp>
        <p:nvSpPr>
          <p:cNvPr id="2" name="Content Placeholder 1"/>
          <p:cNvSpPr>
            <a:spLocks noGrp="1"/>
          </p:cNvSpPr>
          <p:nvPr>
            <p:ph idx="1"/>
          </p:nvPr>
        </p:nvSpPr>
        <p:spPr>
          <a:xfrm>
            <a:off x="872067" y="2492896"/>
            <a:ext cx="7408333" cy="4032448"/>
          </a:xfrm>
        </p:spPr>
        <p:txBody>
          <a:bodyPr>
            <a:normAutofit fontScale="85000" lnSpcReduction="20000"/>
          </a:bodyPr>
          <a:lstStyle/>
          <a:p>
            <a:r>
              <a:rPr lang="en-US" dirty="0"/>
              <a:t>4 approaches used by identity thieves</a:t>
            </a:r>
          </a:p>
          <a:p>
            <a:pPr lvl="1">
              <a:buFont typeface="Wingdings" pitchFamily="2" charset="2"/>
              <a:buChar char="§"/>
            </a:pPr>
            <a:r>
              <a:rPr lang="en-US" dirty="0"/>
              <a:t>Create a data breach</a:t>
            </a:r>
          </a:p>
          <a:p>
            <a:pPr lvl="2">
              <a:buFont typeface="Courier New" pitchFamily="49" charset="0"/>
              <a:buChar char="o"/>
            </a:pPr>
            <a:r>
              <a:rPr lang="en-US" dirty="0"/>
              <a:t>To gain personal identity information</a:t>
            </a:r>
          </a:p>
          <a:p>
            <a:pPr lvl="2">
              <a:buFont typeface="Courier New" pitchFamily="49" charset="0"/>
              <a:buChar char="o"/>
            </a:pPr>
            <a:r>
              <a:rPr lang="en-US" dirty="0"/>
              <a:t>May be caused by (hackers &amp;failure to follow proper security procedures)</a:t>
            </a:r>
          </a:p>
          <a:p>
            <a:pPr lvl="1">
              <a:buFont typeface="Wingdings" pitchFamily="2" charset="2"/>
              <a:buChar char="§"/>
            </a:pPr>
            <a:r>
              <a:rPr lang="en-US" dirty="0"/>
              <a:t>Purchase personal data</a:t>
            </a:r>
          </a:p>
          <a:p>
            <a:pPr lvl="2">
              <a:buFont typeface="Courier New" pitchFamily="49" charset="0"/>
              <a:buChar char="o"/>
            </a:pPr>
            <a:r>
              <a:rPr lang="en-US" dirty="0"/>
              <a:t>Back market – i.e., credit card, logon on name and PIN for bank account, Identity information</a:t>
            </a:r>
          </a:p>
          <a:p>
            <a:pPr lvl="1">
              <a:buFont typeface="Wingdings" pitchFamily="2" charset="2"/>
              <a:buChar char="§"/>
            </a:pPr>
            <a:r>
              <a:rPr lang="en-US" dirty="0"/>
              <a:t>Use phishing to entice users to give up date</a:t>
            </a:r>
          </a:p>
          <a:p>
            <a:pPr marL="924243" lvl="2" indent="-342900">
              <a:buFont typeface="Courier New" pitchFamily="49" charset="0"/>
              <a:buChar char="o"/>
            </a:pPr>
            <a:r>
              <a:rPr lang="en-US" dirty="0"/>
              <a:t>Through a counterfeit Web site</a:t>
            </a:r>
          </a:p>
          <a:p>
            <a:pPr lvl="1">
              <a:buFont typeface="Wingdings" pitchFamily="2" charset="2"/>
              <a:buChar char="§"/>
            </a:pPr>
            <a:r>
              <a:rPr lang="en-US" dirty="0"/>
              <a:t>Install spyware to capture keystrokes of victims</a:t>
            </a:r>
          </a:p>
          <a:p>
            <a:pPr lvl="2">
              <a:buFont typeface="Courier New" pitchFamily="49" charset="0"/>
              <a:buChar char="o"/>
            </a:pPr>
            <a:r>
              <a:rPr lang="en-US" dirty="0" err="1"/>
              <a:t>Keystoker</a:t>
            </a:r>
            <a:r>
              <a:rPr lang="en-US" dirty="0"/>
              <a:t>-logging software</a:t>
            </a:r>
          </a:p>
          <a:p>
            <a:pPr lvl="2">
              <a:buFont typeface="Courier New" pitchFamily="49" charset="0"/>
              <a:buChar char="o"/>
            </a:pPr>
            <a:r>
              <a:rPr lang="en-US" dirty="0"/>
              <a:t>Capture: i.e., Account usernames, passwords, Credits card number..</a:t>
            </a:r>
          </a:p>
          <a:p>
            <a:pPr lvl="2">
              <a:buFont typeface="Courier New" pitchFamily="49" charset="0"/>
              <a:buChar char="o"/>
            </a:pPr>
            <a:r>
              <a:rPr lang="en-US" dirty="0"/>
              <a:t>Operates even if infected computer is not online.</a:t>
            </a:r>
          </a:p>
        </p:txBody>
      </p:sp>
    </p:spTree>
    <p:extLst>
      <p:ext uri="{BB962C8B-B14F-4D97-AF65-F5344CB8AC3E}">
        <p14:creationId xmlns:p14="http://schemas.microsoft.com/office/powerpoint/2010/main" val="20366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Electronic Discovery</a:t>
            </a:r>
            <a:endParaRPr lang="en-MY" dirty="0"/>
          </a:p>
        </p:txBody>
      </p:sp>
      <p:sp>
        <p:nvSpPr>
          <p:cNvPr id="2" name="Content Placeholder 1"/>
          <p:cNvSpPr>
            <a:spLocks noGrp="1"/>
          </p:cNvSpPr>
          <p:nvPr>
            <p:ph idx="1"/>
          </p:nvPr>
        </p:nvSpPr>
        <p:spPr/>
        <p:txBody>
          <a:bodyPr/>
          <a:lstStyle/>
          <a:p>
            <a:r>
              <a:rPr lang="en-US" dirty="0"/>
              <a:t>Raises many ethical issues</a:t>
            </a:r>
          </a:p>
          <a:p>
            <a:pPr lvl="1">
              <a:buFont typeface="Courier New" pitchFamily="49" charset="0"/>
              <a:buChar char="o"/>
            </a:pPr>
            <a:r>
              <a:rPr lang="en-US" dirty="0"/>
              <a:t>Should an organization attempt to destroy or conceal incriminating evidence?</a:t>
            </a:r>
          </a:p>
          <a:p>
            <a:pPr lvl="1">
              <a:buFont typeface="Courier New" pitchFamily="49" charset="0"/>
              <a:buChar char="o"/>
            </a:pPr>
            <a:r>
              <a:rPr lang="en-US" dirty="0"/>
              <a:t>To what degree must an organization be proactive and through in providing evidence?</a:t>
            </a:r>
          </a:p>
          <a:p>
            <a:pPr lvl="1">
              <a:buFont typeface="Courier New" pitchFamily="49" charset="0"/>
              <a:buChar char="o"/>
            </a:pPr>
            <a:r>
              <a:rPr lang="en-US" dirty="0"/>
              <a:t>Should an organization attempt to “bury” incriminating evidence in a mountain of trivial, routine data?</a:t>
            </a:r>
            <a:endParaRPr lang="en-MY" dirty="0"/>
          </a:p>
        </p:txBody>
      </p:sp>
    </p:spTree>
    <p:extLst>
      <p:ext uri="{BB962C8B-B14F-4D97-AF65-F5344CB8AC3E}">
        <p14:creationId xmlns:p14="http://schemas.microsoft.com/office/powerpoint/2010/main" val="344913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Consumer Profiling</a:t>
            </a:r>
            <a:endParaRPr lang="en-MY" dirty="0"/>
          </a:p>
        </p:txBody>
      </p:sp>
      <p:sp>
        <p:nvSpPr>
          <p:cNvPr id="2" name="Content Placeholder 1"/>
          <p:cNvSpPr>
            <a:spLocks noGrp="1"/>
          </p:cNvSpPr>
          <p:nvPr>
            <p:ph idx="1"/>
          </p:nvPr>
        </p:nvSpPr>
        <p:spPr>
          <a:xfrm>
            <a:off x="872067" y="2675467"/>
            <a:ext cx="7732381" cy="3450696"/>
          </a:xfrm>
        </p:spPr>
        <p:txBody>
          <a:bodyPr>
            <a:normAutofit fontScale="92500" lnSpcReduction="20000"/>
          </a:bodyPr>
          <a:lstStyle/>
          <a:p>
            <a:r>
              <a:rPr lang="en-US" dirty="0"/>
              <a:t>Companies openly collect personal information about Internet users</a:t>
            </a:r>
          </a:p>
          <a:p>
            <a:r>
              <a:rPr lang="en-US" b="1" dirty="0"/>
              <a:t>Cookies</a:t>
            </a:r>
            <a:r>
              <a:rPr lang="en-US" dirty="0"/>
              <a:t> : Text files that a Website can download to visitors’ hard drives so that it can identify visitors later.</a:t>
            </a:r>
          </a:p>
          <a:p>
            <a:r>
              <a:rPr lang="en-US" b="1" dirty="0"/>
              <a:t>Tracking software </a:t>
            </a:r>
            <a:r>
              <a:rPr lang="en-US" dirty="0"/>
              <a:t>analyze browsing habits</a:t>
            </a:r>
          </a:p>
          <a:p>
            <a:r>
              <a:rPr lang="en-US" dirty="0"/>
              <a:t>Aggregating consumer data (consumer behavior &amp; affiliate websites)</a:t>
            </a:r>
          </a:p>
          <a:p>
            <a:r>
              <a:rPr lang="en-US" dirty="0"/>
              <a:t>Collecting data from website visits (customized services)</a:t>
            </a:r>
          </a:p>
          <a:p>
            <a:pPr lvl="1">
              <a:buFont typeface="Wingdings" pitchFamily="2" charset="2"/>
              <a:buChar char="§"/>
            </a:pPr>
            <a:r>
              <a:rPr lang="en-US" dirty="0"/>
              <a:t>Type of data (GET, POST and Click-stream data)</a:t>
            </a:r>
          </a:p>
          <a:p>
            <a:pPr marL="301943" lvl="1" indent="0">
              <a:buNone/>
            </a:pPr>
            <a:endParaRPr lang="en-US" dirty="0"/>
          </a:p>
          <a:p>
            <a:endParaRPr lang="en-MY" dirty="0"/>
          </a:p>
        </p:txBody>
      </p:sp>
    </p:spTree>
    <p:extLst>
      <p:ext uri="{BB962C8B-B14F-4D97-AF65-F5344CB8AC3E}">
        <p14:creationId xmlns:p14="http://schemas.microsoft.com/office/powerpoint/2010/main" val="270075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Mining</a:t>
            </a:r>
            <a:endParaRPr lang="en-MY" dirty="0"/>
          </a:p>
        </p:txBody>
      </p:sp>
      <p:sp>
        <p:nvSpPr>
          <p:cNvPr id="2" name="Content Placeholder 1"/>
          <p:cNvSpPr>
            <a:spLocks noGrp="1"/>
          </p:cNvSpPr>
          <p:nvPr>
            <p:ph idx="1"/>
          </p:nvPr>
        </p:nvSpPr>
        <p:spPr/>
        <p:txBody>
          <a:bodyPr/>
          <a:lstStyle/>
          <a:p>
            <a:r>
              <a:rPr lang="en-US" dirty="0"/>
              <a:t>Searching records in one or more databases, looking for patterns or relationships</a:t>
            </a:r>
          </a:p>
          <a:p>
            <a:r>
              <a:rPr lang="en-US" dirty="0"/>
              <a:t>Way to generate new information using secondary information</a:t>
            </a:r>
          </a:p>
          <a:p>
            <a:r>
              <a:rPr lang="en-US" dirty="0"/>
              <a:t>Can be used to create profiles of individuals</a:t>
            </a:r>
          </a:p>
          <a:p>
            <a:r>
              <a:rPr lang="en-US" dirty="0"/>
              <a:t>Allows companies to build more personal relationships with customers</a:t>
            </a:r>
          </a:p>
          <a:p>
            <a:pPr marL="0" indent="0">
              <a:buNone/>
            </a:pPr>
            <a:endParaRPr lang="en-MY" dirty="0"/>
          </a:p>
        </p:txBody>
      </p:sp>
    </p:spTree>
    <p:extLst>
      <p:ext uri="{BB962C8B-B14F-4D97-AF65-F5344CB8AC3E}">
        <p14:creationId xmlns:p14="http://schemas.microsoft.com/office/powerpoint/2010/main" val="276929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Mining</a:t>
            </a:r>
            <a:endParaRPr lang="en-MY" dirty="0"/>
          </a:p>
        </p:txBody>
      </p:sp>
      <p:sp>
        <p:nvSpPr>
          <p:cNvPr id="2" name="Content Placeholder 1"/>
          <p:cNvSpPr>
            <a:spLocks noGrp="1"/>
          </p:cNvSpPr>
          <p:nvPr>
            <p:ph idx="1"/>
          </p:nvPr>
        </p:nvSpPr>
        <p:spPr/>
        <p:txBody>
          <a:bodyPr>
            <a:normAutofit fontScale="85000" lnSpcReduction="20000"/>
          </a:bodyPr>
          <a:lstStyle/>
          <a:p>
            <a:r>
              <a:rPr lang="en-US" dirty="0"/>
              <a:t>Who controls transaction information?</a:t>
            </a:r>
          </a:p>
          <a:p>
            <a:pPr lvl="1">
              <a:buFont typeface="Wingdings" pitchFamily="2" charset="2"/>
              <a:buChar char="§"/>
            </a:pPr>
            <a:r>
              <a:rPr lang="en-US" dirty="0"/>
              <a:t>Buyer?</a:t>
            </a:r>
          </a:p>
          <a:p>
            <a:pPr lvl="1">
              <a:buFont typeface="Wingdings" pitchFamily="2" charset="2"/>
              <a:buChar char="§"/>
            </a:pPr>
            <a:r>
              <a:rPr lang="en-US" dirty="0"/>
              <a:t>Seller?</a:t>
            </a:r>
          </a:p>
          <a:p>
            <a:pPr lvl="1">
              <a:buFont typeface="Wingdings" pitchFamily="2" charset="2"/>
              <a:buChar char="§"/>
            </a:pPr>
            <a:r>
              <a:rPr lang="en-US" dirty="0"/>
              <a:t>Both?</a:t>
            </a:r>
          </a:p>
          <a:p>
            <a:r>
              <a:rPr lang="en-US" dirty="0"/>
              <a:t>Opt-in: Consumer must explicitly give permission before the organization can share info</a:t>
            </a:r>
          </a:p>
          <a:p>
            <a:r>
              <a:rPr lang="en-US" dirty="0"/>
              <a:t>Opt-out: Organization can share info until consumer explicitly forbid it</a:t>
            </a:r>
          </a:p>
          <a:p>
            <a:r>
              <a:rPr lang="en-US" dirty="0"/>
              <a:t>Opt-in is a barrier for new businesses, so direct marketing organizations prefer opt-out</a:t>
            </a:r>
          </a:p>
          <a:p>
            <a:endParaRPr lang="en-MY" dirty="0"/>
          </a:p>
        </p:txBody>
      </p:sp>
    </p:spTree>
    <p:extLst>
      <p:ext uri="{BB962C8B-B14F-4D97-AF65-F5344CB8AC3E}">
        <p14:creationId xmlns:p14="http://schemas.microsoft.com/office/powerpoint/2010/main" val="380850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Consumer Profiling</a:t>
            </a:r>
          </a:p>
        </p:txBody>
      </p:sp>
      <p:sp>
        <p:nvSpPr>
          <p:cNvPr id="2" name="Content Placeholder 1"/>
          <p:cNvSpPr>
            <a:spLocks noGrp="1"/>
          </p:cNvSpPr>
          <p:nvPr>
            <p:ph idx="1"/>
          </p:nvPr>
        </p:nvSpPr>
        <p:spPr/>
        <p:txBody>
          <a:bodyPr/>
          <a:lstStyle/>
          <a:p>
            <a:r>
              <a:rPr lang="en-US" dirty="0"/>
              <a:t>4 ways to limit/stop the deposit of cookies on hard drives</a:t>
            </a:r>
          </a:p>
          <a:p>
            <a:pPr lvl="1">
              <a:buFont typeface="Wingdings" pitchFamily="2" charset="2"/>
              <a:buChar char="§"/>
            </a:pPr>
            <a:r>
              <a:rPr lang="en-US" dirty="0"/>
              <a:t>Set the browser to limit/stop cookies</a:t>
            </a:r>
          </a:p>
          <a:p>
            <a:pPr lvl="1">
              <a:buFont typeface="Wingdings" pitchFamily="2" charset="2"/>
              <a:buChar char="§"/>
            </a:pPr>
            <a:r>
              <a:rPr lang="en-US" dirty="0"/>
              <a:t>Manually delete them from the hard drive</a:t>
            </a:r>
          </a:p>
          <a:p>
            <a:pPr lvl="1">
              <a:buFont typeface="Wingdings" pitchFamily="2" charset="2"/>
              <a:buChar char="§"/>
            </a:pPr>
            <a:r>
              <a:rPr lang="en-US" dirty="0"/>
              <a:t>Download and install a cookies-management program</a:t>
            </a:r>
          </a:p>
          <a:p>
            <a:pPr lvl="1">
              <a:buFont typeface="Wingdings" pitchFamily="2" charset="2"/>
              <a:buChar char="§"/>
            </a:pPr>
            <a:r>
              <a:rPr lang="en-US" dirty="0"/>
              <a:t>Use anonymous browsing program that don’t accept cookies</a:t>
            </a:r>
            <a:endParaRPr lang="en-MY" dirty="0"/>
          </a:p>
        </p:txBody>
      </p:sp>
    </p:spTree>
    <p:extLst>
      <p:ext uri="{BB962C8B-B14F-4D97-AF65-F5344CB8AC3E}">
        <p14:creationId xmlns:p14="http://schemas.microsoft.com/office/powerpoint/2010/main" val="247193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Contents</a:t>
            </a:r>
          </a:p>
        </p:txBody>
      </p:sp>
      <p:sp>
        <p:nvSpPr>
          <p:cNvPr id="2" name="Content Placeholder 1"/>
          <p:cNvSpPr>
            <a:spLocks noGrp="1"/>
          </p:cNvSpPr>
          <p:nvPr>
            <p:ph idx="1"/>
          </p:nvPr>
        </p:nvSpPr>
        <p:spPr/>
        <p:txBody>
          <a:bodyPr/>
          <a:lstStyle/>
          <a:p>
            <a:r>
              <a:rPr lang="en-MY" dirty="0"/>
              <a:t>Introduction</a:t>
            </a:r>
          </a:p>
          <a:p>
            <a:r>
              <a:rPr lang="en-MY" dirty="0"/>
              <a:t>Privacy and Trust</a:t>
            </a:r>
          </a:p>
          <a:p>
            <a:r>
              <a:rPr lang="en-MY" dirty="0"/>
              <a:t>Information Disclosure</a:t>
            </a:r>
          </a:p>
          <a:p>
            <a:r>
              <a:rPr lang="en-MY" dirty="0"/>
              <a:t>Key Privacy &amp; Anonymity Issues</a:t>
            </a:r>
          </a:p>
          <a:p>
            <a:pPr marL="0" indent="0">
              <a:buNone/>
            </a:pPr>
            <a:endParaRPr lang="en-MY" dirty="0"/>
          </a:p>
        </p:txBody>
      </p:sp>
    </p:spTree>
    <p:extLst>
      <p:ext uri="{BB962C8B-B14F-4D97-AF65-F5344CB8AC3E}">
        <p14:creationId xmlns:p14="http://schemas.microsoft.com/office/powerpoint/2010/main" val="665893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Treating Consumer Data Responsibly</a:t>
            </a:r>
          </a:p>
        </p:txBody>
      </p:sp>
      <p:sp>
        <p:nvSpPr>
          <p:cNvPr id="2" name="Content Placeholder 1"/>
          <p:cNvSpPr>
            <a:spLocks noGrp="1"/>
          </p:cNvSpPr>
          <p:nvPr>
            <p:ph idx="1"/>
          </p:nvPr>
        </p:nvSpPr>
        <p:spPr/>
        <p:txBody>
          <a:bodyPr/>
          <a:lstStyle/>
          <a:p>
            <a:r>
              <a:rPr lang="en-US" dirty="0"/>
              <a:t>Strong measures are required to avoid customer relationship problem</a:t>
            </a:r>
          </a:p>
          <a:p>
            <a:r>
              <a:rPr lang="en-US" dirty="0"/>
              <a:t>Companies should adopt: privacy guidelines</a:t>
            </a:r>
          </a:p>
          <a:p>
            <a:r>
              <a:rPr lang="en-US" dirty="0"/>
              <a:t>The important data to understand of data privacy policies and initiative for inside ant outside country</a:t>
            </a:r>
          </a:p>
          <a:p>
            <a:pPr marL="0" indent="0">
              <a:buNone/>
            </a:pPr>
            <a:endParaRPr lang="en-MY" dirty="0"/>
          </a:p>
        </p:txBody>
      </p:sp>
    </p:spTree>
    <p:extLst>
      <p:ext uri="{BB962C8B-B14F-4D97-AF65-F5344CB8AC3E}">
        <p14:creationId xmlns:p14="http://schemas.microsoft.com/office/powerpoint/2010/main" val="169318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MY" dirty="0"/>
              <a:t>Treating Consumer Data Responsibly</a:t>
            </a:r>
          </a:p>
        </p:txBody>
      </p:sp>
      <p:sp>
        <p:nvSpPr>
          <p:cNvPr id="2" name="Content Placeholder 1"/>
          <p:cNvSpPr>
            <a:spLocks noGrp="1"/>
          </p:cNvSpPr>
          <p:nvPr>
            <p:ph idx="1"/>
          </p:nvPr>
        </p:nvSpPr>
        <p:spPr/>
        <p:txBody>
          <a:bodyPr/>
          <a:lstStyle/>
          <a:p>
            <a:endParaRPr lang="en-MY"/>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2" y="2219204"/>
            <a:ext cx="8553450" cy="463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3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Workplace Monitoring</a:t>
            </a:r>
            <a:endParaRPr lang="en-MY" dirty="0"/>
          </a:p>
        </p:txBody>
      </p:sp>
      <p:sp>
        <p:nvSpPr>
          <p:cNvPr id="2" name="Content Placeholder 1"/>
          <p:cNvSpPr>
            <a:spLocks noGrp="1"/>
          </p:cNvSpPr>
          <p:nvPr>
            <p:ph idx="1"/>
          </p:nvPr>
        </p:nvSpPr>
        <p:spPr/>
        <p:txBody>
          <a:bodyPr/>
          <a:lstStyle/>
          <a:p>
            <a:r>
              <a:rPr lang="en-US" dirty="0"/>
              <a:t>Employers monitor workers:</a:t>
            </a:r>
          </a:p>
          <a:p>
            <a:pPr lvl="1">
              <a:buFont typeface="Wingdings" pitchFamily="2" charset="2"/>
              <a:buChar char="§"/>
            </a:pPr>
            <a:r>
              <a:rPr lang="en-US" dirty="0"/>
              <a:t>Protect against employee abuses that reduce worker productivity or expose employer to harassment lawsuits</a:t>
            </a:r>
          </a:p>
          <a:p>
            <a:r>
              <a:rPr lang="en-US" dirty="0"/>
              <a:t>Privacy advocates want federal legislation</a:t>
            </a:r>
          </a:p>
          <a:p>
            <a:pPr lvl="1">
              <a:buFont typeface="Wingdings" pitchFamily="2" charset="2"/>
              <a:buChar char="§"/>
            </a:pPr>
            <a:r>
              <a:rPr lang="en-US" dirty="0"/>
              <a:t>To keep employers from infringing upon privacy rights of employees</a:t>
            </a:r>
            <a:endParaRPr lang="en-MY" dirty="0"/>
          </a:p>
        </p:txBody>
      </p:sp>
    </p:spTree>
    <p:extLst>
      <p:ext uri="{BB962C8B-B14F-4D97-AF65-F5344CB8AC3E}">
        <p14:creationId xmlns:p14="http://schemas.microsoft.com/office/powerpoint/2010/main" val="352803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Government Surveillance</a:t>
            </a:r>
            <a:endParaRPr lang="en-MY" dirty="0"/>
          </a:p>
        </p:txBody>
      </p:sp>
      <p:sp>
        <p:nvSpPr>
          <p:cNvPr id="2" name="Content Placeholder 1"/>
          <p:cNvSpPr>
            <a:spLocks noGrp="1"/>
          </p:cNvSpPr>
          <p:nvPr>
            <p:ph idx="1"/>
          </p:nvPr>
        </p:nvSpPr>
        <p:spPr/>
        <p:txBody>
          <a:bodyPr/>
          <a:lstStyle/>
          <a:p>
            <a:pPr marL="0" indent="0" algn="ctr">
              <a:buNone/>
            </a:pPr>
            <a:r>
              <a:rPr lang="en-US" dirty="0"/>
              <a:t>“The right of the people to be secure in their persons, houses, papers, and effects, against unreasonable searches and seizures, shall not be violated, and no Warrants shall issue, but upon probable cause, supported by Oath or affirmation, and particularly describing the place to be searched, and the persons or things to be seized.”</a:t>
            </a:r>
          </a:p>
          <a:p>
            <a:endParaRPr lang="en-MY" dirty="0"/>
          </a:p>
        </p:txBody>
      </p:sp>
    </p:spTree>
    <p:extLst>
      <p:ext uri="{BB962C8B-B14F-4D97-AF65-F5344CB8AC3E}">
        <p14:creationId xmlns:p14="http://schemas.microsoft.com/office/powerpoint/2010/main" val="387353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Government Surveillance</a:t>
            </a:r>
          </a:p>
        </p:txBody>
      </p:sp>
      <p:sp>
        <p:nvSpPr>
          <p:cNvPr id="2" name="Content Placeholder 1"/>
          <p:cNvSpPr>
            <a:spLocks noGrp="1"/>
          </p:cNvSpPr>
          <p:nvPr>
            <p:ph idx="1"/>
          </p:nvPr>
        </p:nvSpPr>
        <p:spPr/>
        <p:txBody>
          <a:bodyPr/>
          <a:lstStyle/>
          <a:p>
            <a:r>
              <a:rPr lang="en-US" dirty="0"/>
              <a:t>Wiretaps and Bugs</a:t>
            </a:r>
          </a:p>
          <a:p>
            <a:r>
              <a:rPr lang="en-US" dirty="0"/>
              <a:t>Surveillance System – monitored Internet traffics, including email exchange</a:t>
            </a:r>
          </a:p>
          <a:p>
            <a:r>
              <a:rPr lang="en-US" dirty="0"/>
              <a:t>911 case – Intercept international phone calls &amp; email (no search warrant required)</a:t>
            </a:r>
          </a:p>
          <a:p>
            <a:endParaRPr lang="en-MY" dirty="0"/>
          </a:p>
        </p:txBody>
      </p:sp>
    </p:spTree>
    <p:extLst>
      <p:ext uri="{BB962C8B-B14F-4D97-AF65-F5344CB8AC3E}">
        <p14:creationId xmlns:p14="http://schemas.microsoft.com/office/powerpoint/2010/main" val="2614585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Advanced Surveillance Technology</a:t>
            </a:r>
            <a:endParaRPr lang="en-MY" dirty="0"/>
          </a:p>
        </p:txBody>
      </p:sp>
      <p:sp>
        <p:nvSpPr>
          <p:cNvPr id="2" name="Content Placeholder 1"/>
          <p:cNvSpPr>
            <a:spLocks noGrp="1"/>
          </p:cNvSpPr>
          <p:nvPr>
            <p:ph idx="1"/>
          </p:nvPr>
        </p:nvSpPr>
        <p:spPr/>
        <p:txBody>
          <a:bodyPr/>
          <a:lstStyle/>
          <a:p>
            <a:r>
              <a:rPr lang="en-US" dirty="0"/>
              <a:t>Camera surveillance</a:t>
            </a:r>
          </a:p>
          <a:p>
            <a:pPr lvl="1">
              <a:buFont typeface="Wingdings" pitchFamily="2" charset="2"/>
              <a:buChar char="§"/>
            </a:pPr>
            <a:r>
              <a:rPr lang="en-US" dirty="0"/>
              <a:t>Many cities plan to expand surveillance systems</a:t>
            </a:r>
          </a:p>
          <a:p>
            <a:pPr lvl="1">
              <a:buFont typeface="Wingdings" pitchFamily="2" charset="2"/>
              <a:buChar char="§"/>
            </a:pPr>
            <a:r>
              <a:rPr lang="en-US" dirty="0"/>
              <a:t>Advocates argue people have no expectation of privacy in a public place</a:t>
            </a:r>
          </a:p>
          <a:p>
            <a:pPr lvl="1">
              <a:buFont typeface="Wingdings" pitchFamily="2" charset="2"/>
              <a:buChar char="§"/>
            </a:pPr>
            <a:r>
              <a:rPr lang="en-US" dirty="0"/>
              <a:t>Critics concerned about potential for abuse</a:t>
            </a:r>
          </a:p>
          <a:p>
            <a:r>
              <a:rPr lang="en-MY" dirty="0"/>
              <a:t>Global positioning system (GPS) chips</a:t>
            </a:r>
          </a:p>
          <a:p>
            <a:pPr lvl="1">
              <a:buFont typeface="Wingdings" pitchFamily="2" charset="2"/>
              <a:buChar char="§"/>
            </a:pPr>
            <a:r>
              <a:rPr lang="en-MY" dirty="0"/>
              <a:t>Placed in many devices to locate user (consumer location)</a:t>
            </a:r>
          </a:p>
        </p:txBody>
      </p:sp>
    </p:spTree>
    <p:extLst>
      <p:ext uri="{BB962C8B-B14F-4D97-AF65-F5344CB8AC3E}">
        <p14:creationId xmlns:p14="http://schemas.microsoft.com/office/powerpoint/2010/main" val="406031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Introduction:</a:t>
            </a:r>
            <a:br>
              <a:rPr lang="en-US" dirty="0"/>
            </a:br>
            <a:r>
              <a:rPr lang="en-US" sz="4000" dirty="0"/>
              <a:t>Information Technology Erodes Privacy</a:t>
            </a:r>
            <a:endParaRPr lang="en-MY" sz="4000" dirty="0"/>
          </a:p>
        </p:txBody>
      </p:sp>
      <p:sp>
        <p:nvSpPr>
          <p:cNvPr id="2" name="Content Placeholder 1"/>
          <p:cNvSpPr>
            <a:spLocks noGrp="1"/>
          </p:cNvSpPr>
          <p:nvPr>
            <p:ph idx="1"/>
          </p:nvPr>
        </p:nvSpPr>
        <p:spPr/>
        <p:txBody>
          <a:bodyPr/>
          <a:lstStyle/>
          <a:p>
            <a:r>
              <a:rPr lang="en-US" dirty="0"/>
              <a:t>Collection, exchange, combination, and distribution of information easier than ever, lessens privacy</a:t>
            </a:r>
          </a:p>
          <a:p>
            <a:r>
              <a:rPr lang="en-US" dirty="0"/>
              <a:t>Scott McNealy: “You have zero privacy anyway. Get over it.”</a:t>
            </a:r>
          </a:p>
          <a:p>
            <a:r>
              <a:rPr lang="en-US" dirty="0"/>
              <a:t>We will consider how we leave an “electronic trail” of information behind us and what others can do with this info</a:t>
            </a:r>
          </a:p>
          <a:p>
            <a:endParaRPr lang="en-MY" dirty="0"/>
          </a:p>
        </p:txBody>
      </p:sp>
    </p:spTree>
    <p:extLst>
      <p:ext uri="{BB962C8B-B14F-4D97-AF65-F5344CB8AC3E}">
        <p14:creationId xmlns:p14="http://schemas.microsoft.com/office/powerpoint/2010/main" val="344400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Perspectives: Definition</a:t>
            </a:r>
            <a:endParaRPr lang="en-MY" dirty="0"/>
          </a:p>
        </p:txBody>
      </p:sp>
      <p:sp>
        <p:nvSpPr>
          <p:cNvPr id="2" name="Content Placeholder 1"/>
          <p:cNvSpPr>
            <a:spLocks noGrp="1"/>
          </p:cNvSpPr>
          <p:nvPr>
            <p:ph idx="1"/>
          </p:nvPr>
        </p:nvSpPr>
        <p:spPr/>
        <p:txBody>
          <a:bodyPr>
            <a:normAutofit fontScale="92500" lnSpcReduction="20000"/>
          </a:bodyPr>
          <a:lstStyle/>
          <a:p>
            <a:r>
              <a:rPr lang="en-US" dirty="0"/>
              <a:t>Privacy related to notion of access</a:t>
            </a:r>
          </a:p>
          <a:p>
            <a:r>
              <a:rPr lang="en-US" dirty="0"/>
              <a:t>Access</a:t>
            </a:r>
          </a:p>
          <a:p>
            <a:pPr lvl="1">
              <a:buFont typeface="Wingdings" pitchFamily="2" charset="2"/>
              <a:buChar char="§"/>
            </a:pPr>
            <a:r>
              <a:rPr lang="en-US" dirty="0"/>
              <a:t>Physical proximity to a person</a:t>
            </a:r>
          </a:p>
          <a:p>
            <a:pPr lvl="1">
              <a:buFont typeface="Wingdings" pitchFamily="2" charset="2"/>
              <a:buChar char="§"/>
            </a:pPr>
            <a:r>
              <a:rPr lang="en-US" dirty="0"/>
              <a:t>Knowledge about a person</a:t>
            </a:r>
          </a:p>
          <a:p>
            <a:r>
              <a:rPr lang="en-US" dirty="0"/>
              <a:t>Privacy is a “zone of inaccessibility”</a:t>
            </a:r>
          </a:p>
          <a:p>
            <a:r>
              <a:rPr lang="en-US" dirty="0"/>
              <a:t>Privacy violations are an offend to human dignity</a:t>
            </a:r>
          </a:p>
          <a:p>
            <a:r>
              <a:rPr lang="en-US" dirty="0"/>
              <a:t>Too much individual privacy can harm society</a:t>
            </a:r>
          </a:p>
          <a:p>
            <a:r>
              <a:rPr lang="en-US" dirty="0"/>
              <a:t>Where to draw the line?</a:t>
            </a:r>
          </a:p>
          <a:p>
            <a:endParaRPr lang="en-MY" dirty="0"/>
          </a:p>
        </p:txBody>
      </p:sp>
    </p:spTree>
    <p:extLst>
      <p:ext uri="{BB962C8B-B14F-4D97-AF65-F5344CB8AC3E}">
        <p14:creationId xmlns:p14="http://schemas.microsoft.com/office/powerpoint/2010/main" val="91998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MY" dirty="0"/>
              <a:t>Perspectives: Definition</a:t>
            </a:r>
          </a:p>
        </p:txBody>
      </p:sp>
      <p:sp>
        <p:nvSpPr>
          <p:cNvPr id="2" name="Content Placeholder 1"/>
          <p:cNvSpPr>
            <a:spLocks noGrp="1"/>
          </p:cNvSpPr>
          <p:nvPr>
            <p:ph idx="1"/>
          </p:nvPr>
        </p:nvSpPr>
        <p:spPr/>
        <p:txBody>
          <a:bodyPr>
            <a:normAutofit fontScale="92500" lnSpcReduction="10000"/>
          </a:bodyPr>
          <a:lstStyle/>
          <a:p>
            <a:r>
              <a:rPr lang="en-US" dirty="0"/>
              <a:t>“The right to be left alone—the most comprehensive of rights, and the right most valued by a free people”</a:t>
            </a:r>
          </a:p>
          <a:p>
            <a:r>
              <a:rPr lang="en-US" dirty="0"/>
              <a:t>Information privacy is a combination of:</a:t>
            </a:r>
          </a:p>
          <a:p>
            <a:pPr lvl="1">
              <a:buFont typeface="Wingdings" pitchFamily="2" charset="2"/>
              <a:buChar char="§"/>
            </a:pPr>
            <a:r>
              <a:rPr lang="en-MY" dirty="0"/>
              <a:t>Communications privacy</a:t>
            </a:r>
          </a:p>
          <a:p>
            <a:pPr lvl="2">
              <a:buFont typeface="Courier New" pitchFamily="49" charset="0"/>
              <a:buChar char="o"/>
            </a:pPr>
            <a:r>
              <a:rPr lang="en-US" dirty="0"/>
              <a:t>Ability to communicate with others without being monitored by other persons or organizations</a:t>
            </a:r>
          </a:p>
          <a:p>
            <a:pPr lvl="1">
              <a:buFont typeface="Wingdings" pitchFamily="2" charset="2"/>
              <a:buChar char="§"/>
            </a:pPr>
            <a:r>
              <a:rPr lang="en-US" dirty="0"/>
              <a:t>Data Privacy</a:t>
            </a:r>
          </a:p>
          <a:p>
            <a:pPr lvl="2">
              <a:buFont typeface="Courier New" pitchFamily="49" charset="0"/>
              <a:buChar char="o"/>
            </a:pPr>
            <a:r>
              <a:rPr lang="en-US" dirty="0"/>
              <a:t>Ability to limit access to one’s personal data by other individuals and organizations in order to exercise a substantial degree of control over that data and its use</a:t>
            </a:r>
            <a:endParaRPr lang="en-MY" dirty="0"/>
          </a:p>
        </p:txBody>
      </p:sp>
    </p:spTree>
    <p:extLst>
      <p:ext uri="{BB962C8B-B14F-4D97-AF65-F5344CB8AC3E}">
        <p14:creationId xmlns:p14="http://schemas.microsoft.com/office/powerpoint/2010/main" val="418668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Perspective:</a:t>
            </a:r>
            <a:br>
              <a:rPr lang="en-US" dirty="0"/>
            </a:br>
            <a:r>
              <a:rPr lang="en-US" dirty="0"/>
              <a:t>Related Activities Categories</a:t>
            </a:r>
            <a:endParaRPr lang="en-MY" dirty="0"/>
          </a:p>
        </p:txBody>
      </p:sp>
      <p:sp>
        <p:nvSpPr>
          <p:cNvPr id="2" name="Content Placeholder 1"/>
          <p:cNvSpPr>
            <a:spLocks noGrp="1"/>
          </p:cNvSpPr>
          <p:nvPr>
            <p:ph idx="1"/>
          </p:nvPr>
        </p:nvSpPr>
        <p:spPr>
          <a:xfrm>
            <a:off x="872067" y="2420888"/>
            <a:ext cx="7408333" cy="3705275"/>
          </a:xfrm>
        </p:spPr>
        <p:txBody>
          <a:bodyPr>
            <a:normAutofit fontScale="85000" lnSpcReduction="20000"/>
          </a:bodyPr>
          <a:lstStyle/>
          <a:p>
            <a:r>
              <a:rPr lang="en-US" dirty="0"/>
              <a:t>Information Collection</a:t>
            </a:r>
          </a:p>
          <a:p>
            <a:pPr lvl="1">
              <a:buFont typeface="Wingdings" pitchFamily="2" charset="2"/>
              <a:buChar char="§"/>
            </a:pPr>
            <a:r>
              <a:rPr lang="en-US" dirty="0"/>
              <a:t>Activities that gather personal information includes information collection by the government.</a:t>
            </a:r>
          </a:p>
          <a:p>
            <a:r>
              <a:rPr lang="en-US" dirty="0"/>
              <a:t>Information Processing</a:t>
            </a:r>
          </a:p>
          <a:p>
            <a:pPr lvl="1">
              <a:buFont typeface="Wingdings" pitchFamily="2" charset="2"/>
              <a:buChar char="§"/>
            </a:pPr>
            <a:r>
              <a:rPr lang="en-US" dirty="0"/>
              <a:t>Activities that store, manipulate and use personal information that has been collected.</a:t>
            </a:r>
          </a:p>
          <a:p>
            <a:r>
              <a:rPr lang="en-US" dirty="0"/>
              <a:t>Information Dissemination</a:t>
            </a:r>
          </a:p>
          <a:p>
            <a:pPr lvl="1">
              <a:buFont typeface="Wingdings" pitchFamily="2" charset="2"/>
              <a:buChar char="§"/>
            </a:pPr>
            <a:r>
              <a:rPr lang="en-US" dirty="0"/>
              <a:t>Activities that spread personal information</a:t>
            </a:r>
          </a:p>
          <a:p>
            <a:r>
              <a:rPr lang="en-US" dirty="0"/>
              <a:t>Invasion</a:t>
            </a:r>
          </a:p>
          <a:p>
            <a:pPr lvl="1">
              <a:buFont typeface="Wingdings" pitchFamily="2" charset="2"/>
              <a:buChar char="§"/>
            </a:pPr>
            <a:r>
              <a:rPr lang="en-US" dirty="0"/>
              <a:t>Activities that intrude upon a person’s daily life, interrupt a person's solitude, or interfere with someone’s decision marking.</a:t>
            </a:r>
          </a:p>
          <a:p>
            <a:endParaRPr lang="en-MY" dirty="0"/>
          </a:p>
        </p:txBody>
      </p:sp>
    </p:spTree>
    <p:extLst>
      <p:ext uri="{BB962C8B-B14F-4D97-AF65-F5344CB8AC3E}">
        <p14:creationId xmlns:p14="http://schemas.microsoft.com/office/powerpoint/2010/main" val="401260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Perspective:</a:t>
            </a:r>
            <a:br>
              <a:rPr lang="en-US" dirty="0"/>
            </a:br>
            <a:r>
              <a:rPr lang="en-US" dirty="0"/>
              <a:t>Harms  &amp; Benefits</a:t>
            </a:r>
            <a:endParaRPr lang="en-MY" dirty="0"/>
          </a:p>
        </p:txBody>
      </p:sp>
      <p:sp>
        <p:nvSpPr>
          <p:cNvPr id="2" name="Content Placeholder 1"/>
          <p:cNvSpPr>
            <a:spLocks noGrp="1"/>
          </p:cNvSpPr>
          <p:nvPr>
            <p:ph idx="1"/>
          </p:nvPr>
        </p:nvSpPr>
        <p:spPr>
          <a:xfrm>
            <a:off x="872067" y="2420888"/>
            <a:ext cx="7408333" cy="4248472"/>
          </a:xfrm>
        </p:spPr>
        <p:txBody>
          <a:bodyPr>
            <a:normAutofit fontScale="92500" lnSpcReduction="20000"/>
          </a:bodyPr>
          <a:lstStyle/>
          <a:p>
            <a:r>
              <a:rPr lang="en-US" dirty="0"/>
              <a:t>Harms</a:t>
            </a:r>
          </a:p>
          <a:p>
            <a:pPr lvl="1">
              <a:buFont typeface="Wingdings" pitchFamily="2" charset="2"/>
              <a:buChar char="§"/>
            </a:pPr>
            <a:r>
              <a:rPr lang="en-US" dirty="0"/>
              <a:t>Cover for illegal or immoral activities</a:t>
            </a:r>
          </a:p>
          <a:p>
            <a:pPr lvl="1">
              <a:buFont typeface="Wingdings" pitchFamily="2" charset="2"/>
              <a:buChar char="§"/>
            </a:pPr>
            <a:r>
              <a:rPr lang="en-US" dirty="0"/>
              <a:t>Burden on the nuclear family</a:t>
            </a:r>
          </a:p>
          <a:p>
            <a:pPr lvl="1">
              <a:buFont typeface="Wingdings" pitchFamily="2" charset="2"/>
              <a:buChar char="§"/>
            </a:pPr>
            <a:r>
              <a:rPr lang="en-US" dirty="0"/>
              <a:t>Hidden dysfunctional families</a:t>
            </a:r>
          </a:p>
          <a:p>
            <a:pPr lvl="1">
              <a:buFont typeface="Wingdings" pitchFamily="2" charset="2"/>
              <a:buChar char="§"/>
            </a:pPr>
            <a:r>
              <a:rPr lang="en-US" dirty="0"/>
              <a:t>Ignored people on society’s fringes</a:t>
            </a:r>
          </a:p>
          <a:p>
            <a:r>
              <a:rPr lang="en-US" dirty="0"/>
              <a:t>Benefits</a:t>
            </a:r>
          </a:p>
          <a:p>
            <a:pPr lvl="1">
              <a:buFont typeface="Wingdings" pitchFamily="2" charset="2"/>
              <a:buChar char="§"/>
            </a:pPr>
            <a:r>
              <a:rPr lang="en-US" dirty="0"/>
              <a:t>Individual growth</a:t>
            </a:r>
          </a:p>
          <a:p>
            <a:pPr lvl="1">
              <a:buFont typeface="Wingdings" pitchFamily="2" charset="2"/>
              <a:buChar char="§"/>
            </a:pPr>
            <a:r>
              <a:rPr lang="en-US" dirty="0"/>
              <a:t>Individual responsibility</a:t>
            </a:r>
          </a:p>
          <a:p>
            <a:pPr lvl="1">
              <a:buFont typeface="Wingdings" pitchFamily="2" charset="2"/>
              <a:buChar char="§"/>
            </a:pPr>
            <a:r>
              <a:rPr lang="en-US" dirty="0"/>
              <a:t>Freedom to be yourself</a:t>
            </a:r>
          </a:p>
          <a:p>
            <a:pPr lvl="1">
              <a:buFont typeface="Wingdings" pitchFamily="2" charset="2"/>
              <a:buChar char="§"/>
            </a:pPr>
            <a:r>
              <a:rPr lang="en-US" dirty="0"/>
              <a:t>Intellectual and spiritual growth</a:t>
            </a:r>
          </a:p>
          <a:p>
            <a:pPr lvl="1">
              <a:buFont typeface="Wingdings" pitchFamily="2" charset="2"/>
              <a:buChar char="§"/>
            </a:pPr>
            <a:r>
              <a:rPr lang="en-US" dirty="0"/>
              <a:t>Development of loving, trusting, caring, intimate relationships</a:t>
            </a:r>
          </a:p>
          <a:p>
            <a:endParaRPr lang="en-MY" dirty="0"/>
          </a:p>
        </p:txBody>
      </p:sp>
    </p:spTree>
    <p:extLst>
      <p:ext uri="{BB962C8B-B14F-4D97-AF65-F5344CB8AC3E}">
        <p14:creationId xmlns:p14="http://schemas.microsoft.com/office/powerpoint/2010/main" val="324512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Perspective:</a:t>
            </a:r>
            <a:br>
              <a:rPr lang="en-US" dirty="0"/>
            </a:br>
            <a:r>
              <a:rPr lang="en-US" dirty="0"/>
              <a:t>Natural Right?</a:t>
            </a:r>
            <a:endParaRPr lang="en-MY" dirty="0"/>
          </a:p>
        </p:txBody>
      </p:sp>
      <p:sp>
        <p:nvSpPr>
          <p:cNvPr id="2" name="Content Placeholder 1"/>
          <p:cNvSpPr>
            <a:spLocks noGrp="1"/>
          </p:cNvSpPr>
          <p:nvPr>
            <p:ph idx="1"/>
          </p:nvPr>
        </p:nvSpPr>
        <p:spPr/>
        <p:txBody>
          <a:bodyPr>
            <a:normAutofit lnSpcReduction="10000"/>
          </a:bodyPr>
          <a:lstStyle/>
          <a:p>
            <a:r>
              <a:rPr lang="en-US" dirty="0"/>
              <a:t>Privacy rights stem from property rights: “a man’s home is his castle”</a:t>
            </a:r>
          </a:p>
          <a:p>
            <a:r>
              <a:rPr lang="en-US" dirty="0"/>
              <a:t>Samuel Warren and Louis Brandeis: People have “the right to be let alone”</a:t>
            </a:r>
          </a:p>
          <a:p>
            <a:r>
              <a:rPr lang="en-US" dirty="0"/>
              <a:t>Judith Jarvis Thomson: “Privacy rights” overlap other rights</a:t>
            </a:r>
          </a:p>
          <a:p>
            <a:r>
              <a:rPr lang="en-US" dirty="0"/>
              <a:t>Conclusion: </a:t>
            </a:r>
            <a:r>
              <a:rPr lang="en-US" b="1" dirty="0"/>
              <a:t>Privacy is not a natural right, but it is a prudential right</a:t>
            </a:r>
          </a:p>
          <a:p>
            <a:endParaRPr lang="en-MY" dirty="0"/>
          </a:p>
        </p:txBody>
      </p:sp>
    </p:spTree>
    <p:extLst>
      <p:ext uri="{BB962C8B-B14F-4D97-AF65-F5344CB8AC3E}">
        <p14:creationId xmlns:p14="http://schemas.microsoft.com/office/powerpoint/2010/main" val="60299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Privacy and Trust</a:t>
            </a:r>
            <a:endParaRPr lang="en-MY" dirty="0"/>
          </a:p>
        </p:txBody>
      </p:sp>
      <p:sp>
        <p:nvSpPr>
          <p:cNvPr id="2" name="Content Placeholder 1"/>
          <p:cNvSpPr>
            <a:spLocks noGrp="1"/>
          </p:cNvSpPr>
          <p:nvPr>
            <p:ph idx="1"/>
          </p:nvPr>
        </p:nvSpPr>
        <p:spPr>
          <a:xfrm>
            <a:off x="867833" y="2348880"/>
            <a:ext cx="7408333" cy="4176464"/>
          </a:xfrm>
        </p:spPr>
        <p:txBody>
          <a:bodyPr>
            <a:normAutofit fontScale="92500"/>
          </a:bodyPr>
          <a:lstStyle/>
          <a:p>
            <a:r>
              <a:rPr lang="en-US" dirty="0"/>
              <a:t>Perhaps modern life is more private than life centuries ago</a:t>
            </a:r>
          </a:p>
          <a:p>
            <a:pPr lvl="1">
              <a:buFont typeface="Wingdings" pitchFamily="2" charset="2"/>
              <a:buChar char="§"/>
            </a:pPr>
            <a:r>
              <a:rPr lang="en-US" dirty="0"/>
              <a:t>Most people don’t live with extended families</a:t>
            </a:r>
          </a:p>
          <a:p>
            <a:pPr lvl="1">
              <a:buFont typeface="Wingdings" pitchFamily="2" charset="2"/>
              <a:buChar char="§"/>
            </a:pPr>
            <a:r>
              <a:rPr lang="en-US" dirty="0"/>
              <a:t>Automobile allows us to travel alone</a:t>
            </a:r>
          </a:p>
          <a:p>
            <a:pPr lvl="1">
              <a:buFont typeface="Wingdings" pitchFamily="2" charset="2"/>
              <a:buChar char="§"/>
            </a:pPr>
            <a:r>
              <a:rPr lang="en-US" dirty="0"/>
              <a:t>Television v. public entertainment</a:t>
            </a:r>
          </a:p>
          <a:p>
            <a:r>
              <a:rPr lang="en-US" dirty="0"/>
              <a:t>Challenge: we now live among strangers</a:t>
            </a:r>
          </a:p>
          <a:p>
            <a:r>
              <a:rPr lang="en-US" dirty="0"/>
              <a:t>Remedy: </a:t>
            </a:r>
            <a:r>
              <a:rPr lang="en-US" b="1" dirty="0"/>
              <a:t>establishing reputations</a:t>
            </a:r>
          </a:p>
          <a:p>
            <a:pPr lvl="1">
              <a:buFont typeface="Wingdings" pitchFamily="2" charset="2"/>
              <a:buChar char="§"/>
            </a:pPr>
            <a:r>
              <a:rPr lang="en-US" dirty="0"/>
              <a:t>Ordeal, such as lie detector test or drug test</a:t>
            </a:r>
          </a:p>
          <a:p>
            <a:pPr lvl="1">
              <a:buFont typeface="Wingdings" pitchFamily="2" charset="2"/>
              <a:buChar char="§"/>
            </a:pPr>
            <a:r>
              <a:rPr lang="en-US" dirty="0"/>
              <a:t>Credential, such as driver’s license, key, ID card, college degree</a:t>
            </a:r>
          </a:p>
          <a:p>
            <a:r>
              <a:rPr lang="en-US" dirty="0"/>
              <a:t>Establishing reputation is done at the cost of reducing privacy</a:t>
            </a:r>
          </a:p>
          <a:p>
            <a:endParaRPr lang="en-MY" dirty="0"/>
          </a:p>
        </p:txBody>
      </p:sp>
    </p:spTree>
    <p:extLst>
      <p:ext uri="{BB962C8B-B14F-4D97-AF65-F5344CB8AC3E}">
        <p14:creationId xmlns:p14="http://schemas.microsoft.com/office/powerpoint/2010/main" val="4068726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784</TotalTime>
  <Words>1227</Words>
  <Application>Microsoft Office PowerPoint</Application>
  <PresentationFormat>On-screen Show (4:3)</PresentationFormat>
  <Paragraphs>164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Garamond</vt:lpstr>
      <vt:lpstr>Wingdings</vt:lpstr>
      <vt:lpstr>Organic</vt:lpstr>
      <vt:lpstr>Information Privacy</vt:lpstr>
      <vt:lpstr>Contents</vt:lpstr>
      <vt:lpstr>Introduction: Information Technology Erodes Privacy</vt:lpstr>
      <vt:lpstr>Perspectives: Definition</vt:lpstr>
      <vt:lpstr>Perspectives: Definition</vt:lpstr>
      <vt:lpstr>Perspective: Related Activities Categories</vt:lpstr>
      <vt:lpstr>Perspective: Harms  &amp; Benefits</vt:lpstr>
      <vt:lpstr>Perspective: Natural Right?</vt:lpstr>
      <vt:lpstr>Privacy and Trust</vt:lpstr>
      <vt:lpstr>Information Disclosures</vt:lpstr>
      <vt:lpstr>Information Disclosures</vt:lpstr>
      <vt:lpstr>Information Disclosures:  Ways Information Becomes Public</vt:lpstr>
      <vt:lpstr>Key Privacy and Anonymity Issues</vt:lpstr>
      <vt:lpstr>1. Identity Theft</vt:lpstr>
      <vt:lpstr>Electronic Discovery</vt:lpstr>
      <vt:lpstr>Consumer Profiling</vt:lpstr>
      <vt:lpstr>Data Mining</vt:lpstr>
      <vt:lpstr>Data Mining</vt:lpstr>
      <vt:lpstr>Consumer Profiling</vt:lpstr>
      <vt:lpstr>Treating Consumer Data Responsibly</vt:lpstr>
      <vt:lpstr>Treating Consumer Data Responsibly</vt:lpstr>
      <vt:lpstr>Workplace Monitoring</vt:lpstr>
      <vt:lpstr>Government Surveillance</vt:lpstr>
      <vt:lpstr>Government Surveillance</vt:lpstr>
      <vt:lpstr>Advanced Surveillance Technology</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Crime</dc:title>
  <dc:creator>user</dc:creator>
  <cp:lastModifiedBy>SUAINI BINTI SURA</cp:lastModifiedBy>
  <cp:revision>51</cp:revision>
  <dcterms:created xsi:type="dcterms:W3CDTF">2021-10-28T06:52:09Z</dcterms:created>
  <dcterms:modified xsi:type="dcterms:W3CDTF">2022-11-21T07:11:26Z</dcterms:modified>
</cp:coreProperties>
</file>