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565" r:id="rId3"/>
    <p:sldId id="1591" r:id="rId4"/>
    <p:sldId id="1520" r:id="rId5"/>
    <p:sldId id="584" r:id="rId6"/>
    <p:sldId id="1524" r:id="rId7"/>
    <p:sldId id="585" r:id="rId8"/>
    <p:sldId id="589" r:id="rId9"/>
    <p:sldId id="573" r:id="rId10"/>
    <p:sldId id="586" r:id="rId11"/>
    <p:sldId id="575" r:id="rId12"/>
    <p:sldId id="576" r:id="rId13"/>
    <p:sldId id="587" r:id="rId14"/>
    <p:sldId id="1598" r:id="rId15"/>
    <p:sldId id="259" r:id="rId16"/>
    <p:sldId id="260" r:id="rId17"/>
    <p:sldId id="261" r:id="rId18"/>
    <p:sldId id="1616" r:id="rId19"/>
    <p:sldId id="1605" r:id="rId20"/>
    <p:sldId id="1606" r:id="rId21"/>
    <p:sldId id="265" r:id="rId22"/>
    <p:sldId id="1608" r:id="rId23"/>
    <p:sldId id="1610" r:id="rId24"/>
    <p:sldId id="1612" r:id="rId25"/>
    <p:sldId id="1609" r:id="rId26"/>
    <p:sldId id="279" r:id="rId27"/>
    <p:sldId id="1613" r:id="rId28"/>
    <p:sldId id="568" r:id="rId29"/>
    <p:sldId id="33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94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8" autoAdjust="0"/>
    <p:restoredTop sz="84576" autoAdjust="0"/>
  </p:normalViewPr>
  <p:slideViewPr>
    <p:cSldViewPr snapToGrid="0">
      <p:cViewPr varScale="1">
        <p:scale>
          <a:sx n="72" d="100"/>
          <a:sy n="72" d="100"/>
        </p:scale>
        <p:origin x="110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0:53:17.273"/>
    </inkml:context>
    <inkml:brush xml:id="br0">
      <inkml:brushProperty name="width" value="0.05" units="cm"/>
      <inkml:brushProperty name="height" value="0.05" units="cm"/>
      <inkml:brushProperty name="color" value="#FF0066"/>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91A0E-918F-463D-9B1F-12C4075A5728}" type="datetimeFigureOut">
              <a:rPr lang="en-MY" smtClean="0"/>
              <a:t>10/12/2022</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D7DCF-6974-4FFC-8FBE-E0B8A486C598}" type="slidenum">
              <a:rPr lang="en-MY" smtClean="0"/>
              <a:t>‹#›</a:t>
            </a:fld>
            <a:endParaRPr lang="en-MY"/>
          </a:p>
        </p:txBody>
      </p:sp>
    </p:spTree>
    <p:extLst>
      <p:ext uri="{BB962C8B-B14F-4D97-AF65-F5344CB8AC3E}">
        <p14:creationId xmlns:p14="http://schemas.microsoft.com/office/powerpoint/2010/main" val="1677988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Multithreading is a type of computer processing in which multiple threads, or threads of execution, run concurrently within a single program or process. This allows a program to perform multiple tasks at the same time, making the most efficient use of the available resources on a computer. In a multithreaded program, each thread has its own set of instructions and can run independently of the other threads, allowing for parallel processing and improved performance</a:t>
            </a:r>
            <a:endParaRPr lang="en-MY" dirty="0"/>
          </a:p>
        </p:txBody>
      </p:sp>
      <p:sp>
        <p:nvSpPr>
          <p:cNvPr id="4" name="Slide Number Placeholder 3"/>
          <p:cNvSpPr>
            <a:spLocks noGrp="1"/>
          </p:cNvSpPr>
          <p:nvPr>
            <p:ph type="sldNum" sz="quarter" idx="5"/>
          </p:nvPr>
        </p:nvSpPr>
        <p:spPr/>
        <p:txBody>
          <a:bodyPr/>
          <a:lstStyle/>
          <a:p>
            <a:fld id="{1F6D7DCF-6974-4FFC-8FBE-E0B8A486C598}" type="slidenum">
              <a:rPr lang="en-MY" smtClean="0"/>
              <a:t>12</a:t>
            </a:fld>
            <a:endParaRPr lang="en-MY"/>
          </a:p>
        </p:txBody>
      </p:sp>
    </p:spTree>
    <p:extLst>
      <p:ext uri="{BB962C8B-B14F-4D97-AF65-F5344CB8AC3E}">
        <p14:creationId xmlns:p14="http://schemas.microsoft.com/office/powerpoint/2010/main" val="332476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 computing, a deadlock is a situation in which two or more threads or processes are blocked, waiting for one another to release a resource that they need in order to continue. This can happen when each thread or process holds a resource that the other needs, and they are unable to proceed without first releasing the resource they are holding. As a result, they remain stuck in a waiting state, unable to make progress. Deadlocks can be a major problem in multithreaded and multiprocessing environments, and they can be difficult to detect and resolve.</a:t>
            </a:r>
            <a:endParaRPr lang="en-MY" dirty="0"/>
          </a:p>
        </p:txBody>
      </p:sp>
      <p:sp>
        <p:nvSpPr>
          <p:cNvPr id="4" name="Slide Number Placeholder 3"/>
          <p:cNvSpPr>
            <a:spLocks noGrp="1"/>
          </p:cNvSpPr>
          <p:nvPr>
            <p:ph type="sldNum" sz="quarter" idx="5"/>
          </p:nvPr>
        </p:nvSpPr>
        <p:spPr/>
        <p:txBody>
          <a:bodyPr/>
          <a:lstStyle/>
          <a:p>
            <a:fld id="{1F6D7DCF-6974-4FFC-8FBE-E0B8A486C598}" type="slidenum">
              <a:rPr lang="en-MY" smtClean="0"/>
              <a:t>13</a:t>
            </a:fld>
            <a:endParaRPr lang="en-MY"/>
          </a:p>
        </p:txBody>
      </p:sp>
    </p:spTree>
    <p:extLst>
      <p:ext uri="{BB962C8B-B14F-4D97-AF65-F5344CB8AC3E}">
        <p14:creationId xmlns:p14="http://schemas.microsoft.com/office/powerpoint/2010/main" val="1899824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Synchronization is a technique used in computer programming to ensure that two or more threads or processes access shared data or resources in a controlled and consistent manner. This is necessary to avoid conflicts, data corruption, and other problems that can arise when multiple threads or processes try to access the same data or resources at the same time. Synchronization is typically achieved using locks, semaphores, or other mechanisms that control the access of threads or processes to shared data or resources. By using synchronization, it is possible to ensure that shared data and resources are accessed in a consistent and orderly manner, allowing multiple threads or processes to work together without conflicts or errors.</a:t>
            </a:r>
            <a:endParaRPr lang="en-MY" dirty="0"/>
          </a:p>
        </p:txBody>
      </p:sp>
      <p:sp>
        <p:nvSpPr>
          <p:cNvPr id="4" name="Slide Number Placeholder 3"/>
          <p:cNvSpPr>
            <a:spLocks noGrp="1"/>
          </p:cNvSpPr>
          <p:nvPr>
            <p:ph type="sldNum" sz="quarter" idx="5"/>
          </p:nvPr>
        </p:nvSpPr>
        <p:spPr/>
        <p:txBody>
          <a:bodyPr/>
          <a:lstStyle/>
          <a:p>
            <a:fld id="{1F6D7DCF-6974-4FFC-8FBE-E0B8A486C598}" type="slidenum">
              <a:rPr lang="en-MY" smtClean="0"/>
              <a:t>14</a:t>
            </a:fld>
            <a:endParaRPr lang="en-MY"/>
          </a:p>
        </p:txBody>
      </p:sp>
    </p:spTree>
    <p:extLst>
      <p:ext uri="{BB962C8B-B14F-4D97-AF65-F5344CB8AC3E}">
        <p14:creationId xmlns:p14="http://schemas.microsoft.com/office/powerpoint/2010/main" val="1785099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A race condition is a situation in which two or more threads or processes access shared data and try to change it at the same time. Because the threads or processes are not synchronized, the resulting behavior is unpredictable and can lead to errors.</a:t>
            </a:r>
            <a:endParaRPr lang="en-MY" dirty="0"/>
          </a:p>
        </p:txBody>
      </p:sp>
      <p:sp>
        <p:nvSpPr>
          <p:cNvPr id="4" name="Slide Number Placeholder 3"/>
          <p:cNvSpPr>
            <a:spLocks noGrp="1"/>
          </p:cNvSpPr>
          <p:nvPr>
            <p:ph type="sldNum" sz="quarter" idx="5"/>
          </p:nvPr>
        </p:nvSpPr>
        <p:spPr/>
        <p:txBody>
          <a:bodyPr/>
          <a:lstStyle/>
          <a:p>
            <a:fld id="{1F6D7DCF-6974-4FFC-8FBE-E0B8A486C598}" type="slidenum">
              <a:rPr lang="en-MY" smtClean="0"/>
              <a:t>22</a:t>
            </a:fld>
            <a:endParaRPr lang="en-MY"/>
          </a:p>
        </p:txBody>
      </p:sp>
    </p:spTree>
    <p:extLst>
      <p:ext uri="{BB962C8B-B14F-4D97-AF65-F5344CB8AC3E}">
        <p14:creationId xmlns:p14="http://schemas.microsoft.com/office/powerpoint/2010/main" val="417698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primary advantage of using a lock is that it can help prevent race conditions by ensuring that only one thread can access a shared resource at a time. This can help ensure the integrity of the shared data and avoid errors that may result from multiple threads trying to modify the data simultaneously. Locks can also help improve the performance of multi-threaded programs by allowing threads to run concurrently and avoid unnecessary delays. In addition, locks can provide a simple and effective mechanism for synchronizing access to shared resources, which can make it easier to write and maintain multi-threaded programs.</a:t>
            </a:r>
            <a:endParaRPr lang="en-MY" dirty="0"/>
          </a:p>
        </p:txBody>
      </p:sp>
      <p:sp>
        <p:nvSpPr>
          <p:cNvPr id="4" name="Slide Number Placeholder 3"/>
          <p:cNvSpPr>
            <a:spLocks noGrp="1"/>
          </p:cNvSpPr>
          <p:nvPr>
            <p:ph type="sldNum" sz="quarter" idx="5"/>
          </p:nvPr>
        </p:nvSpPr>
        <p:spPr/>
        <p:txBody>
          <a:bodyPr/>
          <a:lstStyle/>
          <a:p>
            <a:fld id="{1F6D7DCF-6974-4FFC-8FBE-E0B8A486C598}" type="slidenum">
              <a:rPr lang="en-MY" smtClean="0"/>
              <a:t>23</a:t>
            </a:fld>
            <a:endParaRPr lang="en-MY"/>
          </a:p>
        </p:txBody>
      </p:sp>
    </p:spTree>
    <p:extLst>
      <p:ext uri="{BB962C8B-B14F-4D97-AF65-F5344CB8AC3E}">
        <p14:creationId xmlns:p14="http://schemas.microsoft.com/office/powerpoint/2010/main" val="3304131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3:25</a:t>
            </a:r>
          </a:p>
        </p:txBody>
      </p:sp>
      <p:sp>
        <p:nvSpPr>
          <p:cNvPr id="4" name="Slide Number Placeholder 3"/>
          <p:cNvSpPr>
            <a:spLocks noGrp="1"/>
          </p:cNvSpPr>
          <p:nvPr>
            <p:ph type="sldNum" sz="quarter" idx="5"/>
          </p:nvPr>
        </p:nvSpPr>
        <p:spPr/>
        <p:txBody>
          <a:bodyPr/>
          <a:lstStyle/>
          <a:p>
            <a:fld id="{1F6D7DCF-6974-4FFC-8FBE-E0B8A486C598}" type="slidenum">
              <a:rPr lang="en-MY" smtClean="0"/>
              <a:t>28</a:t>
            </a:fld>
            <a:endParaRPr lang="en-MY"/>
          </a:p>
        </p:txBody>
      </p:sp>
    </p:spTree>
    <p:extLst>
      <p:ext uri="{BB962C8B-B14F-4D97-AF65-F5344CB8AC3E}">
        <p14:creationId xmlns:p14="http://schemas.microsoft.com/office/powerpoint/2010/main" val="552414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DFD58-2E46-48D0-B028-5A71B953C3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27B94584-C889-4244-9EAE-48E63BC1B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2191AD5D-D6DC-472E-84A1-65B20E5DA2AB}"/>
              </a:ext>
            </a:extLst>
          </p:cNvPr>
          <p:cNvSpPr>
            <a:spLocks noGrp="1"/>
          </p:cNvSpPr>
          <p:nvPr>
            <p:ph type="dt" sz="half" idx="10"/>
          </p:nvPr>
        </p:nvSpPr>
        <p:spPr/>
        <p:txBody>
          <a:bodyPr/>
          <a:lstStyle/>
          <a:p>
            <a:fld id="{575630BB-3B07-4A24-A29C-52C28A644696}" type="datetime1">
              <a:rPr lang="en-MY" smtClean="0"/>
              <a:t>10/12/2022</a:t>
            </a:fld>
            <a:endParaRPr lang="en-MY"/>
          </a:p>
        </p:txBody>
      </p:sp>
      <p:sp>
        <p:nvSpPr>
          <p:cNvPr id="5" name="Footer Placeholder 4">
            <a:extLst>
              <a:ext uri="{FF2B5EF4-FFF2-40B4-BE49-F238E27FC236}">
                <a16:creationId xmlns:a16="http://schemas.microsoft.com/office/drawing/2014/main" id="{E81F76AC-21F6-4491-B551-A9457DF3F8E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D9AD212-8D95-47EC-A473-8F0C50A4C4FF}"/>
              </a:ext>
            </a:extLst>
          </p:cNvPr>
          <p:cNvSpPr>
            <a:spLocks noGrp="1"/>
          </p:cNvSpPr>
          <p:nvPr>
            <p:ph type="sldNum" sz="quarter" idx="12"/>
          </p:nvPr>
        </p:nvSpPr>
        <p:spPr/>
        <p:txBody>
          <a:bodyPr/>
          <a:lstStyle/>
          <a:p>
            <a:fld id="{674017D6-2BAA-449D-BEA9-28190BE8E22D}" type="slidenum">
              <a:rPr lang="en-MY" smtClean="0"/>
              <a:t>‹#›</a:t>
            </a:fld>
            <a:endParaRPr lang="en-MY" dirty="0"/>
          </a:p>
        </p:txBody>
      </p:sp>
    </p:spTree>
    <p:extLst>
      <p:ext uri="{BB962C8B-B14F-4D97-AF65-F5344CB8AC3E}">
        <p14:creationId xmlns:p14="http://schemas.microsoft.com/office/powerpoint/2010/main" val="338130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6046-F470-4569-9483-F0F295B87817}"/>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742F020-FA61-4D15-9579-9EC6A84181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113C05F-6B31-487A-BC70-17977D610CCA}"/>
              </a:ext>
            </a:extLst>
          </p:cNvPr>
          <p:cNvSpPr>
            <a:spLocks noGrp="1"/>
          </p:cNvSpPr>
          <p:nvPr>
            <p:ph type="dt" sz="half" idx="10"/>
          </p:nvPr>
        </p:nvSpPr>
        <p:spPr/>
        <p:txBody>
          <a:bodyPr/>
          <a:lstStyle/>
          <a:p>
            <a:fld id="{A32F14DB-F4D9-4E46-83F3-7381AC7B6703}" type="datetime1">
              <a:rPr lang="en-MY" smtClean="0"/>
              <a:t>10/12/2022</a:t>
            </a:fld>
            <a:endParaRPr lang="en-MY"/>
          </a:p>
        </p:txBody>
      </p:sp>
      <p:sp>
        <p:nvSpPr>
          <p:cNvPr id="5" name="Footer Placeholder 4">
            <a:extLst>
              <a:ext uri="{FF2B5EF4-FFF2-40B4-BE49-F238E27FC236}">
                <a16:creationId xmlns:a16="http://schemas.microsoft.com/office/drawing/2014/main" id="{E231AD0C-3EBB-4415-B49D-DFF55868388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2B19677-B9E5-4BEB-93E7-1520701DF504}"/>
              </a:ext>
            </a:extLst>
          </p:cNvPr>
          <p:cNvSpPr>
            <a:spLocks noGrp="1"/>
          </p:cNvSpPr>
          <p:nvPr>
            <p:ph type="sldNum" sz="quarter" idx="12"/>
          </p:nvPr>
        </p:nvSpPr>
        <p:spPr/>
        <p:txBody>
          <a:bodyPr/>
          <a:lstStyle/>
          <a:p>
            <a:fld id="{674017D6-2BAA-449D-BEA9-28190BE8E22D}" type="slidenum">
              <a:rPr lang="en-MY" smtClean="0"/>
              <a:t>‹#›</a:t>
            </a:fld>
            <a:endParaRPr lang="en-MY"/>
          </a:p>
        </p:txBody>
      </p:sp>
    </p:spTree>
    <p:extLst>
      <p:ext uri="{BB962C8B-B14F-4D97-AF65-F5344CB8AC3E}">
        <p14:creationId xmlns:p14="http://schemas.microsoft.com/office/powerpoint/2010/main" val="2037030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E59D20-92A7-4BB0-A7DF-3FE7E4E237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C3F4D225-AFA0-48BE-AA96-7236D1CE4C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A4BFA21-6F7D-41E3-BB5F-5D8720ABAE30}"/>
              </a:ext>
            </a:extLst>
          </p:cNvPr>
          <p:cNvSpPr>
            <a:spLocks noGrp="1"/>
          </p:cNvSpPr>
          <p:nvPr>
            <p:ph type="dt" sz="half" idx="10"/>
          </p:nvPr>
        </p:nvSpPr>
        <p:spPr/>
        <p:txBody>
          <a:bodyPr/>
          <a:lstStyle/>
          <a:p>
            <a:fld id="{907C31D4-A7A9-4DA9-937C-EB40E62370CD}" type="datetime1">
              <a:rPr lang="en-MY" smtClean="0"/>
              <a:t>10/12/2022</a:t>
            </a:fld>
            <a:endParaRPr lang="en-MY"/>
          </a:p>
        </p:txBody>
      </p:sp>
      <p:sp>
        <p:nvSpPr>
          <p:cNvPr id="5" name="Footer Placeholder 4">
            <a:extLst>
              <a:ext uri="{FF2B5EF4-FFF2-40B4-BE49-F238E27FC236}">
                <a16:creationId xmlns:a16="http://schemas.microsoft.com/office/drawing/2014/main" id="{C74973F1-AC42-4B5C-AE02-99EAB2F20DC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FF30272-6362-4937-966E-F33CDB7C3FB2}"/>
              </a:ext>
            </a:extLst>
          </p:cNvPr>
          <p:cNvSpPr>
            <a:spLocks noGrp="1"/>
          </p:cNvSpPr>
          <p:nvPr>
            <p:ph type="sldNum" sz="quarter" idx="12"/>
          </p:nvPr>
        </p:nvSpPr>
        <p:spPr/>
        <p:txBody>
          <a:bodyPr/>
          <a:lstStyle/>
          <a:p>
            <a:fld id="{674017D6-2BAA-449D-BEA9-28190BE8E22D}" type="slidenum">
              <a:rPr lang="en-MY" smtClean="0"/>
              <a:t>‹#›</a:t>
            </a:fld>
            <a:endParaRPr lang="en-MY"/>
          </a:p>
        </p:txBody>
      </p:sp>
    </p:spTree>
    <p:extLst>
      <p:ext uri="{BB962C8B-B14F-4D97-AF65-F5344CB8AC3E}">
        <p14:creationId xmlns:p14="http://schemas.microsoft.com/office/powerpoint/2010/main" val="298165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6101-A461-4290-BCF1-CBA896A1203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D4D246C7-CE35-4B69-A832-862BE54961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7130B0F-E311-4D11-BE23-96B764C5EF45}"/>
              </a:ext>
            </a:extLst>
          </p:cNvPr>
          <p:cNvSpPr>
            <a:spLocks noGrp="1"/>
          </p:cNvSpPr>
          <p:nvPr>
            <p:ph type="dt" sz="half" idx="10"/>
          </p:nvPr>
        </p:nvSpPr>
        <p:spPr/>
        <p:txBody>
          <a:bodyPr/>
          <a:lstStyle/>
          <a:p>
            <a:fld id="{53F39295-287F-4985-8837-A9466E977441}" type="datetime1">
              <a:rPr lang="en-MY" smtClean="0"/>
              <a:t>10/12/2022</a:t>
            </a:fld>
            <a:endParaRPr lang="en-MY"/>
          </a:p>
        </p:txBody>
      </p:sp>
      <p:sp>
        <p:nvSpPr>
          <p:cNvPr id="5" name="Footer Placeholder 4">
            <a:extLst>
              <a:ext uri="{FF2B5EF4-FFF2-40B4-BE49-F238E27FC236}">
                <a16:creationId xmlns:a16="http://schemas.microsoft.com/office/drawing/2014/main" id="{BA6AA97A-0715-4936-9545-05EC0579CD8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6756C0E-F92A-4310-9C73-DF51A62BA77E}"/>
              </a:ext>
            </a:extLst>
          </p:cNvPr>
          <p:cNvSpPr>
            <a:spLocks noGrp="1"/>
          </p:cNvSpPr>
          <p:nvPr>
            <p:ph type="sldNum" sz="quarter" idx="12"/>
          </p:nvPr>
        </p:nvSpPr>
        <p:spPr/>
        <p:txBody>
          <a:bodyPr/>
          <a:lstStyle/>
          <a:p>
            <a:fld id="{674017D6-2BAA-449D-BEA9-28190BE8E22D}" type="slidenum">
              <a:rPr lang="en-MY" smtClean="0"/>
              <a:t>‹#›</a:t>
            </a:fld>
            <a:endParaRPr lang="en-MY" dirty="0"/>
          </a:p>
        </p:txBody>
      </p:sp>
    </p:spTree>
    <p:extLst>
      <p:ext uri="{BB962C8B-B14F-4D97-AF65-F5344CB8AC3E}">
        <p14:creationId xmlns:p14="http://schemas.microsoft.com/office/powerpoint/2010/main" val="15382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A96C-FBC4-4B27-87BF-6C5D5AE832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955CBAD8-05E2-4373-9232-A07B409D66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B89920-6DB8-4534-9286-D7FB32E8EDE3}"/>
              </a:ext>
            </a:extLst>
          </p:cNvPr>
          <p:cNvSpPr>
            <a:spLocks noGrp="1"/>
          </p:cNvSpPr>
          <p:nvPr>
            <p:ph type="dt" sz="half" idx="10"/>
          </p:nvPr>
        </p:nvSpPr>
        <p:spPr/>
        <p:txBody>
          <a:bodyPr/>
          <a:lstStyle/>
          <a:p>
            <a:fld id="{3A2D18B5-73E8-4F8F-9544-18C5211E560E}" type="datetime1">
              <a:rPr lang="en-MY" smtClean="0"/>
              <a:t>10/12/2022</a:t>
            </a:fld>
            <a:endParaRPr lang="en-MY"/>
          </a:p>
        </p:txBody>
      </p:sp>
      <p:sp>
        <p:nvSpPr>
          <p:cNvPr id="5" name="Footer Placeholder 4">
            <a:extLst>
              <a:ext uri="{FF2B5EF4-FFF2-40B4-BE49-F238E27FC236}">
                <a16:creationId xmlns:a16="http://schemas.microsoft.com/office/drawing/2014/main" id="{B6F017A2-0889-4980-957C-BC9B778E7EB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1C5ED3B-F5D4-4119-957B-1F0D910BADFE}"/>
              </a:ext>
            </a:extLst>
          </p:cNvPr>
          <p:cNvSpPr>
            <a:spLocks noGrp="1"/>
          </p:cNvSpPr>
          <p:nvPr>
            <p:ph type="sldNum" sz="quarter" idx="12"/>
          </p:nvPr>
        </p:nvSpPr>
        <p:spPr/>
        <p:txBody>
          <a:bodyPr/>
          <a:lstStyle/>
          <a:p>
            <a:fld id="{674017D6-2BAA-449D-BEA9-28190BE8E22D}" type="slidenum">
              <a:rPr lang="en-MY" smtClean="0"/>
              <a:t>‹#›</a:t>
            </a:fld>
            <a:endParaRPr lang="en-MY"/>
          </a:p>
        </p:txBody>
      </p:sp>
    </p:spTree>
    <p:extLst>
      <p:ext uri="{BB962C8B-B14F-4D97-AF65-F5344CB8AC3E}">
        <p14:creationId xmlns:p14="http://schemas.microsoft.com/office/powerpoint/2010/main" val="17227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F8C-DA62-46C9-BBC3-D77E4BDB5CC9}"/>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75B23329-7424-49C1-8BF3-A4F369E061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E8ED1081-D42C-486E-8408-3FBD661394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04848A1D-C3A3-47AE-B13D-5CE5BD095280}"/>
              </a:ext>
            </a:extLst>
          </p:cNvPr>
          <p:cNvSpPr>
            <a:spLocks noGrp="1"/>
          </p:cNvSpPr>
          <p:nvPr>
            <p:ph type="dt" sz="half" idx="10"/>
          </p:nvPr>
        </p:nvSpPr>
        <p:spPr/>
        <p:txBody>
          <a:bodyPr/>
          <a:lstStyle/>
          <a:p>
            <a:fld id="{CB1C5058-98A5-4852-AA50-3E660B656AF8}" type="datetime1">
              <a:rPr lang="en-MY" smtClean="0"/>
              <a:t>10/12/2022</a:t>
            </a:fld>
            <a:endParaRPr lang="en-MY"/>
          </a:p>
        </p:txBody>
      </p:sp>
      <p:sp>
        <p:nvSpPr>
          <p:cNvPr id="6" name="Footer Placeholder 5">
            <a:extLst>
              <a:ext uri="{FF2B5EF4-FFF2-40B4-BE49-F238E27FC236}">
                <a16:creationId xmlns:a16="http://schemas.microsoft.com/office/drawing/2014/main" id="{D244234A-E3A5-4548-95D1-140D0A6A019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E7CFF9C7-E27F-4A30-8891-34A94DB14A66}"/>
              </a:ext>
            </a:extLst>
          </p:cNvPr>
          <p:cNvSpPr>
            <a:spLocks noGrp="1"/>
          </p:cNvSpPr>
          <p:nvPr>
            <p:ph type="sldNum" sz="quarter" idx="12"/>
          </p:nvPr>
        </p:nvSpPr>
        <p:spPr/>
        <p:txBody>
          <a:bodyPr/>
          <a:lstStyle/>
          <a:p>
            <a:fld id="{674017D6-2BAA-449D-BEA9-28190BE8E22D}" type="slidenum">
              <a:rPr lang="en-MY" smtClean="0"/>
              <a:t>‹#›</a:t>
            </a:fld>
            <a:endParaRPr lang="en-MY"/>
          </a:p>
        </p:txBody>
      </p:sp>
    </p:spTree>
    <p:extLst>
      <p:ext uri="{BB962C8B-B14F-4D97-AF65-F5344CB8AC3E}">
        <p14:creationId xmlns:p14="http://schemas.microsoft.com/office/powerpoint/2010/main" val="425552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21C6-4671-46FA-8861-A134DC15C378}"/>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A352593-D860-4F85-A512-3894027D83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E3BE03-5E7A-4F9D-912E-736118131E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D6C69545-4596-4D95-AA18-3416D11C1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0D8F1D-A059-4C99-B5E8-ABA90B2002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EF7E4D83-41AC-4D24-A754-301E62093814}"/>
              </a:ext>
            </a:extLst>
          </p:cNvPr>
          <p:cNvSpPr>
            <a:spLocks noGrp="1"/>
          </p:cNvSpPr>
          <p:nvPr>
            <p:ph type="dt" sz="half" idx="10"/>
          </p:nvPr>
        </p:nvSpPr>
        <p:spPr/>
        <p:txBody>
          <a:bodyPr/>
          <a:lstStyle/>
          <a:p>
            <a:fld id="{5E3299A8-99C8-4692-AE30-7B9530A8894D}" type="datetime1">
              <a:rPr lang="en-MY" smtClean="0"/>
              <a:t>10/12/2022</a:t>
            </a:fld>
            <a:endParaRPr lang="en-MY"/>
          </a:p>
        </p:txBody>
      </p:sp>
      <p:sp>
        <p:nvSpPr>
          <p:cNvPr id="8" name="Footer Placeholder 7">
            <a:extLst>
              <a:ext uri="{FF2B5EF4-FFF2-40B4-BE49-F238E27FC236}">
                <a16:creationId xmlns:a16="http://schemas.microsoft.com/office/drawing/2014/main" id="{A275D6B3-D790-4F25-8FB1-CDF2DC019745}"/>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FD18F27A-1A5B-4038-801C-2154B6A4E4BE}"/>
              </a:ext>
            </a:extLst>
          </p:cNvPr>
          <p:cNvSpPr>
            <a:spLocks noGrp="1"/>
          </p:cNvSpPr>
          <p:nvPr>
            <p:ph type="sldNum" sz="quarter" idx="12"/>
          </p:nvPr>
        </p:nvSpPr>
        <p:spPr/>
        <p:txBody>
          <a:bodyPr/>
          <a:lstStyle/>
          <a:p>
            <a:fld id="{674017D6-2BAA-449D-BEA9-28190BE8E22D}" type="slidenum">
              <a:rPr lang="en-MY" smtClean="0"/>
              <a:t>‹#›</a:t>
            </a:fld>
            <a:endParaRPr lang="en-MY"/>
          </a:p>
        </p:txBody>
      </p:sp>
    </p:spTree>
    <p:extLst>
      <p:ext uri="{BB962C8B-B14F-4D97-AF65-F5344CB8AC3E}">
        <p14:creationId xmlns:p14="http://schemas.microsoft.com/office/powerpoint/2010/main" val="343150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F0DED-2744-4B92-BAA2-585BFE3587C6}"/>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242D62CF-929E-4D23-91C4-AC7E3A57AEB6}"/>
              </a:ext>
            </a:extLst>
          </p:cNvPr>
          <p:cNvSpPr>
            <a:spLocks noGrp="1"/>
          </p:cNvSpPr>
          <p:nvPr>
            <p:ph type="dt" sz="half" idx="10"/>
          </p:nvPr>
        </p:nvSpPr>
        <p:spPr/>
        <p:txBody>
          <a:bodyPr/>
          <a:lstStyle/>
          <a:p>
            <a:fld id="{F9E8AB34-0127-42A3-B85B-BAC4C97A20A6}" type="datetime1">
              <a:rPr lang="en-MY" smtClean="0"/>
              <a:t>10/12/2022</a:t>
            </a:fld>
            <a:endParaRPr lang="en-MY"/>
          </a:p>
        </p:txBody>
      </p:sp>
      <p:sp>
        <p:nvSpPr>
          <p:cNvPr id="4" name="Footer Placeholder 3">
            <a:extLst>
              <a:ext uri="{FF2B5EF4-FFF2-40B4-BE49-F238E27FC236}">
                <a16:creationId xmlns:a16="http://schemas.microsoft.com/office/drawing/2014/main" id="{C6723BCC-8A96-412A-8FCA-AFBF8C50AF5C}"/>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8486677C-93FB-429F-B400-D68F03EB9B90}"/>
              </a:ext>
            </a:extLst>
          </p:cNvPr>
          <p:cNvSpPr>
            <a:spLocks noGrp="1"/>
          </p:cNvSpPr>
          <p:nvPr>
            <p:ph type="sldNum" sz="quarter" idx="12"/>
          </p:nvPr>
        </p:nvSpPr>
        <p:spPr/>
        <p:txBody>
          <a:bodyPr/>
          <a:lstStyle/>
          <a:p>
            <a:fld id="{674017D6-2BAA-449D-BEA9-28190BE8E22D}" type="slidenum">
              <a:rPr lang="en-MY" smtClean="0"/>
              <a:t>‹#›</a:t>
            </a:fld>
            <a:endParaRPr lang="en-MY"/>
          </a:p>
        </p:txBody>
      </p:sp>
    </p:spTree>
    <p:extLst>
      <p:ext uri="{BB962C8B-B14F-4D97-AF65-F5344CB8AC3E}">
        <p14:creationId xmlns:p14="http://schemas.microsoft.com/office/powerpoint/2010/main" val="960683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E1C7F6-26D4-4F68-B9C0-0B2BFDAE6D29}"/>
              </a:ext>
            </a:extLst>
          </p:cNvPr>
          <p:cNvSpPr>
            <a:spLocks noGrp="1"/>
          </p:cNvSpPr>
          <p:nvPr>
            <p:ph type="dt" sz="half" idx="10"/>
          </p:nvPr>
        </p:nvSpPr>
        <p:spPr/>
        <p:txBody>
          <a:bodyPr/>
          <a:lstStyle/>
          <a:p>
            <a:fld id="{410D77F9-7CCE-45E2-AE05-1F59C82624D1}" type="datetime1">
              <a:rPr lang="en-MY" smtClean="0"/>
              <a:t>10/12/2022</a:t>
            </a:fld>
            <a:endParaRPr lang="en-MY"/>
          </a:p>
        </p:txBody>
      </p:sp>
      <p:sp>
        <p:nvSpPr>
          <p:cNvPr id="3" name="Footer Placeholder 2">
            <a:extLst>
              <a:ext uri="{FF2B5EF4-FFF2-40B4-BE49-F238E27FC236}">
                <a16:creationId xmlns:a16="http://schemas.microsoft.com/office/drawing/2014/main" id="{C85ADA19-F488-48BD-8ABE-533CB493513C}"/>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20C2C3D6-0A33-4330-B011-D0A3228561E9}"/>
              </a:ext>
            </a:extLst>
          </p:cNvPr>
          <p:cNvSpPr>
            <a:spLocks noGrp="1"/>
          </p:cNvSpPr>
          <p:nvPr>
            <p:ph type="sldNum" sz="quarter" idx="12"/>
          </p:nvPr>
        </p:nvSpPr>
        <p:spPr/>
        <p:txBody>
          <a:bodyPr/>
          <a:lstStyle/>
          <a:p>
            <a:fld id="{674017D6-2BAA-449D-BEA9-28190BE8E22D}" type="slidenum">
              <a:rPr lang="en-MY" smtClean="0"/>
              <a:t>‹#›</a:t>
            </a:fld>
            <a:endParaRPr lang="en-MY"/>
          </a:p>
        </p:txBody>
      </p:sp>
    </p:spTree>
    <p:extLst>
      <p:ext uri="{BB962C8B-B14F-4D97-AF65-F5344CB8AC3E}">
        <p14:creationId xmlns:p14="http://schemas.microsoft.com/office/powerpoint/2010/main" val="196507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8FD7-0D57-40CA-9CE6-CD54CCB50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E6990062-1E8B-4E22-8FA3-C749FC57C5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262873BB-053C-472F-AF42-206A519617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2C3621-A49D-458F-AF2A-980978455133}"/>
              </a:ext>
            </a:extLst>
          </p:cNvPr>
          <p:cNvSpPr>
            <a:spLocks noGrp="1"/>
          </p:cNvSpPr>
          <p:nvPr>
            <p:ph type="dt" sz="half" idx="10"/>
          </p:nvPr>
        </p:nvSpPr>
        <p:spPr/>
        <p:txBody>
          <a:bodyPr/>
          <a:lstStyle/>
          <a:p>
            <a:fld id="{AFFA5CDF-C8F9-4B7F-B7B0-A57466217FB6}" type="datetime1">
              <a:rPr lang="en-MY" smtClean="0"/>
              <a:t>10/12/2022</a:t>
            </a:fld>
            <a:endParaRPr lang="en-MY"/>
          </a:p>
        </p:txBody>
      </p:sp>
      <p:sp>
        <p:nvSpPr>
          <p:cNvPr id="6" name="Footer Placeholder 5">
            <a:extLst>
              <a:ext uri="{FF2B5EF4-FFF2-40B4-BE49-F238E27FC236}">
                <a16:creationId xmlns:a16="http://schemas.microsoft.com/office/drawing/2014/main" id="{E374D085-F94A-48A9-9145-1D4E48370E62}"/>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53FB00E-1CA8-495B-B3AD-84DCE3FA4A88}"/>
              </a:ext>
            </a:extLst>
          </p:cNvPr>
          <p:cNvSpPr>
            <a:spLocks noGrp="1"/>
          </p:cNvSpPr>
          <p:nvPr>
            <p:ph type="sldNum" sz="quarter" idx="12"/>
          </p:nvPr>
        </p:nvSpPr>
        <p:spPr/>
        <p:txBody>
          <a:bodyPr/>
          <a:lstStyle/>
          <a:p>
            <a:fld id="{674017D6-2BAA-449D-BEA9-28190BE8E22D}" type="slidenum">
              <a:rPr lang="en-MY" smtClean="0"/>
              <a:t>‹#›</a:t>
            </a:fld>
            <a:endParaRPr lang="en-MY"/>
          </a:p>
        </p:txBody>
      </p:sp>
    </p:spTree>
    <p:extLst>
      <p:ext uri="{BB962C8B-B14F-4D97-AF65-F5344CB8AC3E}">
        <p14:creationId xmlns:p14="http://schemas.microsoft.com/office/powerpoint/2010/main" val="312301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1023-A95A-42D3-8E93-25DE3B57A2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BBAD5867-392A-4B52-88AF-1958EFF39F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F71E1286-35C0-47BB-A0E7-0064C8131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E2316D-4CCF-46DE-AEC2-27B41EDFEAF1}"/>
              </a:ext>
            </a:extLst>
          </p:cNvPr>
          <p:cNvSpPr>
            <a:spLocks noGrp="1"/>
          </p:cNvSpPr>
          <p:nvPr>
            <p:ph type="dt" sz="half" idx="10"/>
          </p:nvPr>
        </p:nvSpPr>
        <p:spPr/>
        <p:txBody>
          <a:bodyPr/>
          <a:lstStyle/>
          <a:p>
            <a:fld id="{17DE4271-380D-4934-9419-8DF8F2F8DEF5}" type="datetime1">
              <a:rPr lang="en-MY" smtClean="0"/>
              <a:t>10/12/2022</a:t>
            </a:fld>
            <a:endParaRPr lang="en-MY"/>
          </a:p>
        </p:txBody>
      </p:sp>
      <p:sp>
        <p:nvSpPr>
          <p:cNvPr id="6" name="Footer Placeholder 5">
            <a:extLst>
              <a:ext uri="{FF2B5EF4-FFF2-40B4-BE49-F238E27FC236}">
                <a16:creationId xmlns:a16="http://schemas.microsoft.com/office/drawing/2014/main" id="{62C3D119-13D5-40E2-8998-B1C9A03A084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9C17CC2-84C8-42FB-AA1A-8674C2876862}"/>
              </a:ext>
            </a:extLst>
          </p:cNvPr>
          <p:cNvSpPr>
            <a:spLocks noGrp="1"/>
          </p:cNvSpPr>
          <p:nvPr>
            <p:ph type="sldNum" sz="quarter" idx="12"/>
          </p:nvPr>
        </p:nvSpPr>
        <p:spPr/>
        <p:txBody>
          <a:bodyPr/>
          <a:lstStyle/>
          <a:p>
            <a:fld id="{674017D6-2BAA-449D-BEA9-28190BE8E22D}" type="slidenum">
              <a:rPr lang="en-MY" smtClean="0"/>
              <a:t>‹#›</a:t>
            </a:fld>
            <a:endParaRPr lang="en-MY"/>
          </a:p>
        </p:txBody>
      </p:sp>
    </p:spTree>
    <p:extLst>
      <p:ext uri="{BB962C8B-B14F-4D97-AF65-F5344CB8AC3E}">
        <p14:creationId xmlns:p14="http://schemas.microsoft.com/office/powerpoint/2010/main" val="2720151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DABE69-F8AC-4AC3-81DF-A04F525D9F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0405AFD2-8A87-4901-B64D-7CB47D0E47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75F19CC-C59C-46F3-9FB2-70C7167481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8CEA9-5CDF-47FA-8A88-9520A7AA4013}" type="datetime1">
              <a:rPr lang="en-MY" smtClean="0"/>
              <a:t>10/12/2022</a:t>
            </a:fld>
            <a:endParaRPr lang="en-MY"/>
          </a:p>
        </p:txBody>
      </p:sp>
      <p:sp>
        <p:nvSpPr>
          <p:cNvPr id="5" name="Footer Placeholder 4">
            <a:extLst>
              <a:ext uri="{FF2B5EF4-FFF2-40B4-BE49-F238E27FC236}">
                <a16:creationId xmlns:a16="http://schemas.microsoft.com/office/drawing/2014/main" id="{405E8846-9884-4ABA-9614-ACAAED7CC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47D278E1-B595-484A-8EB1-B32BF322CF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017D6-2BAA-449D-BEA9-28190BE8E22D}" type="slidenum">
              <a:rPr lang="en-MY" smtClean="0"/>
              <a:t>‹#›</a:t>
            </a:fld>
            <a:endParaRPr lang="en-MY" dirty="0"/>
          </a:p>
        </p:txBody>
      </p:sp>
    </p:spTree>
    <p:extLst>
      <p:ext uri="{BB962C8B-B14F-4D97-AF65-F5344CB8AC3E}">
        <p14:creationId xmlns:p14="http://schemas.microsoft.com/office/powerpoint/2010/main" val="2806506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Home - Programmers Zone">
            <a:extLst>
              <a:ext uri="{FF2B5EF4-FFF2-40B4-BE49-F238E27FC236}">
                <a16:creationId xmlns:a16="http://schemas.microsoft.com/office/drawing/2014/main" id="{602CBCE4-846D-47A8-BD67-652C8532E9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0247" b="9090"/>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06A418-C1C7-4757-B82A-6E0887CD135B}"/>
              </a:ext>
            </a:extLst>
          </p:cNvPr>
          <p:cNvSpPr>
            <a:spLocks noGrp="1"/>
          </p:cNvSpPr>
          <p:nvPr>
            <p:ph type="ctrTitle"/>
          </p:nvPr>
        </p:nvSpPr>
        <p:spPr>
          <a:xfrm>
            <a:off x="477981" y="1122363"/>
            <a:ext cx="4023360" cy="3204134"/>
          </a:xfrm>
        </p:spPr>
        <p:txBody>
          <a:bodyPr anchor="b">
            <a:normAutofit/>
          </a:bodyPr>
          <a:lstStyle/>
          <a:p>
            <a:pPr algn="l"/>
            <a:r>
              <a:rPr lang="en-US" sz="4800"/>
              <a:t>Lecture 3</a:t>
            </a:r>
            <a:br>
              <a:rPr lang="en-US" sz="4800" dirty="0"/>
            </a:br>
            <a:r>
              <a:rPr lang="en-US" sz="4800" dirty="0"/>
              <a:t>Threads and Locks</a:t>
            </a:r>
            <a:endParaRPr lang="en-MY" sz="4800" dirty="0"/>
          </a:p>
        </p:txBody>
      </p:sp>
      <p:sp>
        <p:nvSpPr>
          <p:cNvPr id="3" name="Subtitle 2">
            <a:extLst>
              <a:ext uri="{FF2B5EF4-FFF2-40B4-BE49-F238E27FC236}">
                <a16:creationId xmlns:a16="http://schemas.microsoft.com/office/drawing/2014/main" id="{174C632E-3D32-4142-AB20-D4AAECB44BC7}"/>
              </a:ext>
            </a:extLst>
          </p:cNvPr>
          <p:cNvSpPr>
            <a:spLocks noGrp="1"/>
          </p:cNvSpPr>
          <p:nvPr>
            <p:ph type="subTitle" idx="1"/>
          </p:nvPr>
        </p:nvSpPr>
        <p:spPr>
          <a:xfrm>
            <a:off x="477980" y="4872922"/>
            <a:ext cx="4023359" cy="1208141"/>
          </a:xfrm>
        </p:spPr>
        <p:txBody>
          <a:bodyPr>
            <a:normAutofit/>
          </a:bodyPr>
          <a:lstStyle/>
          <a:p>
            <a:pPr algn="l"/>
            <a:r>
              <a:rPr lang="en-US" sz="1400" dirty="0"/>
              <a:t>Distributed Systems</a:t>
            </a:r>
          </a:p>
          <a:p>
            <a:pPr algn="l"/>
            <a:r>
              <a:rPr lang="en-US" sz="1400" dirty="0"/>
              <a:t>Semester 1 2022/2023</a:t>
            </a:r>
          </a:p>
          <a:p>
            <a:pPr algn="l"/>
            <a:r>
              <a:rPr lang="en-US" sz="1400" dirty="0"/>
              <a:t>Dr. Ayman Khallel </a:t>
            </a:r>
            <a:endParaRPr lang="en-MY" sz="1400"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46790903-1E76-4266-8007-B57404511557}"/>
              </a:ext>
            </a:extLst>
          </p:cNvPr>
          <p:cNvSpPr>
            <a:spLocks noGrp="1"/>
          </p:cNvSpPr>
          <p:nvPr>
            <p:ph type="sldNum" sz="quarter" idx="12"/>
          </p:nvPr>
        </p:nvSpPr>
        <p:spPr>
          <a:xfrm>
            <a:off x="8970819" y="6356350"/>
            <a:ext cx="2743200" cy="365125"/>
          </a:xfrm>
        </p:spPr>
        <p:txBody>
          <a:bodyPr>
            <a:normAutofit/>
          </a:bodyPr>
          <a:lstStyle/>
          <a:p>
            <a:pPr>
              <a:spcAft>
                <a:spcPts val="600"/>
              </a:spcAft>
            </a:pPr>
            <a:fld id="{674017D6-2BAA-449D-BEA9-28190BE8E22D}" type="slidenum">
              <a:rPr lang="en-MY">
                <a:solidFill>
                  <a:schemeClr val="bg1"/>
                </a:solidFill>
              </a:rPr>
              <a:pPr>
                <a:spcAft>
                  <a:spcPts val="600"/>
                </a:spcAft>
              </a:pPr>
              <a:t>1</a:t>
            </a:fld>
            <a:endParaRPr lang="en-MY">
              <a:solidFill>
                <a:schemeClr val="bg1"/>
              </a:solidFill>
            </a:endParaRPr>
          </a:p>
        </p:txBody>
      </p:sp>
    </p:spTree>
    <p:extLst>
      <p:ext uri="{BB962C8B-B14F-4D97-AF65-F5344CB8AC3E}">
        <p14:creationId xmlns:p14="http://schemas.microsoft.com/office/powerpoint/2010/main" val="41083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93BDE5-ECCD-40A8-886D-2E9D7F461DCB}"/>
              </a:ext>
            </a:extLst>
          </p:cNvPr>
          <p:cNvSpPr>
            <a:spLocks noGrp="1"/>
          </p:cNvSpPr>
          <p:nvPr>
            <p:ph type="sldNum" sz="quarter" idx="12"/>
          </p:nvPr>
        </p:nvSpPr>
        <p:spPr/>
        <p:txBody>
          <a:bodyPr/>
          <a:lstStyle/>
          <a:p>
            <a:fld id="{674017D6-2BAA-449D-BEA9-28190BE8E22D}" type="slidenum">
              <a:rPr lang="en-MY" smtClean="0"/>
              <a:t>10</a:t>
            </a:fld>
            <a:endParaRPr lang="en-MY" dirty="0"/>
          </a:p>
        </p:txBody>
      </p:sp>
      <p:pic>
        <p:nvPicPr>
          <p:cNvPr id="6" name="Picture 5">
            <a:extLst>
              <a:ext uri="{FF2B5EF4-FFF2-40B4-BE49-F238E27FC236}">
                <a16:creationId xmlns:a16="http://schemas.microsoft.com/office/drawing/2014/main" id="{DACBC638-0AAD-4F1D-A0BB-532BC37FE47D}"/>
              </a:ext>
            </a:extLst>
          </p:cNvPr>
          <p:cNvPicPr>
            <a:picLocks noChangeAspect="1"/>
          </p:cNvPicPr>
          <p:nvPr/>
        </p:nvPicPr>
        <p:blipFill>
          <a:blip r:embed="rId2"/>
          <a:stretch>
            <a:fillRect/>
          </a:stretch>
        </p:blipFill>
        <p:spPr>
          <a:xfrm>
            <a:off x="1500187" y="204787"/>
            <a:ext cx="9191625" cy="6448425"/>
          </a:xfrm>
          <a:prstGeom prst="rect">
            <a:avLst/>
          </a:prstGeom>
        </p:spPr>
      </p:pic>
    </p:spTree>
    <p:extLst>
      <p:ext uri="{BB962C8B-B14F-4D97-AF65-F5344CB8AC3E}">
        <p14:creationId xmlns:p14="http://schemas.microsoft.com/office/powerpoint/2010/main" val="2651115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722429-7E2A-4763-8330-760FD389A1E4}"/>
              </a:ext>
            </a:extLst>
          </p:cNvPr>
          <p:cNvSpPr>
            <a:spLocks noGrp="1"/>
          </p:cNvSpPr>
          <p:nvPr>
            <p:ph type="title"/>
          </p:nvPr>
        </p:nvSpPr>
        <p:spPr>
          <a:xfrm>
            <a:off x="838200" y="365125"/>
            <a:ext cx="10515600" cy="1325563"/>
          </a:xfrm>
        </p:spPr>
        <p:txBody>
          <a:bodyPr>
            <a:normAutofit/>
          </a:bodyPr>
          <a:lstStyle/>
          <a:p>
            <a:r>
              <a:rPr lang="en-US" sz="5400"/>
              <a:t>Multithreading example</a:t>
            </a:r>
            <a:endParaRPr lang="en-MY" sz="540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13D3E8-F317-4540-A9F0-F7A1E2FDEE15}"/>
              </a:ext>
            </a:extLst>
          </p:cNvPr>
          <p:cNvSpPr>
            <a:spLocks noGrp="1"/>
          </p:cNvSpPr>
          <p:nvPr>
            <p:ph idx="1"/>
          </p:nvPr>
        </p:nvSpPr>
        <p:spPr>
          <a:xfrm>
            <a:off x="838200" y="1929384"/>
            <a:ext cx="10515600" cy="4251960"/>
          </a:xfrm>
        </p:spPr>
        <p:txBody>
          <a:bodyPr>
            <a:normAutofit/>
          </a:bodyPr>
          <a:lstStyle/>
          <a:p>
            <a:r>
              <a:rPr lang="en-US" sz="2200" dirty="0"/>
              <a:t>Think about a single processor running your programming language IDE</a:t>
            </a:r>
          </a:p>
          <a:p>
            <a:pPr lvl="1"/>
            <a:r>
              <a:rPr lang="en-US" sz="2200" dirty="0"/>
              <a:t>You are executing the code that process (read) a large image to be (recognized) using some deep learning algorithm</a:t>
            </a:r>
          </a:p>
          <a:p>
            <a:pPr lvl="1"/>
            <a:r>
              <a:rPr lang="en-US" sz="2200" dirty="0"/>
              <a:t>This process is expensive and may took lots of memory and time dealing with  the IO</a:t>
            </a:r>
          </a:p>
          <a:p>
            <a:pPr lvl="1"/>
            <a:r>
              <a:rPr lang="en-US" sz="2200" dirty="0"/>
              <a:t>At this time, the UI may freeze if there is no thread. However, with IO is still in process, IO thread switched out and give to UI that the IDE and the computer is still responsive and not frozen.</a:t>
            </a:r>
          </a:p>
          <a:p>
            <a:pPr lvl="1"/>
            <a:r>
              <a:rPr lang="en-US" sz="2200" dirty="0"/>
              <a:t>This is multitasking in concept – where each thread allocated with a time to be executed on CPU – and switching is very fast (new multicore machine nowadays) </a:t>
            </a:r>
            <a:endParaRPr lang="en-MY" sz="2200" dirty="0"/>
          </a:p>
        </p:txBody>
      </p:sp>
      <p:sp>
        <p:nvSpPr>
          <p:cNvPr id="4" name="Slide Number Placeholder 3">
            <a:extLst>
              <a:ext uri="{FF2B5EF4-FFF2-40B4-BE49-F238E27FC236}">
                <a16:creationId xmlns:a16="http://schemas.microsoft.com/office/drawing/2014/main" id="{19189EA2-64E3-45A8-8718-19B20EA2043E}"/>
              </a:ext>
            </a:extLst>
          </p:cNvPr>
          <p:cNvSpPr>
            <a:spLocks noGrp="1"/>
          </p:cNvSpPr>
          <p:nvPr>
            <p:ph type="sldNum" sz="quarter" idx="12"/>
          </p:nvPr>
        </p:nvSpPr>
        <p:spPr>
          <a:xfrm>
            <a:off x="8610600" y="6356350"/>
            <a:ext cx="2743200" cy="365125"/>
          </a:xfrm>
        </p:spPr>
        <p:txBody>
          <a:bodyPr>
            <a:normAutofit/>
          </a:bodyPr>
          <a:lstStyle/>
          <a:p>
            <a:pPr>
              <a:spcAft>
                <a:spcPts val="600"/>
              </a:spcAft>
            </a:pPr>
            <a:fld id="{674017D6-2BAA-449D-BEA9-28190BE8E22D}" type="slidenum">
              <a:rPr lang="en-MY" smtClean="0"/>
              <a:pPr>
                <a:spcAft>
                  <a:spcPts val="600"/>
                </a:spcAft>
              </a:pPr>
              <a:t>11</a:t>
            </a:fld>
            <a:endParaRPr lang="en-MY"/>
          </a:p>
        </p:txBody>
      </p:sp>
    </p:spTree>
    <p:extLst>
      <p:ext uri="{BB962C8B-B14F-4D97-AF65-F5344CB8AC3E}">
        <p14:creationId xmlns:p14="http://schemas.microsoft.com/office/powerpoint/2010/main" val="1442741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B9B77-572A-4F07-B5F1-76A5C26D4A95}"/>
              </a:ext>
            </a:extLst>
          </p:cNvPr>
          <p:cNvSpPr>
            <a:spLocks noGrp="1"/>
          </p:cNvSpPr>
          <p:nvPr>
            <p:ph type="title"/>
          </p:nvPr>
        </p:nvSpPr>
        <p:spPr>
          <a:xfrm>
            <a:off x="4965430" y="629268"/>
            <a:ext cx="6586491" cy="1286160"/>
          </a:xfrm>
        </p:spPr>
        <p:txBody>
          <a:bodyPr anchor="b">
            <a:normAutofit/>
          </a:bodyPr>
          <a:lstStyle/>
          <a:p>
            <a:r>
              <a:rPr lang="en-US" dirty="0"/>
              <a:t>Why multithreading?</a:t>
            </a:r>
            <a:endParaRPr lang="en-MY" dirty="0"/>
          </a:p>
        </p:txBody>
      </p:sp>
      <p:sp>
        <p:nvSpPr>
          <p:cNvPr id="3" name="Content Placeholder 2">
            <a:extLst>
              <a:ext uri="{FF2B5EF4-FFF2-40B4-BE49-F238E27FC236}">
                <a16:creationId xmlns:a16="http://schemas.microsoft.com/office/drawing/2014/main" id="{0277D5A6-81F9-491E-99B7-137C5DCD9B46}"/>
              </a:ext>
            </a:extLst>
          </p:cNvPr>
          <p:cNvSpPr>
            <a:spLocks noGrp="1"/>
          </p:cNvSpPr>
          <p:nvPr>
            <p:ph idx="1"/>
          </p:nvPr>
        </p:nvSpPr>
        <p:spPr>
          <a:xfrm>
            <a:off x="4965431" y="2438400"/>
            <a:ext cx="6586489" cy="3785419"/>
          </a:xfrm>
        </p:spPr>
        <p:txBody>
          <a:bodyPr>
            <a:normAutofit/>
          </a:bodyPr>
          <a:lstStyle/>
          <a:p>
            <a:r>
              <a:rPr lang="en-US" sz="2000" dirty="0"/>
              <a:t>Multiple threads in a single core would have to switch back and forth to give the illusion of multitasking – not efficient</a:t>
            </a:r>
          </a:p>
          <a:p>
            <a:r>
              <a:rPr lang="en-US" sz="2000" dirty="0"/>
              <a:t>In multiple cores – multithreading has become extremely important in terms of the efficiency of your application</a:t>
            </a:r>
          </a:p>
          <a:p>
            <a:r>
              <a:rPr lang="en-US" sz="2000" dirty="0"/>
              <a:t>common reasons for multithreading are</a:t>
            </a:r>
          </a:p>
          <a:p>
            <a:pPr lvl="1"/>
            <a:r>
              <a:rPr lang="en-US" sz="2000" dirty="0"/>
              <a:t>Better utilization of a single CPU.</a:t>
            </a:r>
          </a:p>
          <a:p>
            <a:pPr lvl="1"/>
            <a:r>
              <a:rPr lang="en-US" sz="2000" dirty="0"/>
              <a:t>Better utilization of multiple CPUs or CPU cores.</a:t>
            </a:r>
          </a:p>
          <a:p>
            <a:pPr lvl="1"/>
            <a:r>
              <a:rPr lang="en-US" sz="2000" dirty="0"/>
              <a:t>Better user experience with regards to responsiveness.</a:t>
            </a:r>
          </a:p>
          <a:p>
            <a:pPr lvl="1"/>
            <a:r>
              <a:rPr lang="en-US" sz="2000" dirty="0"/>
              <a:t>Better user experience with regards to fairness.</a:t>
            </a:r>
            <a:endParaRPr lang="en-MY" sz="2000" dirty="0"/>
          </a:p>
        </p:txBody>
      </p:sp>
      <p:pic>
        <p:nvPicPr>
          <p:cNvPr id="19" name="Picture 12" descr="Electronic circuit board">
            <a:extLst>
              <a:ext uri="{FF2B5EF4-FFF2-40B4-BE49-F238E27FC236}">
                <a16:creationId xmlns:a16="http://schemas.microsoft.com/office/drawing/2014/main" id="{1CEB0DF1-223E-D211-6B90-7611F663EA68}"/>
              </a:ext>
            </a:extLst>
          </p:cNvPr>
          <p:cNvPicPr>
            <a:picLocks noChangeAspect="1"/>
          </p:cNvPicPr>
          <p:nvPr/>
        </p:nvPicPr>
        <p:blipFill rotWithShape="1">
          <a:blip r:embed="rId3"/>
          <a:srcRect l="43356" r="11524" b="-1"/>
          <a:stretch/>
        </p:blipFill>
        <p:spPr>
          <a:xfrm>
            <a:off x="20" y="10"/>
            <a:ext cx="4635571" cy="6857990"/>
          </a:xfrm>
          <a:prstGeom prst="rect">
            <a:avLst/>
          </a:prstGeom>
          <a:effectLst/>
        </p:spPr>
      </p:pic>
      <p:cxnSp>
        <p:nvCxnSpPr>
          <p:cNvPr id="20" name="Straight Connector 16">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0B278"/>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7024873D-A261-4E48-AA66-B9107E7DA66E}"/>
              </a:ext>
            </a:extLst>
          </p:cNvPr>
          <p:cNvSpPr>
            <a:spLocks noGrp="1"/>
          </p:cNvSpPr>
          <p:nvPr>
            <p:ph type="sldNum" sz="quarter" idx="12"/>
          </p:nvPr>
        </p:nvSpPr>
        <p:spPr>
          <a:xfrm>
            <a:off x="10167042" y="6356350"/>
            <a:ext cx="1186758" cy="365125"/>
          </a:xfrm>
        </p:spPr>
        <p:txBody>
          <a:bodyPr>
            <a:normAutofit/>
          </a:bodyPr>
          <a:lstStyle/>
          <a:p>
            <a:pPr>
              <a:spcAft>
                <a:spcPts val="600"/>
              </a:spcAft>
            </a:pPr>
            <a:fld id="{674017D6-2BAA-449D-BEA9-28190BE8E22D}" type="slidenum">
              <a:rPr lang="en-MY" smtClean="0"/>
              <a:pPr>
                <a:spcAft>
                  <a:spcPts val="600"/>
                </a:spcAft>
              </a:pPr>
              <a:t>12</a:t>
            </a:fld>
            <a:endParaRPr lang="en-MY"/>
          </a:p>
        </p:txBody>
      </p:sp>
    </p:spTree>
    <p:extLst>
      <p:ext uri="{BB962C8B-B14F-4D97-AF65-F5344CB8AC3E}">
        <p14:creationId xmlns:p14="http://schemas.microsoft.com/office/powerpoint/2010/main" val="3272660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D68E0F-05FC-4EF9-A0A1-9E78FBC55EA3}"/>
              </a:ext>
            </a:extLst>
          </p:cNvPr>
          <p:cNvSpPr>
            <a:spLocks noGrp="1"/>
          </p:cNvSpPr>
          <p:nvPr>
            <p:ph type="title"/>
          </p:nvPr>
        </p:nvSpPr>
        <p:spPr>
          <a:xfrm>
            <a:off x="838200" y="365125"/>
            <a:ext cx="10515600" cy="1325563"/>
          </a:xfrm>
        </p:spPr>
        <p:txBody>
          <a:bodyPr>
            <a:normAutofit/>
          </a:bodyPr>
          <a:lstStyle/>
          <a:p>
            <a:r>
              <a:rPr lang="en-US" sz="5400" dirty="0"/>
              <a:t>Cost of Multithreading</a:t>
            </a:r>
            <a:endParaRPr lang="en-MY" sz="5400" dirty="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9FDD97-3B4E-406C-B0A2-2CC58154669D}"/>
              </a:ext>
            </a:extLst>
          </p:cNvPr>
          <p:cNvSpPr>
            <a:spLocks noGrp="1"/>
          </p:cNvSpPr>
          <p:nvPr>
            <p:ph idx="1"/>
          </p:nvPr>
        </p:nvSpPr>
        <p:spPr>
          <a:xfrm>
            <a:off x="838200" y="1929384"/>
            <a:ext cx="10515600" cy="4251960"/>
          </a:xfrm>
        </p:spPr>
        <p:txBody>
          <a:bodyPr>
            <a:normAutofit/>
          </a:bodyPr>
          <a:lstStyle/>
          <a:p>
            <a:r>
              <a:rPr lang="en-US" sz="2200" dirty="0"/>
              <a:t>Performance overhead: </a:t>
            </a:r>
          </a:p>
          <a:p>
            <a:pPr lvl="1"/>
            <a:r>
              <a:rPr lang="en-US" sz="2200" dirty="0"/>
              <a:t>Synchronization </a:t>
            </a:r>
          </a:p>
          <a:p>
            <a:pPr lvl="1"/>
            <a:r>
              <a:rPr lang="en-US" sz="2200" dirty="0"/>
              <a:t>Access to shared resources </a:t>
            </a:r>
          </a:p>
          <a:p>
            <a:r>
              <a:rPr lang="en-US" sz="2200" dirty="0"/>
              <a:t>Hazards: </a:t>
            </a:r>
          </a:p>
          <a:p>
            <a:pPr lvl="1"/>
            <a:r>
              <a:rPr lang="en-US" sz="2200" b="1" dirty="0"/>
              <a:t>Deadlocks</a:t>
            </a:r>
            <a:r>
              <a:rPr lang="en-US" sz="2200" dirty="0"/>
              <a:t>: A thread enters a waiting state for a resource held by another one, which in turn is waiting for a resource by another (possible the first one). </a:t>
            </a:r>
          </a:p>
          <a:p>
            <a:pPr lvl="1"/>
            <a:r>
              <a:rPr lang="en-US" sz="2200" b="1" dirty="0"/>
              <a:t>Race conditions</a:t>
            </a:r>
            <a:r>
              <a:rPr lang="en-US" sz="2200" dirty="0"/>
              <a:t>: Two or more threads read/write shared data and the result depends on the actual sequence of execution of the threads.</a:t>
            </a:r>
          </a:p>
          <a:p>
            <a:r>
              <a:rPr lang="en-US" sz="2200" dirty="0"/>
              <a:t>Not deterministic: Harder to debug (hard to reproduce errors)</a:t>
            </a:r>
            <a:endParaRPr lang="en-MY" sz="2200" dirty="0"/>
          </a:p>
        </p:txBody>
      </p:sp>
      <p:sp>
        <p:nvSpPr>
          <p:cNvPr id="4" name="Slide Number Placeholder 3">
            <a:extLst>
              <a:ext uri="{FF2B5EF4-FFF2-40B4-BE49-F238E27FC236}">
                <a16:creationId xmlns:a16="http://schemas.microsoft.com/office/drawing/2014/main" id="{32C40589-F926-4B04-BEC6-09009778D09C}"/>
              </a:ext>
            </a:extLst>
          </p:cNvPr>
          <p:cNvSpPr>
            <a:spLocks noGrp="1"/>
          </p:cNvSpPr>
          <p:nvPr>
            <p:ph type="sldNum" sz="quarter" idx="12"/>
          </p:nvPr>
        </p:nvSpPr>
        <p:spPr>
          <a:xfrm>
            <a:off x="8610600" y="6356350"/>
            <a:ext cx="2743200" cy="365125"/>
          </a:xfrm>
        </p:spPr>
        <p:txBody>
          <a:bodyPr>
            <a:normAutofit/>
          </a:bodyPr>
          <a:lstStyle/>
          <a:p>
            <a:pPr>
              <a:spcAft>
                <a:spcPts val="600"/>
              </a:spcAft>
            </a:pPr>
            <a:fld id="{674017D6-2BAA-449D-BEA9-28190BE8E22D}" type="slidenum">
              <a:rPr lang="en-MY" smtClean="0"/>
              <a:pPr>
                <a:spcAft>
                  <a:spcPts val="600"/>
                </a:spcAft>
              </a:pPr>
              <a:t>13</a:t>
            </a:fld>
            <a:endParaRPr lang="en-MY"/>
          </a:p>
        </p:txBody>
      </p:sp>
    </p:spTree>
    <p:extLst>
      <p:ext uri="{BB962C8B-B14F-4D97-AF65-F5344CB8AC3E}">
        <p14:creationId xmlns:p14="http://schemas.microsoft.com/office/powerpoint/2010/main" val="16749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0" name="Rectangle 2">
            <a:extLst>
              <a:ext uri="{FF2B5EF4-FFF2-40B4-BE49-F238E27FC236}">
                <a16:creationId xmlns:a16="http://schemas.microsoft.com/office/drawing/2014/main" id="{1D09286C-8B28-401D-B0F2-C0B4F0EED329}"/>
              </a:ext>
            </a:extLst>
          </p:cNvPr>
          <p:cNvSpPr>
            <a:spLocks noGrp="1" noChangeArrowheads="1"/>
          </p:cNvSpPr>
          <p:nvPr>
            <p:ph type="title"/>
          </p:nvPr>
        </p:nvSpPr>
        <p:spPr>
          <a:xfrm>
            <a:off x="838200" y="365125"/>
            <a:ext cx="10515600" cy="1325563"/>
          </a:xfrm>
        </p:spPr>
        <p:txBody>
          <a:bodyPr vert="horz" lIns="91440" tIns="45720" rIns="91440" bIns="45720" rtlCol="0" anchor="ctr">
            <a:normAutofit/>
          </a:bodyPr>
          <a:lstStyle/>
          <a:p>
            <a:r>
              <a:rPr lang="en-US" altLang="en-US" sz="4200" kern="1200" dirty="0">
                <a:solidFill>
                  <a:schemeClr val="tx1"/>
                </a:solidFill>
                <a:latin typeface="+mj-lt"/>
                <a:ea typeface="+mj-ea"/>
                <a:cs typeface="+mj-cs"/>
              </a:rPr>
              <a:t>Synchronization</a:t>
            </a:r>
            <a:br>
              <a:rPr lang="en-US" altLang="en-US" sz="4200" kern="1200" dirty="0">
                <a:solidFill>
                  <a:schemeClr val="tx1"/>
                </a:solidFill>
                <a:latin typeface="+mj-lt"/>
                <a:ea typeface="+mj-ea"/>
                <a:cs typeface="+mj-cs"/>
              </a:rPr>
            </a:br>
            <a:endParaRPr lang="en-US" altLang="en-US" sz="4200" kern="1200" dirty="0">
              <a:solidFill>
                <a:schemeClr val="tx1"/>
              </a:solidFill>
              <a:latin typeface="+mj-lt"/>
              <a:ea typeface="+mj-ea"/>
              <a:cs typeface="+mj-cs"/>
            </a:endParaRPr>
          </a:p>
        </p:txBody>
      </p:sp>
      <p:sp>
        <p:nvSpPr>
          <p:cNvPr id="7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A52A7E-8550-4B37-BC89-512DFA15DEF4}"/>
              </a:ext>
            </a:extLst>
          </p:cNvPr>
          <p:cNvSpPr txBox="1"/>
          <p:nvPr/>
        </p:nvSpPr>
        <p:spPr>
          <a:xfrm>
            <a:off x="838200" y="1929384"/>
            <a:ext cx="10515600" cy="4251960"/>
          </a:xfrm>
          <a:prstGeom prst="rect">
            <a:avLst/>
          </a:prstGeom>
        </p:spPr>
        <p:txBody>
          <a:bodyPr vert="horz" lIns="91440" tIns="45720" rIns="91440" bIns="45720" rtlCol="0">
            <a:normAutofit/>
          </a:bodyPr>
          <a:lstStyle/>
          <a:p>
            <a:pPr marL="342900" indent="-342900">
              <a:lnSpc>
                <a:spcPct val="90000"/>
              </a:lnSpc>
              <a:spcAft>
                <a:spcPts val="600"/>
              </a:spcAft>
              <a:buFont typeface="Arial" panose="020B0604020202020204" pitchFamily="34" charset="0"/>
              <a:buChar char="•"/>
            </a:pPr>
            <a:r>
              <a:rPr lang="en-US" altLang="en-US" sz="2200" dirty="0"/>
              <a:t>Concurrent access to shared data can result in data inconsistency.</a:t>
            </a:r>
          </a:p>
          <a:p>
            <a:pPr marL="342900" indent="-342900">
              <a:lnSpc>
                <a:spcPct val="90000"/>
              </a:lnSpc>
              <a:spcAft>
                <a:spcPts val="600"/>
              </a:spcAft>
              <a:buFont typeface="Arial" panose="020B0604020202020204" pitchFamily="34" charset="0"/>
              <a:buChar char="•"/>
            </a:pPr>
            <a:r>
              <a:rPr lang="en-US" altLang="en-US" sz="2200" dirty="0"/>
              <a:t>To ensure orderly execution of processes, the operating system provides mechanisms for job synchronization and communication.</a:t>
            </a:r>
          </a:p>
          <a:p>
            <a:pPr marL="342900" indent="-342900">
              <a:lnSpc>
                <a:spcPct val="90000"/>
              </a:lnSpc>
              <a:spcAft>
                <a:spcPts val="600"/>
              </a:spcAft>
              <a:buFont typeface="Arial" panose="020B0604020202020204" pitchFamily="34" charset="0"/>
              <a:buChar char="•"/>
            </a:pPr>
            <a:r>
              <a:rPr lang="en-US" altLang="en-US" sz="2200" dirty="0"/>
              <a:t>A deadlock state is a state of indefinite wait by one or more processes for an event that can be triggered only by one of the waiting processes.</a:t>
            </a:r>
          </a:p>
          <a:p>
            <a:pPr marL="342900" indent="-342900">
              <a:lnSpc>
                <a:spcPct val="90000"/>
              </a:lnSpc>
              <a:spcAft>
                <a:spcPts val="600"/>
              </a:spcAft>
              <a:buFont typeface="Arial" panose="020B0604020202020204" pitchFamily="34" charset="0"/>
              <a:buChar char="•"/>
            </a:pPr>
            <a:r>
              <a:rPr lang="en-US" altLang="en-US" sz="2200" dirty="0"/>
              <a:t>Operating system also provides mechanisms to ensure that jobs do not get stuck in a deadlock, forever waiting for each other.</a:t>
            </a:r>
          </a:p>
        </p:txBody>
      </p:sp>
    </p:spTree>
    <p:extLst>
      <p:ext uri="{BB962C8B-B14F-4D97-AF65-F5344CB8AC3E}">
        <p14:creationId xmlns:p14="http://schemas.microsoft.com/office/powerpoint/2010/main" val="1956186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Rectangle 2">
            <a:extLst>
              <a:ext uri="{FF2B5EF4-FFF2-40B4-BE49-F238E27FC236}">
                <a16:creationId xmlns:a16="http://schemas.microsoft.com/office/drawing/2014/main" id="{B7829D9D-6671-44DD-9C9D-F51BC8B16511}"/>
              </a:ext>
            </a:extLst>
          </p:cNvPr>
          <p:cNvSpPr>
            <a:spLocks noGrp="1" noChangeArrowheads="1"/>
          </p:cNvSpPr>
          <p:nvPr>
            <p:ph type="title"/>
          </p:nvPr>
        </p:nvSpPr>
        <p:spPr>
          <a:xfrm>
            <a:off x="838200" y="365125"/>
            <a:ext cx="10515600" cy="1325563"/>
          </a:xfrm>
        </p:spPr>
        <p:txBody>
          <a:bodyPr>
            <a:normAutofit/>
          </a:bodyPr>
          <a:lstStyle/>
          <a:p>
            <a:r>
              <a:rPr lang="en-US" altLang="en-US" sz="5400" dirty="0"/>
              <a:t>Synchronization - Example</a:t>
            </a: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3">
            <a:extLst>
              <a:ext uri="{FF2B5EF4-FFF2-40B4-BE49-F238E27FC236}">
                <a16:creationId xmlns:a16="http://schemas.microsoft.com/office/drawing/2014/main" id="{0D201B67-C539-4533-86A0-50B1A6ED4120}"/>
              </a:ext>
            </a:extLst>
          </p:cNvPr>
          <p:cNvSpPr>
            <a:spLocks noGrp="1" noChangeArrowheads="1"/>
          </p:cNvSpPr>
          <p:nvPr>
            <p:ph type="body" idx="1"/>
          </p:nvPr>
        </p:nvSpPr>
        <p:spPr>
          <a:xfrm>
            <a:off x="838200" y="1929384"/>
            <a:ext cx="10515600" cy="4251960"/>
          </a:xfrm>
        </p:spPr>
        <p:txBody>
          <a:bodyPr>
            <a:normAutofit/>
          </a:bodyPr>
          <a:lstStyle/>
          <a:p>
            <a:r>
              <a:rPr lang="en-US" altLang="en-US" sz="2200" dirty="0"/>
              <a:t>Consider two threads t1 and t2:</a:t>
            </a:r>
          </a:p>
          <a:p>
            <a:pPr lvl="1"/>
            <a:r>
              <a:rPr lang="en-US" altLang="en-US" sz="2200" dirty="0"/>
              <a:t>Thread t1 increments the counter </a:t>
            </a:r>
          </a:p>
          <a:p>
            <a:pPr lvl="2"/>
            <a:r>
              <a:rPr lang="en-US" altLang="en-US" sz="2200" dirty="0"/>
              <a:t>counter := counter + 1</a:t>
            </a:r>
          </a:p>
          <a:p>
            <a:pPr lvl="1"/>
            <a:r>
              <a:rPr lang="en-US" altLang="en-US" sz="2200" dirty="0"/>
              <a:t>Thread t2 decrements the counter</a:t>
            </a:r>
          </a:p>
          <a:p>
            <a:pPr lvl="2"/>
            <a:r>
              <a:rPr lang="en-US" altLang="en-US" sz="2200" dirty="0"/>
              <a:t>counter := counter – 1 </a:t>
            </a:r>
          </a:p>
          <a:p>
            <a:pPr lvl="1">
              <a:buFont typeface="Wingdings" panose="05000000000000000000" pitchFamily="2" charset="2"/>
              <a:buNone/>
            </a:pPr>
            <a:r>
              <a:rPr lang="en-US" altLang="en-US" sz="2200" dirty="0"/>
              <a:t>	If both are run one after the other, the final value of the counter (counter could be a memory location for example) should remain the same regardless of the order in which they are run. One increments it, the other decrements it. No change.</a:t>
            </a:r>
          </a:p>
          <a:p>
            <a:pPr>
              <a:buFont typeface="Wingdings" panose="05000000000000000000" pitchFamily="2" charset="2"/>
              <a:buNone/>
            </a:pPr>
            <a:r>
              <a:rPr lang="en-US" altLang="en-US" sz="2200" dirty="0"/>
              <a:t>   The increment and decrement statements of t1 and t2 translate to machine code as shown on the following slide.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0" name="Rectangle 2">
            <a:extLst>
              <a:ext uri="{FF2B5EF4-FFF2-40B4-BE49-F238E27FC236}">
                <a16:creationId xmlns:a16="http://schemas.microsoft.com/office/drawing/2014/main" id="{90D895CB-EAD4-431B-8385-EC662CD55A4F}"/>
              </a:ext>
            </a:extLst>
          </p:cNvPr>
          <p:cNvSpPr>
            <a:spLocks noGrp="1" noChangeArrowheads="1"/>
          </p:cNvSpPr>
          <p:nvPr>
            <p:ph type="title"/>
          </p:nvPr>
        </p:nvSpPr>
        <p:spPr>
          <a:xfrm>
            <a:off x="638881" y="457200"/>
            <a:ext cx="10909640" cy="1368614"/>
          </a:xfrm>
        </p:spPr>
        <p:txBody>
          <a:bodyPr vert="horz" lIns="91440" tIns="45720" rIns="91440" bIns="45720" rtlCol="0" anchor="ctr">
            <a:normAutofit/>
          </a:bodyPr>
          <a:lstStyle/>
          <a:p>
            <a:pPr algn="ctr"/>
            <a:r>
              <a:rPr lang="en-US" altLang="en-US" sz="6100" dirty="0"/>
              <a:t> Synchronization - Example</a:t>
            </a:r>
          </a:p>
        </p:txBody>
      </p:sp>
      <p:sp>
        <p:nvSpPr>
          <p:cNvPr id="7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Box 3">
            <a:extLst>
              <a:ext uri="{FF2B5EF4-FFF2-40B4-BE49-F238E27FC236}">
                <a16:creationId xmlns:a16="http://schemas.microsoft.com/office/drawing/2014/main" id="{B298FE76-C595-470E-AAE0-42BD4B63B4BA}"/>
              </a:ext>
            </a:extLst>
          </p:cNvPr>
          <p:cNvSpPr txBox="1">
            <a:spLocks noChangeArrowheads="1"/>
          </p:cNvSpPr>
          <p:nvPr/>
        </p:nvSpPr>
        <p:spPr bwMode="auto">
          <a:xfrm>
            <a:off x="1781794" y="2455380"/>
            <a:ext cx="3048000" cy="3752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spcBef>
                <a:spcPct val="50000"/>
              </a:spcBef>
            </a:pPr>
            <a:r>
              <a:rPr lang="en-US" altLang="en-US" b="1" dirty="0"/>
              <a:t>t</a:t>
            </a:r>
            <a:r>
              <a:rPr lang="en-US" altLang="en-US" b="1" dirty="0">
                <a:latin typeface="Tahoma" panose="020B0604030504040204" pitchFamily="34" charset="0"/>
              </a:rPr>
              <a:t>1</a:t>
            </a:r>
            <a:r>
              <a:rPr lang="en-US" altLang="en-US" dirty="0">
                <a:latin typeface="Tahoma" panose="020B0604030504040204" pitchFamily="34" charset="0"/>
              </a:rPr>
              <a:t> (increment)</a:t>
            </a:r>
          </a:p>
          <a:p>
            <a:pPr>
              <a:spcBef>
                <a:spcPct val="50000"/>
              </a:spcBef>
            </a:pPr>
            <a:endParaRPr lang="en-US" altLang="en-US" dirty="0">
              <a:latin typeface="Tahoma" panose="020B0604030504040204" pitchFamily="34" charset="0"/>
            </a:endParaRPr>
          </a:p>
          <a:p>
            <a:pPr>
              <a:spcBef>
                <a:spcPct val="50000"/>
              </a:spcBef>
              <a:buFontTx/>
              <a:buAutoNum type="arabicPeriod"/>
            </a:pPr>
            <a:r>
              <a:rPr lang="en-US" altLang="en-US" dirty="0">
                <a:latin typeface="Tahoma" panose="020B0604030504040204" pitchFamily="34" charset="0"/>
              </a:rPr>
              <a:t>reg</a:t>
            </a:r>
            <a:r>
              <a:rPr lang="en-US" altLang="en-US" baseline="-25000" dirty="0">
                <a:latin typeface="Tahoma" panose="020B0604030504040204" pitchFamily="34" charset="0"/>
              </a:rPr>
              <a:t>1</a:t>
            </a:r>
            <a:r>
              <a:rPr lang="en-US" altLang="en-US" dirty="0">
                <a:latin typeface="Tahoma" panose="020B0604030504040204" pitchFamily="34" charset="0"/>
              </a:rPr>
              <a:t> := counter</a:t>
            </a:r>
          </a:p>
          <a:p>
            <a:pPr>
              <a:spcBef>
                <a:spcPct val="50000"/>
              </a:spcBef>
              <a:buFontTx/>
              <a:buAutoNum type="arabicPeriod"/>
            </a:pPr>
            <a:r>
              <a:rPr lang="en-US" altLang="en-US" dirty="0">
                <a:latin typeface="Tahoma" panose="020B0604030504040204" pitchFamily="34" charset="0"/>
              </a:rPr>
              <a:t>reg</a:t>
            </a:r>
            <a:r>
              <a:rPr lang="en-US" altLang="en-US" baseline="-25000" dirty="0">
                <a:latin typeface="Tahoma" panose="020B0604030504040204" pitchFamily="34" charset="0"/>
              </a:rPr>
              <a:t>1</a:t>
            </a:r>
            <a:r>
              <a:rPr lang="en-US" altLang="en-US" dirty="0">
                <a:latin typeface="Tahoma" panose="020B0604030504040204" pitchFamily="34" charset="0"/>
              </a:rPr>
              <a:t> := reg</a:t>
            </a:r>
            <a:r>
              <a:rPr lang="en-US" altLang="en-US" baseline="-25000" dirty="0">
                <a:latin typeface="Tahoma" panose="020B0604030504040204" pitchFamily="34" charset="0"/>
              </a:rPr>
              <a:t>1</a:t>
            </a:r>
            <a:r>
              <a:rPr lang="en-US" altLang="en-US" dirty="0">
                <a:latin typeface="Tahoma" panose="020B0604030504040204" pitchFamily="34" charset="0"/>
              </a:rPr>
              <a:t> +1</a:t>
            </a:r>
          </a:p>
          <a:p>
            <a:pPr>
              <a:spcBef>
                <a:spcPct val="50000"/>
              </a:spcBef>
              <a:buFontTx/>
              <a:buAutoNum type="arabicPeriod"/>
            </a:pPr>
            <a:r>
              <a:rPr lang="en-US" altLang="en-US" dirty="0">
                <a:latin typeface="Tahoma" panose="020B0604030504040204" pitchFamily="34" charset="0"/>
              </a:rPr>
              <a:t>counter := reg</a:t>
            </a:r>
            <a:r>
              <a:rPr lang="en-US" altLang="en-US" baseline="-25000" dirty="0">
                <a:latin typeface="Tahoma" panose="020B0604030504040204" pitchFamily="34" charset="0"/>
              </a:rPr>
              <a:t>1</a:t>
            </a:r>
          </a:p>
          <a:p>
            <a:pPr>
              <a:spcBef>
                <a:spcPct val="50000"/>
              </a:spcBef>
              <a:buFontTx/>
              <a:buAutoNum type="arabicPeriod"/>
            </a:pPr>
            <a:endParaRPr lang="en-US" altLang="en-US" dirty="0">
              <a:latin typeface="Tahoma" panose="020B0604030504040204" pitchFamily="34" charset="0"/>
            </a:endParaRPr>
          </a:p>
          <a:p>
            <a:pPr>
              <a:spcBef>
                <a:spcPct val="50000"/>
              </a:spcBef>
            </a:pPr>
            <a:endParaRPr lang="en-US" altLang="en-US" dirty="0">
              <a:latin typeface="Tahoma" panose="020B0604030504040204" pitchFamily="34" charset="0"/>
            </a:endParaRPr>
          </a:p>
        </p:txBody>
      </p:sp>
      <p:sp>
        <p:nvSpPr>
          <p:cNvPr id="12" name="Text Box 4">
            <a:extLst>
              <a:ext uri="{FF2B5EF4-FFF2-40B4-BE49-F238E27FC236}">
                <a16:creationId xmlns:a16="http://schemas.microsoft.com/office/drawing/2014/main" id="{3BF19C81-DAC0-4E57-AA0D-9A3A22A2A798}"/>
              </a:ext>
            </a:extLst>
          </p:cNvPr>
          <p:cNvSpPr txBox="1">
            <a:spLocks noChangeArrowheads="1"/>
          </p:cNvSpPr>
          <p:nvPr/>
        </p:nvSpPr>
        <p:spPr bwMode="auto">
          <a:xfrm>
            <a:off x="7607630" y="2455380"/>
            <a:ext cx="3048000" cy="3752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spcBef>
                <a:spcPct val="50000"/>
              </a:spcBef>
            </a:pPr>
            <a:r>
              <a:rPr lang="en-US" altLang="en-US" b="1" dirty="0">
                <a:latin typeface="Tahoma" panose="020B0604030504040204" pitchFamily="34" charset="0"/>
              </a:rPr>
              <a:t>t2</a:t>
            </a:r>
            <a:r>
              <a:rPr lang="en-US" altLang="en-US" dirty="0">
                <a:latin typeface="Tahoma" panose="020B0604030504040204" pitchFamily="34" charset="0"/>
              </a:rPr>
              <a:t> (decrement)</a:t>
            </a:r>
          </a:p>
          <a:p>
            <a:pPr>
              <a:spcBef>
                <a:spcPct val="50000"/>
              </a:spcBef>
            </a:pPr>
            <a:endParaRPr lang="en-US" altLang="en-US" dirty="0">
              <a:latin typeface="Tahoma" panose="020B0604030504040204" pitchFamily="34" charset="0"/>
            </a:endParaRPr>
          </a:p>
          <a:p>
            <a:pPr>
              <a:spcBef>
                <a:spcPct val="50000"/>
              </a:spcBef>
            </a:pPr>
            <a:r>
              <a:rPr lang="en-US" altLang="en-US" dirty="0">
                <a:latin typeface="Tahoma" panose="020B0604030504040204" pitchFamily="34" charset="0"/>
              </a:rPr>
              <a:t>4. reg</a:t>
            </a:r>
            <a:r>
              <a:rPr lang="en-US" altLang="en-US" baseline="-25000" dirty="0">
                <a:latin typeface="Tahoma" panose="020B0604030504040204" pitchFamily="34" charset="0"/>
              </a:rPr>
              <a:t>2</a:t>
            </a:r>
            <a:r>
              <a:rPr lang="en-US" altLang="en-US" dirty="0">
                <a:latin typeface="Tahoma" panose="020B0604030504040204" pitchFamily="34" charset="0"/>
              </a:rPr>
              <a:t> := counter</a:t>
            </a:r>
          </a:p>
          <a:p>
            <a:pPr>
              <a:spcBef>
                <a:spcPct val="50000"/>
              </a:spcBef>
            </a:pPr>
            <a:r>
              <a:rPr lang="en-US" altLang="en-US" dirty="0">
                <a:latin typeface="Tahoma" panose="020B0604030504040204" pitchFamily="34" charset="0"/>
              </a:rPr>
              <a:t>5. reg</a:t>
            </a:r>
            <a:r>
              <a:rPr lang="en-US" altLang="en-US" baseline="-25000" dirty="0">
                <a:latin typeface="Tahoma" panose="020B0604030504040204" pitchFamily="34" charset="0"/>
              </a:rPr>
              <a:t>2</a:t>
            </a:r>
            <a:r>
              <a:rPr lang="en-US" altLang="en-US" dirty="0">
                <a:latin typeface="Tahoma" panose="020B0604030504040204" pitchFamily="34" charset="0"/>
              </a:rPr>
              <a:t> := reg</a:t>
            </a:r>
            <a:r>
              <a:rPr lang="en-US" altLang="en-US" baseline="-25000" dirty="0">
                <a:latin typeface="Tahoma" panose="020B0604030504040204" pitchFamily="34" charset="0"/>
              </a:rPr>
              <a:t>2</a:t>
            </a:r>
            <a:r>
              <a:rPr lang="en-US" altLang="en-US" dirty="0">
                <a:latin typeface="Tahoma" panose="020B0604030504040204" pitchFamily="34" charset="0"/>
              </a:rPr>
              <a:t> –1</a:t>
            </a:r>
          </a:p>
          <a:p>
            <a:pPr>
              <a:spcBef>
                <a:spcPct val="50000"/>
              </a:spcBef>
            </a:pPr>
            <a:r>
              <a:rPr lang="en-US" altLang="en-US" dirty="0">
                <a:latin typeface="Tahoma" panose="020B0604030504040204" pitchFamily="34" charset="0"/>
              </a:rPr>
              <a:t>6. counter := reg</a:t>
            </a:r>
            <a:r>
              <a:rPr lang="en-US" altLang="en-US" baseline="-25000" dirty="0">
                <a:latin typeface="Tahoma" panose="020B0604030504040204" pitchFamily="34" charset="0"/>
              </a:rPr>
              <a:t>2</a:t>
            </a:r>
          </a:p>
          <a:p>
            <a:pPr>
              <a:spcBef>
                <a:spcPct val="50000"/>
              </a:spcBef>
            </a:pPr>
            <a:endParaRPr lang="en-US" altLang="en-US" dirty="0">
              <a:latin typeface="Tahoma" panose="020B0604030504040204" pitchFamily="34" charset="0"/>
            </a:endParaRPr>
          </a:p>
          <a:p>
            <a:pPr>
              <a:spcBef>
                <a:spcPct val="50000"/>
              </a:spcBef>
            </a:pPr>
            <a:endParaRPr lang="en-US" altLang="en-US" dirty="0">
              <a:latin typeface="Tahom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4" name="Rectangle 2">
            <a:extLst>
              <a:ext uri="{FF2B5EF4-FFF2-40B4-BE49-F238E27FC236}">
                <a16:creationId xmlns:a16="http://schemas.microsoft.com/office/drawing/2014/main" id="{0F5C3C6E-3983-40CB-A78D-7F1FEB5497E6}"/>
              </a:ext>
            </a:extLst>
          </p:cNvPr>
          <p:cNvSpPr>
            <a:spLocks noGrp="1" noChangeArrowheads="1"/>
          </p:cNvSpPr>
          <p:nvPr>
            <p:ph type="title"/>
          </p:nvPr>
        </p:nvSpPr>
        <p:spPr>
          <a:xfrm>
            <a:off x="838200" y="365125"/>
            <a:ext cx="10515600" cy="1325563"/>
          </a:xfrm>
        </p:spPr>
        <p:txBody>
          <a:bodyPr>
            <a:normAutofit/>
          </a:bodyPr>
          <a:lstStyle/>
          <a:p>
            <a:r>
              <a:rPr lang="en-US" altLang="en-US" sz="5400" dirty="0"/>
              <a:t>Synchronization - Example</a:t>
            </a: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5" name="Rectangle 3">
            <a:extLst>
              <a:ext uri="{FF2B5EF4-FFF2-40B4-BE49-F238E27FC236}">
                <a16:creationId xmlns:a16="http://schemas.microsoft.com/office/drawing/2014/main" id="{B8E3AE22-28F9-4E37-80C4-2FEAA5E479CB}"/>
              </a:ext>
            </a:extLst>
          </p:cNvPr>
          <p:cNvSpPr>
            <a:spLocks noGrp="1" noChangeArrowheads="1"/>
          </p:cNvSpPr>
          <p:nvPr>
            <p:ph type="body" idx="1"/>
          </p:nvPr>
        </p:nvSpPr>
        <p:spPr>
          <a:xfrm>
            <a:off x="838200" y="1929384"/>
            <a:ext cx="10515600" cy="4251960"/>
          </a:xfrm>
        </p:spPr>
        <p:txBody>
          <a:bodyPr>
            <a:normAutofit/>
          </a:bodyPr>
          <a:lstStyle/>
          <a:p>
            <a:pPr marL="609600" indent="-609600"/>
            <a:r>
              <a:rPr lang="en-US" altLang="en-US" sz="2200" dirty="0"/>
              <a:t>Consider the situation in which the statements are run in the following order: 1, 2, 3, 4, 5, 6.</a:t>
            </a:r>
          </a:p>
          <a:p>
            <a:pPr marL="609600" indent="-609600"/>
            <a:r>
              <a:rPr lang="en-US" altLang="en-US" sz="2200" dirty="0"/>
              <a:t>The corresponding sequence of code thus, becomes:</a:t>
            </a:r>
          </a:p>
          <a:p>
            <a:pPr marL="1371600" lvl="2" indent="-457200">
              <a:buNone/>
            </a:pPr>
            <a:r>
              <a:rPr lang="en-US" altLang="en-US" sz="2200" dirty="0"/>
              <a:t>1. reg</a:t>
            </a:r>
            <a:r>
              <a:rPr lang="en-US" altLang="en-US" sz="2200" baseline="-25000" dirty="0"/>
              <a:t>1</a:t>
            </a:r>
            <a:r>
              <a:rPr lang="en-US" altLang="en-US" sz="2200" dirty="0"/>
              <a:t> := counter</a:t>
            </a:r>
          </a:p>
          <a:p>
            <a:pPr marL="1371600" lvl="2" indent="-457200">
              <a:buNone/>
            </a:pPr>
            <a:r>
              <a:rPr lang="en-US" altLang="en-US" sz="2200" dirty="0"/>
              <a:t>2. reg</a:t>
            </a:r>
            <a:r>
              <a:rPr lang="en-US" altLang="en-US" sz="2200" baseline="-25000" dirty="0"/>
              <a:t>1</a:t>
            </a:r>
            <a:r>
              <a:rPr lang="en-US" altLang="en-US" sz="2200" dirty="0"/>
              <a:t> := reg</a:t>
            </a:r>
            <a:r>
              <a:rPr lang="en-US" altLang="en-US" sz="2200" baseline="-25000" dirty="0"/>
              <a:t>1</a:t>
            </a:r>
            <a:r>
              <a:rPr lang="en-US" altLang="en-US" sz="2200" dirty="0"/>
              <a:t> + 1</a:t>
            </a:r>
          </a:p>
          <a:p>
            <a:pPr marL="1371600" lvl="2" indent="-457200">
              <a:buNone/>
            </a:pPr>
            <a:r>
              <a:rPr lang="en-US" altLang="en-US" sz="2200" dirty="0"/>
              <a:t>3. counter := reg</a:t>
            </a:r>
            <a:r>
              <a:rPr lang="en-US" altLang="en-US" sz="2200" baseline="-25000" dirty="0"/>
              <a:t>1</a:t>
            </a:r>
          </a:p>
          <a:p>
            <a:pPr marL="1371600" lvl="2" indent="-457200">
              <a:buNone/>
            </a:pPr>
            <a:r>
              <a:rPr lang="en-US" altLang="en-US" sz="2200" dirty="0"/>
              <a:t>4. reg</a:t>
            </a:r>
            <a:r>
              <a:rPr lang="en-US" altLang="en-US" sz="2200" baseline="-25000" dirty="0"/>
              <a:t>2</a:t>
            </a:r>
            <a:r>
              <a:rPr lang="en-US" altLang="en-US" sz="2200" dirty="0"/>
              <a:t> := counter</a:t>
            </a:r>
            <a:endParaRPr lang="en-US" altLang="en-US" sz="2200" baseline="-25000" dirty="0"/>
          </a:p>
          <a:p>
            <a:pPr marL="1371600" lvl="2" indent="-457200">
              <a:buNone/>
            </a:pPr>
            <a:r>
              <a:rPr lang="en-US" altLang="en-US" sz="2200" dirty="0"/>
              <a:t>5. reg</a:t>
            </a:r>
            <a:r>
              <a:rPr lang="en-US" altLang="en-US" sz="2200" baseline="-25000" dirty="0"/>
              <a:t>2</a:t>
            </a:r>
            <a:r>
              <a:rPr lang="en-US" altLang="en-US" sz="2200" dirty="0"/>
              <a:t> := reg</a:t>
            </a:r>
            <a:r>
              <a:rPr lang="en-US" altLang="en-US" sz="2200" baseline="-25000" dirty="0"/>
              <a:t>2</a:t>
            </a:r>
            <a:r>
              <a:rPr lang="en-US" altLang="en-US" sz="2200" dirty="0"/>
              <a:t> – 1</a:t>
            </a:r>
          </a:p>
          <a:p>
            <a:pPr marL="1371600" lvl="2" indent="-457200">
              <a:buNone/>
            </a:pPr>
            <a:r>
              <a:rPr lang="en-US" altLang="en-US" sz="2200" dirty="0"/>
              <a:t>6. counter := reg</a:t>
            </a:r>
            <a:r>
              <a:rPr lang="en-US" altLang="en-US" sz="2200" baseline="-25000" dirty="0"/>
              <a:t>2</a:t>
            </a:r>
          </a:p>
        </p:txBody>
      </p:sp>
      <p:grpSp>
        <p:nvGrpSpPr>
          <p:cNvPr id="6" name="Group 5">
            <a:extLst>
              <a:ext uri="{FF2B5EF4-FFF2-40B4-BE49-F238E27FC236}">
                <a16:creationId xmlns:a16="http://schemas.microsoft.com/office/drawing/2014/main" id="{0B07E201-153A-4C3D-A381-43F531D0A766}"/>
              </a:ext>
            </a:extLst>
          </p:cNvPr>
          <p:cNvGrpSpPr/>
          <p:nvPr/>
        </p:nvGrpSpPr>
        <p:grpSpPr>
          <a:xfrm>
            <a:off x="5173505" y="3002936"/>
            <a:ext cx="5969655" cy="2308324"/>
            <a:chOff x="5244526" y="3002936"/>
            <a:chExt cx="5969655" cy="2308324"/>
          </a:xfrm>
        </p:grpSpPr>
        <p:sp>
          <p:nvSpPr>
            <p:cNvPr id="7" name="TextBox 6">
              <a:extLst>
                <a:ext uri="{FF2B5EF4-FFF2-40B4-BE49-F238E27FC236}">
                  <a16:creationId xmlns:a16="http://schemas.microsoft.com/office/drawing/2014/main" id="{08BC55CD-35DF-47E7-8ED6-00697580957A}"/>
                </a:ext>
              </a:extLst>
            </p:cNvPr>
            <p:cNvSpPr txBox="1"/>
            <p:nvPr/>
          </p:nvSpPr>
          <p:spPr>
            <a:xfrm>
              <a:off x="7266039" y="3002936"/>
              <a:ext cx="3948142" cy="2308324"/>
            </a:xfrm>
            <a:prstGeom prst="rect">
              <a:avLst/>
            </a:prstGeom>
            <a:noFill/>
          </p:spPr>
          <p:txBody>
            <a:bodyPr wrap="square">
              <a:spAutoFit/>
            </a:bodyPr>
            <a:lstStyle/>
            <a:p>
              <a:pPr lvl="2">
                <a:buFont typeface="Wingdings" panose="05000000000000000000" pitchFamily="2" charset="2"/>
                <a:buNone/>
              </a:pPr>
              <a:r>
                <a:rPr lang="en-US" altLang="en-US" sz="2400" dirty="0"/>
                <a:t>1. reg</a:t>
              </a:r>
              <a:r>
                <a:rPr lang="en-US" altLang="en-US" sz="2400" baseline="-25000" dirty="0"/>
                <a:t>1</a:t>
              </a:r>
              <a:r>
                <a:rPr lang="en-US" altLang="en-US" sz="2400" dirty="0"/>
                <a:t> := 5</a:t>
              </a:r>
            </a:p>
            <a:p>
              <a:pPr lvl="2">
                <a:buFont typeface="Wingdings" panose="05000000000000000000" pitchFamily="2" charset="2"/>
                <a:buNone/>
              </a:pPr>
              <a:r>
                <a:rPr lang="en-US" altLang="en-US" sz="2400" dirty="0"/>
                <a:t>2. reg</a:t>
              </a:r>
              <a:r>
                <a:rPr lang="en-US" altLang="en-US" sz="2400" baseline="-25000" dirty="0"/>
                <a:t>1</a:t>
              </a:r>
              <a:r>
                <a:rPr lang="en-US" altLang="en-US" sz="2400" dirty="0"/>
                <a:t> := 5 + 1</a:t>
              </a:r>
            </a:p>
            <a:p>
              <a:pPr lvl="2"/>
              <a:r>
                <a:rPr lang="en-US" altLang="en-US" sz="2400" dirty="0"/>
                <a:t>3. counter := 6</a:t>
              </a:r>
            </a:p>
            <a:p>
              <a:pPr lvl="2">
                <a:buFont typeface="Wingdings" panose="05000000000000000000" pitchFamily="2" charset="2"/>
                <a:buNone/>
              </a:pPr>
              <a:r>
                <a:rPr lang="en-US" altLang="en-US" sz="2400" dirty="0"/>
                <a:t>4. reg</a:t>
              </a:r>
              <a:r>
                <a:rPr lang="en-US" altLang="en-US" sz="2400" baseline="-25000" dirty="0"/>
                <a:t>2</a:t>
              </a:r>
              <a:r>
                <a:rPr lang="en-US" altLang="en-US" sz="2400" dirty="0"/>
                <a:t> := 6</a:t>
              </a:r>
            </a:p>
            <a:p>
              <a:pPr lvl="2">
                <a:buFont typeface="Wingdings" panose="05000000000000000000" pitchFamily="2" charset="2"/>
                <a:buNone/>
              </a:pPr>
              <a:r>
                <a:rPr lang="en-US" altLang="en-US" sz="2400" dirty="0"/>
                <a:t>5. reg</a:t>
              </a:r>
              <a:r>
                <a:rPr lang="en-US" altLang="en-US" sz="2400" baseline="-25000" dirty="0"/>
                <a:t>2</a:t>
              </a:r>
              <a:r>
                <a:rPr lang="en-US" altLang="en-US" sz="2400" dirty="0"/>
                <a:t> := 6 – 1</a:t>
              </a:r>
            </a:p>
            <a:p>
              <a:pPr lvl="2">
                <a:buFont typeface="Wingdings" panose="05000000000000000000" pitchFamily="2" charset="2"/>
                <a:buNone/>
              </a:pPr>
              <a:r>
                <a:rPr lang="en-US" altLang="en-US" sz="2400" dirty="0"/>
                <a:t>6. counter := 5</a:t>
              </a:r>
            </a:p>
          </p:txBody>
        </p:sp>
        <p:sp>
          <p:nvSpPr>
            <p:cNvPr id="5" name="Arrow: Right 4">
              <a:extLst>
                <a:ext uri="{FF2B5EF4-FFF2-40B4-BE49-F238E27FC236}">
                  <a16:creationId xmlns:a16="http://schemas.microsoft.com/office/drawing/2014/main" id="{44DE8512-F410-4E63-B859-52AF5903C0CA}"/>
                </a:ext>
              </a:extLst>
            </p:cNvPr>
            <p:cNvSpPr/>
            <p:nvPr/>
          </p:nvSpPr>
          <p:spPr>
            <a:xfrm>
              <a:off x="5244526" y="3778537"/>
              <a:ext cx="1881895" cy="477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dirty="0"/>
                <a:t>Counter =5</a:t>
              </a:r>
              <a:endParaRPr lang="en-MY"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F5C3C6E-3983-40CB-A78D-7F1FEB5497E6}"/>
              </a:ext>
            </a:extLst>
          </p:cNvPr>
          <p:cNvSpPr>
            <a:spLocks noGrp="1" noChangeArrowheads="1"/>
          </p:cNvSpPr>
          <p:nvPr>
            <p:ph type="title"/>
          </p:nvPr>
        </p:nvSpPr>
        <p:spPr>
          <a:xfrm>
            <a:off x="838200" y="365125"/>
            <a:ext cx="10515600" cy="1325563"/>
          </a:xfrm>
        </p:spPr>
        <p:txBody>
          <a:bodyPr>
            <a:normAutofit/>
          </a:bodyPr>
          <a:lstStyle/>
          <a:p>
            <a:r>
              <a:rPr lang="en-US" altLang="en-US" sz="5400" dirty="0"/>
              <a:t>Synchronization - Example</a:t>
            </a:r>
          </a:p>
        </p:txBody>
      </p:sp>
      <p:sp>
        <p:nvSpPr>
          <p:cNvPr id="8195" name="Rectangle 3">
            <a:extLst>
              <a:ext uri="{FF2B5EF4-FFF2-40B4-BE49-F238E27FC236}">
                <a16:creationId xmlns:a16="http://schemas.microsoft.com/office/drawing/2014/main" id="{B8E3AE22-28F9-4E37-80C4-2FEAA5E479CB}"/>
              </a:ext>
            </a:extLst>
          </p:cNvPr>
          <p:cNvSpPr>
            <a:spLocks noGrp="1" noChangeArrowheads="1"/>
          </p:cNvSpPr>
          <p:nvPr>
            <p:ph type="body" idx="1"/>
          </p:nvPr>
        </p:nvSpPr>
        <p:spPr>
          <a:xfrm>
            <a:off x="838200" y="1929384"/>
            <a:ext cx="10515600" cy="4251960"/>
          </a:xfrm>
        </p:spPr>
        <p:txBody>
          <a:bodyPr>
            <a:normAutofit/>
          </a:bodyPr>
          <a:lstStyle/>
          <a:p>
            <a:pPr marL="609600" indent="-609600"/>
            <a:r>
              <a:rPr lang="en-US" altLang="en-US" sz="2200" dirty="0"/>
              <a:t>Now consider the two threads run concurrently. Consider the situation in which the statements are run in the following order: 1, 2, 4, 3, 5, 6.</a:t>
            </a:r>
          </a:p>
          <a:p>
            <a:pPr marL="609600" indent="-609600"/>
            <a:r>
              <a:rPr lang="en-US" altLang="en-US" sz="2200" dirty="0"/>
              <a:t>The corresponding sequence of code thus, becomes:</a:t>
            </a:r>
          </a:p>
          <a:p>
            <a:pPr marL="1371600" lvl="2" indent="-457200">
              <a:buNone/>
            </a:pPr>
            <a:r>
              <a:rPr lang="en-US" altLang="en-US" sz="2200" dirty="0"/>
              <a:t>1. reg</a:t>
            </a:r>
            <a:r>
              <a:rPr lang="en-US" altLang="en-US" sz="2200" baseline="-25000" dirty="0"/>
              <a:t>1</a:t>
            </a:r>
            <a:r>
              <a:rPr lang="en-US" altLang="en-US" sz="2200" dirty="0"/>
              <a:t> := counter</a:t>
            </a:r>
          </a:p>
          <a:p>
            <a:pPr marL="1371600" lvl="2" indent="-457200">
              <a:buNone/>
            </a:pPr>
            <a:r>
              <a:rPr lang="en-US" altLang="en-US" sz="2200" dirty="0"/>
              <a:t>2. reg</a:t>
            </a:r>
            <a:r>
              <a:rPr lang="en-US" altLang="en-US" sz="2200" baseline="-25000" dirty="0"/>
              <a:t>1</a:t>
            </a:r>
            <a:r>
              <a:rPr lang="en-US" altLang="en-US" sz="2200" dirty="0"/>
              <a:t> := reg</a:t>
            </a:r>
            <a:r>
              <a:rPr lang="en-US" altLang="en-US" sz="2200" baseline="-25000" dirty="0"/>
              <a:t>1</a:t>
            </a:r>
            <a:r>
              <a:rPr lang="en-US" altLang="en-US" sz="2200" dirty="0"/>
              <a:t> + 1</a:t>
            </a:r>
          </a:p>
          <a:p>
            <a:pPr marL="1371600" lvl="2" indent="-457200">
              <a:buNone/>
            </a:pPr>
            <a:r>
              <a:rPr lang="en-US" altLang="en-US" sz="2200" dirty="0"/>
              <a:t>4. reg</a:t>
            </a:r>
            <a:r>
              <a:rPr lang="en-US" altLang="en-US" sz="2200" baseline="-25000" dirty="0"/>
              <a:t>2</a:t>
            </a:r>
            <a:r>
              <a:rPr lang="en-US" altLang="en-US" sz="2200" dirty="0"/>
              <a:t> := counter</a:t>
            </a:r>
          </a:p>
          <a:p>
            <a:pPr marL="1371600" lvl="2" indent="-457200">
              <a:buNone/>
            </a:pPr>
            <a:r>
              <a:rPr lang="en-US" altLang="en-US" sz="2200" dirty="0"/>
              <a:t>3. counter := reg</a:t>
            </a:r>
            <a:r>
              <a:rPr lang="en-US" altLang="en-US" sz="2200" baseline="-25000" dirty="0"/>
              <a:t>1</a:t>
            </a:r>
          </a:p>
          <a:p>
            <a:pPr marL="1371600" lvl="2" indent="-457200">
              <a:buNone/>
            </a:pPr>
            <a:r>
              <a:rPr lang="en-US" altLang="en-US" sz="2200" dirty="0"/>
              <a:t>5. reg</a:t>
            </a:r>
            <a:r>
              <a:rPr lang="en-US" altLang="en-US" sz="2200" baseline="-25000" dirty="0"/>
              <a:t>2</a:t>
            </a:r>
            <a:r>
              <a:rPr lang="en-US" altLang="en-US" sz="2200" dirty="0"/>
              <a:t> := reg</a:t>
            </a:r>
            <a:r>
              <a:rPr lang="en-US" altLang="en-US" sz="2200" baseline="-25000" dirty="0"/>
              <a:t>2</a:t>
            </a:r>
            <a:r>
              <a:rPr lang="en-US" altLang="en-US" sz="2200" dirty="0"/>
              <a:t> – 1</a:t>
            </a:r>
          </a:p>
          <a:p>
            <a:pPr marL="1371600" lvl="2" indent="-457200">
              <a:buNone/>
            </a:pPr>
            <a:r>
              <a:rPr lang="en-US" altLang="en-US" sz="2200" dirty="0"/>
              <a:t>6. counter := reg</a:t>
            </a:r>
            <a:r>
              <a:rPr lang="en-US" altLang="en-US" sz="2200" baseline="-25000" dirty="0"/>
              <a:t>2</a:t>
            </a:r>
          </a:p>
        </p:txBody>
      </p:sp>
      <p:grpSp>
        <p:nvGrpSpPr>
          <p:cNvPr id="6" name="Group 5">
            <a:extLst>
              <a:ext uri="{FF2B5EF4-FFF2-40B4-BE49-F238E27FC236}">
                <a16:creationId xmlns:a16="http://schemas.microsoft.com/office/drawing/2014/main" id="{0B07E201-153A-4C3D-A381-43F531D0A766}"/>
              </a:ext>
            </a:extLst>
          </p:cNvPr>
          <p:cNvGrpSpPr/>
          <p:nvPr/>
        </p:nvGrpSpPr>
        <p:grpSpPr>
          <a:xfrm>
            <a:off x="5200138" y="3047324"/>
            <a:ext cx="5889030" cy="2308324"/>
            <a:chOff x="5244526" y="3002936"/>
            <a:chExt cx="5889030" cy="2308324"/>
          </a:xfrm>
        </p:grpSpPr>
        <p:sp>
          <p:nvSpPr>
            <p:cNvPr id="7" name="TextBox 6">
              <a:extLst>
                <a:ext uri="{FF2B5EF4-FFF2-40B4-BE49-F238E27FC236}">
                  <a16:creationId xmlns:a16="http://schemas.microsoft.com/office/drawing/2014/main" id="{08BC55CD-35DF-47E7-8ED6-00697580957A}"/>
                </a:ext>
              </a:extLst>
            </p:cNvPr>
            <p:cNvSpPr txBox="1"/>
            <p:nvPr/>
          </p:nvSpPr>
          <p:spPr>
            <a:xfrm>
              <a:off x="7185414" y="3002936"/>
              <a:ext cx="3948142" cy="2308324"/>
            </a:xfrm>
            <a:prstGeom prst="rect">
              <a:avLst/>
            </a:prstGeom>
            <a:noFill/>
          </p:spPr>
          <p:txBody>
            <a:bodyPr wrap="square">
              <a:spAutoFit/>
            </a:bodyPr>
            <a:lstStyle/>
            <a:p>
              <a:pPr lvl="2">
                <a:buFont typeface="Wingdings" panose="05000000000000000000" pitchFamily="2" charset="2"/>
                <a:buNone/>
              </a:pPr>
              <a:r>
                <a:rPr lang="en-US" altLang="en-US" sz="2400" dirty="0"/>
                <a:t>1. reg</a:t>
              </a:r>
              <a:r>
                <a:rPr lang="en-US" altLang="en-US" sz="2400" baseline="-25000" dirty="0"/>
                <a:t>1</a:t>
              </a:r>
              <a:r>
                <a:rPr lang="en-US" altLang="en-US" sz="2400" dirty="0"/>
                <a:t> := 5</a:t>
              </a:r>
            </a:p>
            <a:p>
              <a:pPr lvl="2">
                <a:buFont typeface="Wingdings" panose="05000000000000000000" pitchFamily="2" charset="2"/>
                <a:buNone/>
              </a:pPr>
              <a:r>
                <a:rPr lang="en-US" altLang="en-US" sz="2400" dirty="0"/>
                <a:t>2. reg</a:t>
              </a:r>
              <a:r>
                <a:rPr lang="en-US" altLang="en-US" sz="2400" baseline="-25000" dirty="0"/>
                <a:t>1</a:t>
              </a:r>
              <a:r>
                <a:rPr lang="en-US" altLang="en-US" sz="2400" dirty="0"/>
                <a:t> := 5 + 1</a:t>
              </a:r>
            </a:p>
            <a:p>
              <a:pPr lvl="2">
                <a:buFont typeface="Wingdings" panose="05000000000000000000" pitchFamily="2" charset="2"/>
                <a:buNone/>
              </a:pPr>
              <a:r>
                <a:rPr lang="en-US" altLang="en-US" sz="2400" dirty="0"/>
                <a:t>4. reg</a:t>
              </a:r>
              <a:r>
                <a:rPr lang="en-US" altLang="en-US" sz="2400" baseline="-25000" dirty="0"/>
                <a:t>2</a:t>
              </a:r>
              <a:r>
                <a:rPr lang="en-US" altLang="en-US" sz="2400" dirty="0"/>
                <a:t> := 5</a:t>
              </a:r>
            </a:p>
            <a:p>
              <a:pPr lvl="2">
                <a:buFont typeface="Wingdings" panose="05000000000000000000" pitchFamily="2" charset="2"/>
                <a:buNone/>
              </a:pPr>
              <a:r>
                <a:rPr lang="en-US" altLang="en-US" sz="2400" dirty="0"/>
                <a:t>3. counter := 6</a:t>
              </a:r>
              <a:endParaRPr lang="en-US" altLang="en-US" sz="2400" baseline="-25000" dirty="0"/>
            </a:p>
            <a:p>
              <a:pPr lvl="2">
                <a:buFont typeface="Wingdings" panose="05000000000000000000" pitchFamily="2" charset="2"/>
                <a:buNone/>
              </a:pPr>
              <a:r>
                <a:rPr lang="en-US" altLang="en-US" sz="2400" dirty="0"/>
                <a:t>5. reg</a:t>
              </a:r>
              <a:r>
                <a:rPr lang="en-US" altLang="en-US" sz="2400" baseline="-25000" dirty="0"/>
                <a:t>2</a:t>
              </a:r>
              <a:r>
                <a:rPr lang="en-US" altLang="en-US" sz="2400" dirty="0"/>
                <a:t> := 5 – 1</a:t>
              </a:r>
            </a:p>
            <a:p>
              <a:pPr lvl="2">
                <a:buFont typeface="Wingdings" panose="05000000000000000000" pitchFamily="2" charset="2"/>
                <a:buNone/>
              </a:pPr>
              <a:r>
                <a:rPr lang="en-US" altLang="en-US" sz="2400" dirty="0"/>
                <a:t>6. counter := 4</a:t>
              </a:r>
            </a:p>
          </p:txBody>
        </p:sp>
        <p:sp>
          <p:nvSpPr>
            <p:cNvPr id="5" name="Arrow: Right 4">
              <a:extLst>
                <a:ext uri="{FF2B5EF4-FFF2-40B4-BE49-F238E27FC236}">
                  <a16:creationId xmlns:a16="http://schemas.microsoft.com/office/drawing/2014/main" id="{44DE8512-F410-4E63-B859-52AF5903C0CA}"/>
                </a:ext>
              </a:extLst>
            </p:cNvPr>
            <p:cNvSpPr/>
            <p:nvPr/>
          </p:nvSpPr>
          <p:spPr>
            <a:xfrm>
              <a:off x="5244526" y="3778537"/>
              <a:ext cx="1881895" cy="477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dirty="0"/>
                <a:t>Counter =5</a:t>
              </a:r>
              <a:endParaRPr lang="en-MY" dirty="0"/>
            </a:p>
          </p:txBody>
        </p:sp>
      </p:grpSp>
    </p:spTree>
    <p:extLst>
      <p:ext uri="{BB962C8B-B14F-4D97-AF65-F5344CB8AC3E}">
        <p14:creationId xmlns:p14="http://schemas.microsoft.com/office/powerpoint/2010/main" val="83468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a:extLst>
              <a:ext uri="{FF2B5EF4-FFF2-40B4-BE49-F238E27FC236}">
                <a16:creationId xmlns:a16="http://schemas.microsoft.com/office/drawing/2014/main" id="{DFD84B38-F46C-4A5B-B927-E40A7F86B1B1}"/>
              </a:ext>
            </a:extLst>
          </p:cNvPr>
          <p:cNvSpPr>
            <a:spLocks noGrp="1" noChangeArrowheads="1"/>
          </p:cNvSpPr>
          <p:nvPr>
            <p:ph type="title"/>
          </p:nvPr>
        </p:nvSpPr>
        <p:spPr>
          <a:xfrm>
            <a:off x="838200" y="365125"/>
            <a:ext cx="10515600" cy="1325563"/>
          </a:xfrm>
        </p:spPr>
        <p:txBody>
          <a:bodyPr>
            <a:normAutofit/>
          </a:bodyPr>
          <a:lstStyle/>
          <a:p>
            <a:r>
              <a:rPr lang="en-US" altLang="en-US" sz="5400" dirty="0"/>
              <a:t>Synchronization - An Example</a:t>
            </a: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9" name="Rectangle 3">
            <a:extLst>
              <a:ext uri="{FF2B5EF4-FFF2-40B4-BE49-F238E27FC236}">
                <a16:creationId xmlns:a16="http://schemas.microsoft.com/office/drawing/2014/main" id="{5044E765-F02A-4AFA-A506-083380415208}"/>
              </a:ext>
            </a:extLst>
          </p:cNvPr>
          <p:cNvSpPr>
            <a:spLocks noGrp="1" noChangeArrowheads="1"/>
          </p:cNvSpPr>
          <p:nvPr>
            <p:ph type="body" idx="1"/>
          </p:nvPr>
        </p:nvSpPr>
        <p:spPr>
          <a:xfrm>
            <a:off x="838200" y="1929384"/>
            <a:ext cx="10515600" cy="4251960"/>
          </a:xfrm>
        </p:spPr>
        <p:txBody>
          <a:bodyPr>
            <a:normAutofit/>
          </a:bodyPr>
          <a:lstStyle/>
          <a:p>
            <a:r>
              <a:rPr lang="en-US" altLang="en-US" sz="2200" dirty="0"/>
              <a:t>Thus, we see from the preceding sequence of code that the counter will not be unchanged upon completion but will be rather decremented by 1.</a:t>
            </a:r>
          </a:p>
          <a:p>
            <a:r>
              <a:rPr lang="en-US" altLang="en-US" sz="2200" dirty="0"/>
              <a:t>The above stated problem arose because both sections of code constitute critical sections and these critical sections interleaved. The critical sections must be run atomically.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ome - Programmers Zone">
            <a:extLst>
              <a:ext uri="{FF2B5EF4-FFF2-40B4-BE49-F238E27FC236}">
                <a16:creationId xmlns:a16="http://schemas.microsoft.com/office/drawing/2014/main" id="{CBF2B2F7-9E2A-4D24-9FED-27B6D053C3BF}"/>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7555"/>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D45C1BD-793F-4CBD-8F95-89CA5CF9FA2E}"/>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Content</a:t>
            </a:r>
            <a:endParaRPr lang="en-MY" sz="4000" dirty="0">
              <a:solidFill>
                <a:srgbClr val="FFFFFF"/>
              </a:solidFill>
            </a:endParaRPr>
          </a:p>
        </p:txBody>
      </p:sp>
      <p:cxnSp>
        <p:nvCxnSpPr>
          <p:cNvPr id="89" name="Straight Connector 88">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7082E5-45E7-4052-85A4-55C11682FBB3}"/>
              </a:ext>
            </a:extLst>
          </p:cNvPr>
          <p:cNvSpPr>
            <a:spLocks noGrp="1"/>
          </p:cNvSpPr>
          <p:nvPr>
            <p:ph idx="1"/>
          </p:nvPr>
        </p:nvSpPr>
        <p:spPr>
          <a:xfrm>
            <a:off x="5155379" y="1065862"/>
            <a:ext cx="5744685" cy="4726276"/>
          </a:xfrm>
        </p:spPr>
        <p:txBody>
          <a:bodyPr anchor="ctr">
            <a:normAutofit/>
          </a:bodyPr>
          <a:lstStyle/>
          <a:p>
            <a:pPr marL="0" indent="0">
              <a:buNone/>
            </a:pPr>
            <a:r>
              <a:rPr lang="en-US" sz="2000" dirty="0">
                <a:solidFill>
                  <a:srgbClr val="FFFFFF"/>
                </a:solidFill>
              </a:rPr>
              <a:t> </a:t>
            </a:r>
          </a:p>
          <a:p>
            <a:r>
              <a:rPr lang="en-US" sz="2000" dirty="0">
                <a:solidFill>
                  <a:srgbClr val="FFFFFF"/>
                </a:solidFill>
              </a:rPr>
              <a:t>Process</a:t>
            </a:r>
          </a:p>
          <a:p>
            <a:r>
              <a:rPr lang="en-US" sz="2000" dirty="0">
                <a:solidFill>
                  <a:srgbClr val="FFFFFF"/>
                </a:solidFill>
              </a:rPr>
              <a:t>Threads</a:t>
            </a:r>
          </a:p>
          <a:p>
            <a:r>
              <a:rPr lang="en-US" sz="2000" dirty="0">
                <a:solidFill>
                  <a:srgbClr val="FFFFFF"/>
                </a:solidFill>
              </a:rPr>
              <a:t>Multithreading</a:t>
            </a:r>
          </a:p>
          <a:p>
            <a:r>
              <a:rPr lang="en-US" sz="2000" dirty="0">
                <a:solidFill>
                  <a:srgbClr val="FFFFFF"/>
                </a:solidFill>
              </a:rPr>
              <a:t>Locks</a:t>
            </a:r>
          </a:p>
          <a:p>
            <a:r>
              <a:rPr lang="en-US" altLang="en-US" sz="2000" kern="1200" dirty="0">
                <a:solidFill>
                  <a:schemeClr val="tx1"/>
                </a:solidFill>
                <a:latin typeface="+mj-lt"/>
                <a:ea typeface="+mj-ea"/>
                <a:cs typeface="+mj-cs"/>
              </a:rPr>
              <a:t>Synchronization</a:t>
            </a:r>
          </a:p>
          <a:p>
            <a:r>
              <a:rPr lang="en-US" altLang="en-US" sz="2000" dirty="0"/>
              <a:t>Deadlock</a:t>
            </a:r>
            <a:endParaRPr lang="en-US" sz="2000" dirty="0">
              <a:solidFill>
                <a:srgbClr val="FFFFFF"/>
              </a:solidFill>
            </a:endParaRPr>
          </a:p>
          <a:p>
            <a:r>
              <a:rPr lang="en-US" sz="2000" dirty="0">
                <a:solidFill>
                  <a:srgbClr val="FFFFFF"/>
                </a:solidFill>
              </a:rPr>
              <a:t>Summary</a:t>
            </a:r>
          </a:p>
          <a:p>
            <a:endParaRPr lang="en-MY" sz="2000" dirty="0">
              <a:solidFill>
                <a:srgbClr val="FFFFFF"/>
              </a:solidFill>
            </a:endParaRPr>
          </a:p>
        </p:txBody>
      </p:sp>
      <p:sp>
        <p:nvSpPr>
          <p:cNvPr id="4" name="Slide Number Placeholder 3">
            <a:extLst>
              <a:ext uri="{FF2B5EF4-FFF2-40B4-BE49-F238E27FC236}">
                <a16:creationId xmlns:a16="http://schemas.microsoft.com/office/drawing/2014/main" id="{F2FDE1E3-6510-446F-AEF6-DBCD92716E85}"/>
              </a:ext>
            </a:extLst>
          </p:cNvPr>
          <p:cNvSpPr>
            <a:spLocks noGrp="1"/>
          </p:cNvSpPr>
          <p:nvPr>
            <p:ph type="sldNum" sz="quarter" idx="12"/>
          </p:nvPr>
        </p:nvSpPr>
        <p:spPr>
          <a:xfrm>
            <a:off x="10453254" y="6356350"/>
            <a:ext cx="900545" cy="365125"/>
          </a:xfrm>
        </p:spPr>
        <p:txBody>
          <a:bodyPr>
            <a:normAutofit/>
          </a:bodyPr>
          <a:lstStyle/>
          <a:p>
            <a:pPr>
              <a:spcAft>
                <a:spcPts val="600"/>
              </a:spcAft>
            </a:pPr>
            <a:fld id="{674017D6-2BAA-449D-BEA9-28190BE8E22D}" type="slidenum">
              <a:rPr lang="en-MY">
                <a:solidFill>
                  <a:srgbClr val="FFFFFF"/>
                </a:solidFill>
              </a:rPr>
              <a:pPr>
                <a:spcAft>
                  <a:spcPts val="600"/>
                </a:spcAft>
              </a:pPr>
              <a:t>2</a:t>
            </a:fld>
            <a:endParaRPr lang="en-MY">
              <a:solidFill>
                <a:srgbClr val="FFFFFF"/>
              </a:solidFill>
            </a:endParaRPr>
          </a:p>
        </p:txBody>
      </p:sp>
    </p:spTree>
    <p:extLst>
      <p:ext uri="{BB962C8B-B14F-4D97-AF65-F5344CB8AC3E}">
        <p14:creationId xmlns:p14="http://schemas.microsoft.com/office/powerpoint/2010/main" val="295101383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Rectangle 2">
            <a:extLst>
              <a:ext uri="{FF2B5EF4-FFF2-40B4-BE49-F238E27FC236}">
                <a16:creationId xmlns:a16="http://schemas.microsoft.com/office/drawing/2014/main" id="{7139197B-C59B-4565-B0B7-C695C782A818}"/>
              </a:ext>
            </a:extLst>
          </p:cNvPr>
          <p:cNvSpPr>
            <a:spLocks noGrp="1" noChangeArrowheads="1"/>
          </p:cNvSpPr>
          <p:nvPr>
            <p:ph type="title"/>
          </p:nvPr>
        </p:nvSpPr>
        <p:spPr>
          <a:xfrm>
            <a:off x="838200" y="365125"/>
            <a:ext cx="10515600" cy="1325563"/>
          </a:xfrm>
        </p:spPr>
        <p:txBody>
          <a:bodyPr>
            <a:normAutofit/>
          </a:bodyPr>
          <a:lstStyle/>
          <a:p>
            <a:r>
              <a:rPr lang="en-US" altLang="en-US" sz="4200" dirty="0"/>
              <a:t>Critical Section and Race Condition</a:t>
            </a: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3" name="Rectangle 3">
            <a:extLst>
              <a:ext uri="{FF2B5EF4-FFF2-40B4-BE49-F238E27FC236}">
                <a16:creationId xmlns:a16="http://schemas.microsoft.com/office/drawing/2014/main" id="{E42AECF7-E603-45DC-8687-4629B118986A}"/>
              </a:ext>
            </a:extLst>
          </p:cNvPr>
          <p:cNvSpPr>
            <a:spLocks noGrp="1" noChangeArrowheads="1"/>
          </p:cNvSpPr>
          <p:nvPr>
            <p:ph type="body" idx="1"/>
          </p:nvPr>
        </p:nvSpPr>
        <p:spPr>
          <a:xfrm>
            <a:off x="838200" y="1929384"/>
            <a:ext cx="10515600" cy="4251960"/>
          </a:xfrm>
        </p:spPr>
        <p:txBody>
          <a:bodyPr>
            <a:normAutofit/>
          </a:bodyPr>
          <a:lstStyle/>
          <a:p>
            <a:r>
              <a:rPr lang="en-US" altLang="en-US" sz="2200" dirty="0"/>
              <a:t>A Critical Section is a part of a thread that accesses shared resources. Two threads should not be allowed to enter their critical sections at the same time, thus preventing the above problem.</a:t>
            </a:r>
          </a:p>
          <a:p>
            <a:r>
              <a:rPr lang="en-US" altLang="en-US" sz="2200" dirty="0"/>
              <a:t>The situation where several threads access and manipulate the same data concurrently, and the outcome of the execution depends on the particular order in which the access takes place, is called a </a:t>
            </a:r>
            <a:r>
              <a:rPr lang="en-US" altLang="en-US" sz="2200" b="1" dirty="0"/>
              <a:t>race condition</a:t>
            </a:r>
            <a:r>
              <a:rPr lang="en-US" altLang="en-US" sz="2200"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0" name="Rectangle 2">
            <a:extLst>
              <a:ext uri="{FF2B5EF4-FFF2-40B4-BE49-F238E27FC236}">
                <a16:creationId xmlns:a16="http://schemas.microsoft.com/office/drawing/2014/main" id="{97DA971A-58C0-4A65-9489-682262893F78}"/>
              </a:ext>
            </a:extLst>
          </p:cNvPr>
          <p:cNvSpPr>
            <a:spLocks noGrp="1" noChangeArrowheads="1"/>
          </p:cNvSpPr>
          <p:nvPr>
            <p:ph type="title"/>
          </p:nvPr>
        </p:nvSpPr>
        <p:spPr>
          <a:xfrm>
            <a:off x="838200" y="365125"/>
            <a:ext cx="10515600" cy="1325563"/>
          </a:xfrm>
        </p:spPr>
        <p:txBody>
          <a:bodyPr>
            <a:normAutofit/>
          </a:bodyPr>
          <a:lstStyle/>
          <a:p>
            <a:r>
              <a:rPr lang="en-US" altLang="en-US" sz="4200" dirty="0"/>
              <a:t>Thread Synchronization</a:t>
            </a:r>
            <a:br>
              <a:rPr lang="en-US" altLang="en-US" sz="4200" dirty="0"/>
            </a:br>
            <a:r>
              <a:rPr lang="en-US" altLang="en-US" sz="3600" dirty="0">
                <a:solidFill>
                  <a:srgbClr val="949494"/>
                </a:solidFill>
              </a:rPr>
              <a:t>More on Critical Section</a:t>
            </a:r>
            <a:endParaRPr lang="en-US" altLang="en-US" sz="4200" dirty="0">
              <a:solidFill>
                <a:srgbClr val="949494"/>
              </a:solidFill>
            </a:endParaRP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1" name="Rectangle 3">
            <a:extLst>
              <a:ext uri="{FF2B5EF4-FFF2-40B4-BE49-F238E27FC236}">
                <a16:creationId xmlns:a16="http://schemas.microsoft.com/office/drawing/2014/main" id="{1A288779-8A3E-484F-89B4-170D27300EC9}"/>
              </a:ext>
            </a:extLst>
          </p:cNvPr>
          <p:cNvSpPr>
            <a:spLocks noGrp="1" noChangeArrowheads="1"/>
          </p:cNvSpPr>
          <p:nvPr>
            <p:ph type="body" idx="1"/>
          </p:nvPr>
        </p:nvSpPr>
        <p:spPr>
          <a:xfrm>
            <a:off x="838200" y="1929384"/>
            <a:ext cx="10515600" cy="4251960"/>
          </a:xfrm>
        </p:spPr>
        <p:txBody>
          <a:bodyPr>
            <a:normAutofit/>
          </a:bodyPr>
          <a:lstStyle/>
          <a:p>
            <a:pPr>
              <a:buFont typeface="Wingdings" panose="05000000000000000000" pitchFamily="2" charset="2"/>
              <a:buNone/>
            </a:pPr>
            <a:r>
              <a:rPr lang="en-US" altLang="en-US" sz="2200" dirty="0"/>
              <a:t>Important points to note about critical sections:</a:t>
            </a:r>
          </a:p>
          <a:p>
            <a:r>
              <a:rPr lang="en-US" altLang="en-US" sz="2200" dirty="0"/>
              <a:t>A </a:t>
            </a:r>
            <a:r>
              <a:rPr lang="en-US" altLang="en-US" sz="2200" dirty="0">
                <a:highlight>
                  <a:srgbClr val="FFFF00"/>
                </a:highlight>
              </a:rPr>
              <a:t>critical section </a:t>
            </a:r>
            <a:r>
              <a:rPr lang="en-US" altLang="en-US" sz="2200" dirty="0"/>
              <a:t>must be run atomically.</a:t>
            </a:r>
          </a:p>
          <a:p>
            <a:pPr lvl="1"/>
            <a:r>
              <a:rPr lang="en-US" altLang="en-US" sz="2200" dirty="0"/>
              <a:t>This means that the section is executed either as a whole or not at all. Once the critical section of a process begins, it must be completed or rolled back.</a:t>
            </a:r>
          </a:p>
          <a:p>
            <a:r>
              <a:rPr lang="en-US" altLang="en-US" sz="2200" dirty="0">
                <a:highlight>
                  <a:srgbClr val="FFFF00"/>
                </a:highlight>
              </a:rPr>
              <a:t>Mutual exclusion </a:t>
            </a:r>
            <a:r>
              <a:rPr lang="en-US" altLang="en-US" sz="2200" dirty="0"/>
              <a:t>of more than one critical section must be ensured</a:t>
            </a:r>
          </a:p>
          <a:p>
            <a:pPr lvl="1"/>
            <a:r>
              <a:rPr lang="en-US" altLang="en-US" sz="2200" dirty="0"/>
              <a:t>Mutual exclusion is ensured by using pieces of code to block a thread that attempts to run its critical section while the critical section of another thread is being executed. The thread is unblocked when the other thread’s critical section completes execution. This is known as </a:t>
            </a:r>
            <a:r>
              <a:rPr lang="en-US" altLang="en-US" sz="2200" dirty="0">
                <a:highlight>
                  <a:srgbClr val="FFFF00"/>
                </a:highlight>
              </a:rPr>
              <a:t>Sleep and Wakeup.</a:t>
            </a:r>
          </a:p>
          <a:p>
            <a:endParaRPr lang="en-US" altLang="en-US"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6" name="Rectangle 2">
            <a:extLst>
              <a:ext uri="{FF2B5EF4-FFF2-40B4-BE49-F238E27FC236}">
                <a16:creationId xmlns:a16="http://schemas.microsoft.com/office/drawing/2014/main" id="{0D165B4E-D2E8-44E4-A45D-A4CE81A1AD6B}"/>
              </a:ext>
            </a:extLst>
          </p:cNvPr>
          <p:cNvSpPr>
            <a:spLocks noGrp="1" noChangeArrowheads="1"/>
          </p:cNvSpPr>
          <p:nvPr>
            <p:ph type="title"/>
          </p:nvPr>
        </p:nvSpPr>
        <p:spPr>
          <a:xfrm>
            <a:off x="838200" y="365125"/>
            <a:ext cx="10515600" cy="1325563"/>
          </a:xfrm>
        </p:spPr>
        <p:txBody>
          <a:bodyPr>
            <a:normAutofit/>
          </a:bodyPr>
          <a:lstStyle/>
          <a:p>
            <a:r>
              <a:rPr lang="en-US" altLang="en-US" sz="5400" dirty="0"/>
              <a:t>Synchronization with lock</a:t>
            </a: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7" name="Rectangle 3">
            <a:extLst>
              <a:ext uri="{FF2B5EF4-FFF2-40B4-BE49-F238E27FC236}">
                <a16:creationId xmlns:a16="http://schemas.microsoft.com/office/drawing/2014/main" id="{BF10E4F6-102C-4655-A27D-E3CA849D7C5E}"/>
              </a:ext>
            </a:extLst>
          </p:cNvPr>
          <p:cNvSpPr>
            <a:spLocks noGrp="1" noChangeArrowheads="1"/>
          </p:cNvSpPr>
          <p:nvPr>
            <p:ph type="body" idx="1"/>
          </p:nvPr>
        </p:nvSpPr>
        <p:spPr>
          <a:xfrm>
            <a:off x="838200" y="1929384"/>
            <a:ext cx="10515600" cy="4251960"/>
          </a:xfrm>
        </p:spPr>
        <p:txBody>
          <a:bodyPr>
            <a:normAutofit/>
          </a:bodyPr>
          <a:lstStyle/>
          <a:p>
            <a:r>
              <a:rPr lang="en-US" sz="2200" dirty="0"/>
              <a:t>When two or more operations belonging to concurrent threads try to access the shared memory, a race condition can occur.</a:t>
            </a:r>
          </a:p>
          <a:p>
            <a:r>
              <a:rPr lang="en-US" sz="2200" dirty="0"/>
              <a:t>The easiest way to get around the race conditions is the use of a lock.</a:t>
            </a:r>
          </a:p>
          <a:p>
            <a:r>
              <a:rPr lang="en-US" altLang="en-US" sz="2200" dirty="0"/>
              <a:t>The operation of a lock is simple when a thread wants to access a portion of shared memory, it must necessarily acquire a lock on that portion prior to using it.</a:t>
            </a:r>
          </a:p>
          <a:p>
            <a:r>
              <a:rPr lang="en-US" altLang="en-US" sz="2200" dirty="0"/>
              <a:t>After completing its operation, the thread must release the lock that was previously obtained.</a:t>
            </a:r>
          </a:p>
          <a:p>
            <a:r>
              <a:rPr lang="en-US" altLang="en-US" sz="2200" dirty="0"/>
              <a:t>The impossibility of incurring races is critical as the need of the lock for the thread.</a:t>
            </a:r>
          </a:p>
        </p:txBody>
      </p:sp>
    </p:spTree>
    <p:extLst>
      <p:ext uri="{BB962C8B-B14F-4D97-AF65-F5344CB8AC3E}">
        <p14:creationId xmlns:p14="http://schemas.microsoft.com/office/powerpoint/2010/main" val="985364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6" name="Rectangle 2">
            <a:extLst>
              <a:ext uri="{FF2B5EF4-FFF2-40B4-BE49-F238E27FC236}">
                <a16:creationId xmlns:a16="http://schemas.microsoft.com/office/drawing/2014/main" id="{0D165B4E-D2E8-44E4-A45D-A4CE81A1AD6B}"/>
              </a:ext>
            </a:extLst>
          </p:cNvPr>
          <p:cNvSpPr>
            <a:spLocks noGrp="1" noChangeArrowheads="1"/>
          </p:cNvSpPr>
          <p:nvPr>
            <p:ph type="title"/>
          </p:nvPr>
        </p:nvSpPr>
        <p:spPr>
          <a:xfrm>
            <a:off x="838200" y="365125"/>
            <a:ext cx="10515600" cy="1325563"/>
          </a:xfrm>
        </p:spPr>
        <p:txBody>
          <a:bodyPr>
            <a:normAutofit/>
          </a:bodyPr>
          <a:lstStyle/>
          <a:p>
            <a:r>
              <a:rPr lang="en-US" altLang="en-US" sz="5400" dirty="0"/>
              <a:t>Advantages of lock</a:t>
            </a: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7" name="Rectangle 3">
            <a:extLst>
              <a:ext uri="{FF2B5EF4-FFF2-40B4-BE49-F238E27FC236}">
                <a16:creationId xmlns:a16="http://schemas.microsoft.com/office/drawing/2014/main" id="{BF10E4F6-102C-4655-A27D-E3CA849D7C5E}"/>
              </a:ext>
            </a:extLst>
          </p:cNvPr>
          <p:cNvSpPr>
            <a:spLocks noGrp="1" noChangeArrowheads="1"/>
          </p:cNvSpPr>
          <p:nvPr>
            <p:ph type="body" idx="1"/>
          </p:nvPr>
        </p:nvSpPr>
        <p:spPr>
          <a:xfrm>
            <a:off x="838200" y="1929384"/>
            <a:ext cx="10515600" cy="4251960"/>
          </a:xfrm>
        </p:spPr>
        <p:txBody>
          <a:bodyPr>
            <a:normAutofit/>
          </a:bodyPr>
          <a:lstStyle/>
          <a:p>
            <a:r>
              <a:rPr lang="en-US" altLang="en-US" sz="2200" dirty="0"/>
              <a:t>It allows us to restrict the access of a shared resource to a single thread or a single type of thread at a time</a:t>
            </a:r>
          </a:p>
          <a:p>
            <a:r>
              <a:rPr lang="en-US" altLang="en-US" sz="2200" dirty="0"/>
              <a:t>Before accessing the shared resource of the program, the thread must acquire the lock and must then allow any other threads access to the same resource.</a:t>
            </a:r>
          </a:p>
          <a:p>
            <a:r>
              <a:rPr lang="en-US" altLang="en-US" sz="2200" dirty="0"/>
              <a:t>There are two methods that are used to manipulate the locks: acquire() and release()</a:t>
            </a:r>
          </a:p>
        </p:txBody>
      </p:sp>
      <p:sp>
        <p:nvSpPr>
          <p:cNvPr id="3" name="TextBox 2">
            <a:extLst>
              <a:ext uri="{FF2B5EF4-FFF2-40B4-BE49-F238E27FC236}">
                <a16:creationId xmlns:a16="http://schemas.microsoft.com/office/drawing/2014/main" id="{7DB33AFA-7F5E-7C30-9808-6A58EDC24712}"/>
              </a:ext>
            </a:extLst>
          </p:cNvPr>
          <p:cNvSpPr txBox="1"/>
          <p:nvPr/>
        </p:nvSpPr>
        <p:spPr>
          <a:xfrm>
            <a:off x="2868133" y="4164964"/>
            <a:ext cx="6097772" cy="2031325"/>
          </a:xfrm>
          <a:prstGeom prst="rect">
            <a:avLst/>
          </a:prstGeom>
          <a:noFill/>
        </p:spPr>
        <p:txBody>
          <a:bodyPr wrap="square">
            <a:spAutoFit/>
          </a:bodyPr>
          <a:lstStyle/>
          <a:p>
            <a:r>
              <a:rPr lang="en-US" b="1" i="0" dirty="0">
                <a:effectLst/>
                <a:latin typeface="Söhne"/>
              </a:rPr>
              <a:t>Concurrently means happening at the same time. In the context of computing, concurrency refers to the ability of a system to support multiple threads or processes that can be executed simultaneously. This can be useful for improving the performance and responsiveness of a system by allowing different tasks to be performed in parallel, rather than sequentially.</a:t>
            </a:r>
            <a:endParaRPr lang="en-MY" b="1" dirty="0"/>
          </a:p>
        </p:txBody>
      </p:sp>
    </p:spTree>
    <p:extLst>
      <p:ext uri="{BB962C8B-B14F-4D97-AF65-F5344CB8AC3E}">
        <p14:creationId xmlns:p14="http://schemas.microsoft.com/office/powerpoint/2010/main" val="1858612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6" name="Rectangle 2">
            <a:extLst>
              <a:ext uri="{FF2B5EF4-FFF2-40B4-BE49-F238E27FC236}">
                <a16:creationId xmlns:a16="http://schemas.microsoft.com/office/drawing/2014/main" id="{0D165B4E-D2E8-44E4-A45D-A4CE81A1AD6B}"/>
              </a:ext>
            </a:extLst>
          </p:cNvPr>
          <p:cNvSpPr>
            <a:spLocks noGrp="1" noChangeArrowheads="1"/>
          </p:cNvSpPr>
          <p:nvPr>
            <p:ph type="title"/>
          </p:nvPr>
        </p:nvSpPr>
        <p:spPr>
          <a:xfrm>
            <a:off x="838200" y="365125"/>
            <a:ext cx="10515600" cy="1325563"/>
          </a:xfrm>
        </p:spPr>
        <p:txBody>
          <a:bodyPr>
            <a:normAutofit/>
          </a:bodyPr>
          <a:lstStyle/>
          <a:p>
            <a:r>
              <a:rPr lang="en-US" altLang="en-US" sz="5400" dirty="0"/>
              <a:t>Disadvantages of lock</a:t>
            </a:r>
          </a:p>
        </p:txBody>
      </p:sp>
      <p:sp>
        <p:nvSpPr>
          <p:cNvPr id="13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7" name="Rectangle 3">
            <a:extLst>
              <a:ext uri="{FF2B5EF4-FFF2-40B4-BE49-F238E27FC236}">
                <a16:creationId xmlns:a16="http://schemas.microsoft.com/office/drawing/2014/main" id="{BF10E4F6-102C-4655-A27D-E3CA849D7C5E}"/>
              </a:ext>
            </a:extLst>
          </p:cNvPr>
          <p:cNvSpPr>
            <a:spLocks noGrp="1" noChangeArrowheads="1"/>
          </p:cNvSpPr>
          <p:nvPr>
            <p:ph type="body" idx="1"/>
          </p:nvPr>
        </p:nvSpPr>
        <p:spPr>
          <a:xfrm>
            <a:off x="838200" y="1929384"/>
            <a:ext cx="10515600" cy="4251960"/>
          </a:xfrm>
        </p:spPr>
        <p:txBody>
          <a:bodyPr>
            <a:normAutofit/>
          </a:bodyPr>
          <a:lstStyle/>
          <a:p>
            <a:r>
              <a:rPr lang="en-US" altLang="en-US" sz="2200" dirty="0"/>
              <a:t>Subject to harmful situations of deadlock</a:t>
            </a:r>
          </a:p>
          <a:p>
            <a:r>
              <a:rPr lang="en-US" altLang="en-US" sz="2200" dirty="0"/>
              <a:t>Limits the scalability of the code and its readability</a:t>
            </a:r>
          </a:p>
          <a:p>
            <a:r>
              <a:rPr lang="en-US" altLang="en-US" sz="2200" dirty="0"/>
              <a:t>The use of a lock is in conflict with the possible need to impose the priority of access to the memory shared by the various processes.</a:t>
            </a:r>
          </a:p>
          <a:p>
            <a:r>
              <a:rPr lang="en-US" altLang="en-US" sz="2200" dirty="0"/>
              <a:t>Difficulties find errors.</a:t>
            </a:r>
          </a:p>
          <a:p>
            <a:endParaRPr lang="en-US" altLang="en-US" sz="2200" dirty="0"/>
          </a:p>
        </p:txBody>
      </p:sp>
    </p:spTree>
    <p:extLst>
      <p:ext uri="{BB962C8B-B14F-4D97-AF65-F5344CB8AC3E}">
        <p14:creationId xmlns:p14="http://schemas.microsoft.com/office/powerpoint/2010/main" val="2617143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6" name="Rectangle 2">
            <a:extLst>
              <a:ext uri="{FF2B5EF4-FFF2-40B4-BE49-F238E27FC236}">
                <a16:creationId xmlns:a16="http://schemas.microsoft.com/office/drawing/2014/main" id="{0D165B4E-D2E8-44E4-A45D-A4CE81A1AD6B}"/>
              </a:ext>
            </a:extLst>
          </p:cNvPr>
          <p:cNvSpPr>
            <a:spLocks noGrp="1" noChangeArrowheads="1"/>
          </p:cNvSpPr>
          <p:nvPr>
            <p:ph type="title"/>
          </p:nvPr>
        </p:nvSpPr>
        <p:spPr>
          <a:xfrm>
            <a:off x="630936" y="639520"/>
            <a:ext cx="3429000" cy="1719072"/>
          </a:xfrm>
        </p:spPr>
        <p:txBody>
          <a:bodyPr anchor="b">
            <a:normAutofit/>
          </a:bodyPr>
          <a:lstStyle/>
          <a:p>
            <a:r>
              <a:rPr lang="en-US" altLang="en-US" sz="5400" dirty="0"/>
              <a:t>Deadlock</a:t>
            </a:r>
          </a:p>
        </p:txBody>
      </p:sp>
      <p:sp>
        <p:nvSpPr>
          <p:cNvPr id="7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7" name="Rectangle 3">
            <a:extLst>
              <a:ext uri="{FF2B5EF4-FFF2-40B4-BE49-F238E27FC236}">
                <a16:creationId xmlns:a16="http://schemas.microsoft.com/office/drawing/2014/main" id="{BF10E4F6-102C-4655-A27D-E3CA849D7C5E}"/>
              </a:ext>
            </a:extLst>
          </p:cNvPr>
          <p:cNvSpPr>
            <a:spLocks noGrp="1" noChangeArrowheads="1"/>
          </p:cNvSpPr>
          <p:nvPr>
            <p:ph type="body" idx="1"/>
          </p:nvPr>
        </p:nvSpPr>
        <p:spPr>
          <a:xfrm>
            <a:off x="630936" y="2807208"/>
            <a:ext cx="3429000" cy="3410712"/>
          </a:xfrm>
        </p:spPr>
        <p:txBody>
          <a:bodyPr anchor="t">
            <a:normAutofit/>
          </a:bodyPr>
          <a:lstStyle/>
          <a:p>
            <a:r>
              <a:rPr lang="en-US" altLang="en-US" sz="2200" dirty="0"/>
              <a:t>A deadlock occurs due to the acquisition of a lock from different threads</a:t>
            </a:r>
          </a:p>
          <a:p>
            <a:r>
              <a:rPr lang="en-US" altLang="en-US" sz="2200" dirty="0"/>
              <a:t>It is impossible to proceed with the execution of operations</a:t>
            </a:r>
          </a:p>
          <a:p>
            <a:r>
              <a:rPr lang="en-US" altLang="en-US" sz="2200" dirty="0"/>
              <a:t>Let’s think of a situation wherein there are two concurrent threads</a:t>
            </a:r>
          </a:p>
        </p:txBody>
      </p:sp>
      <p:grpSp>
        <p:nvGrpSpPr>
          <p:cNvPr id="7" name="Group 6">
            <a:extLst>
              <a:ext uri="{FF2B5EF4-FFF2-40B4-BE49-F238E27FC236}">
                <a16:creationId xmlns:a16="http://schemas.microsoft.com/office/drawing/2014/main" id="{210CBF13-E49E-4A1F-AB43-434FEF44F872}"/>
              </a:ext>
            </a:extLst>
          </p:cNvPr>
          <p:cNvGrpSpPr/>
          <p:nvPr/>
        </p:nvGrpSpPr>
        <p:grpSpPr>
          <a:xfrm>
            <a:off x="6099048" y="1998075"/>
            <a:ext cx="5458968" cy="2861850"/>
            <a:chOff x="2673999" y="2633472"/>
            <a:chExt cx="6840954" cy="3586353"/>
          </a:xfrm>
        </p:grpSpPr>
        <p:pic>
          <p:nvPicPr>
            <p:cNvPr id="8" name="Picture 7">
              <a:extLst>
                <a:ext uri="{FF2B5EF4-FFF2-40B4-BE49-F238E27FC236}">
                  <a16:creationId xmlns:a16="http://schemas.microsoft.com/office/drawing/2014/main" id="{CEF0784B-594B-46D3-B6E2-01BC9D8FF44A}"/>
                </a:ext>
              </a:extLst>
            </p:cNvPr>
            <p:cNvPicPr>
              <a:picLocks noChangeAspect="1"/>
            </p:cNvPicPr>
            <p:nvPr/>
          </p:nvPicPr>
          <p:blipFill>
            <a:blip r:embed="rId2"/>
            <a:stretch>
              <a:fillRect/>
            </a:stretch>
          </p:blipFill>
          <p:spPr>
            <a:xfrm>
              <a:off x="2673999" y="2633472"/>
              <a:ext cx="6840954" cy="3586353"/>
            </a:xfrm>
            <a:prstGeom prst="rect">
              <a:avLst/>
            </a:prstGeom>
          </p:spPr>
        </p:pic>
        <p:pic>
          <p:nvPicPr>
            <p:cNvPr id="9" name="Picture 8">
              <a:extLst>
                <a:ext uri="{FF2B5EF4-FFF2-40B4-BE49-F238E27FC236}">
                  <a16:creationId xmlns:a16="http://schemas.microsoft.com/office/drawing/2014/main" id="{DE5A8122-4DC9-49B4-A603-16D053703B17}"/>
                </a:ext>
              </a:extLst>
            </p:cNvPr>
            <p:cNvPicPr>
              <a:picLocks noChangeAspect="1"/>
            </p:cNvPicPr>
            <p:nvPr/>
          </p:nvPicPr>
          <p:blipFill rotWithShape="1">
            <a:blip r:embed="rId2"/>
            <a:srcRect l="42743" t="14293" r="47422" b="72753"/>
            <a:stretch/>
          </p:blipFill>
          <p:spPr>
            <a:xfrm>
              <a:off x="5812847" y="5388429"/>
              <a:ext cx="548641" cy="378824"/>
            </a:xfrm>
            <a:prstGeom prst="rect">
              <a:avLst/>
            </a:prstGeom>
          </p:spPr>
        </p:pic>
        <p:pic>
          <p:nvPicPr>
            <p:cNvPr id="10" name="Picture 9">
              <a:extLst>
                <a:ext uri="{FF2B5EF4-FFF2-40B4-BE49-F238E27FC236}">
                  <a16:creationId xmlns:a16="http://schemas.microsoft.com/office/drawing/2014/main" id="{0DC49F8A-AAE2-4C79-AA55-C087C2BB1538}"/>
                </a:ext>
              </a:extLst>
            </p:cNvPr>
            <p:cNvPicPr>
              <a:picLocks noChangeAspect="1"/>
            </p:cNvPicPr>
            <p:nvPr/>
          </p:nvPicPr>
          <p:blipFill rotWithShape="1">
            <a:blip r:embed="rId2"/>
            <a:srcRect l="42743" t="14293" r="47422" b="72753"/>
            <a:stretch/>
          </p:blipFill>
          <p:spPr>
            <a:xfrm>
              <a:off x="5819380" y="2869474"/>
              <a:ext cx="548641" cy="378824"/>
            </a:xfrm>
            <a:prstGeom prst="rect">
              <a:avLst/>
            </a:prstGeom>
          </p:spPr>
        </p:pic>
        <p:sp>
          <p:nvSpPr>
            <p:cNvPr id="11" name="TextBox 10">
              <a:extLst>
                <a:ext uri="{FF2B5EF4-FFF2-40B4-BE49-F238E27FC236}">
                  <a16:creationId xmlns:a16="http://schemas.microsoft.com/office/drawing/2014/main" id="{7DD19C40-7889-46D7-8D2F-DDD6B961CE3D}"/>
                </a:ext>
              </a:extLst>
            </p:cNvPr>
            <p:cNvSpPr txBox="1"/>
            <p:nvPr/>
          </p:nvSpPr>
          <p:spPr>
            <a:xfrm>
              <a:off x="5812847" y="3036772"/>
              <a:ext cx="548640" cy="363775"/>
            </a:xfrm>
            <a:prstGeom prst="rect">
              <a:avLst/>
            </a:prstGeom>
            <a:noFill/>
          </p:spPr>
          <p:txBody>
            <a:bodyPr wrap="square" rtlCol="0">
              <a:normAutofit/>
            </a:bodyPr>
            <a:lstStyle/>
            <a:p>
              <a:pPr>
                <a:lnSpc>
                  <a:spcPct val="90000"/>
                </a:lnSpc>
                <a:spcAft>
                  <a:spcPts val="600"/>
                </a:spcAft>
              </a:pPr>
              <a:r>
                <a:rPr lang="en-MY" sz="1400" b="1" dirty="0"/>
                <a:t>T1</a:t>
              </a:r>
              <a:endParaRPr lang="en-MY" sz="900" b="1" dirty="0"/>
            </a:p>
          </p:txBody>
        </p:sp>
        <p:sp>
          <p:nvSpPr>
            <p:cNvPr id="12" name="TextBox 11">
              <a:extLst>
                <a:ext uri="{FF2B5EF4-FFF2-40B4-BE49-F238E27FC236}">
                  <a16:creationId xmlns:a16="http://schemas.microsoft.com/office/drawing/2014/main" id="{ECB7D977-C26A-438E-8257-D8BA4B0B86D9}"/>
                </a:ext>
              </a:extLst>
            </p:cNvPr>
            <p:cNvSpPr txBox="1"/>
            <p:nvPr/>
          </p:nvSpPr>
          <p:spPr>
            <a:xfrm>
              <a:off x="5880462" y="5440847"/>
              <a:ext cx="481026" cy="369332"/>
            </a:xfrm>
            <a:prstGeom prst="rect">
              <a:avLst/>
            </a:prstGeom>
            <a:noFill/>
          </p:spPr>
          <p:txBody>
            <a:bodyPr wrap="square" rtlCol="0">
              <a:normAutofit/>
            </a:bodyPr>
            <a:lstStyle/>
            <a:p>
              <a:pPr>
                <a:lnSpc>
                  <a:spcPct val="90000"/>
                </a:lnSpc>
                <a:spcAft>
                  <a:spcPts val="600"/>
                </a:spcAft>
              </a:pPr>
              <a:r>
                <a:rPr lang="en-MY" sz="1400" b="1" dirty="0"/>
                <a:t>T2</a:t>
              </a:r>
              <a:endParaRPr lang="en-MY" sz="1300" b="1" dirty="0"/>
            </a:p>
          </p:txBody>
        </p:sp>
      </p:grpSp>
    </p:spTree>
    <p:extLst>
      <p:ext uri="{BB962C8B-B14F-4D97-AF65-F5344CB8AC3E}">
        <p14:creationId xmlns:p14="http://schemas.microsoft.com/office/powerpoint/2010/main" val="305528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Rectangle 2">
            <a:extLst>
              <a:ext uri="{FF2B5EF4-FFF2-40B4-BE49-F238E27FC236}">
                <a16:creationId xmlns:a16="http://schemas.microsoft.com/office/drawing/2014/main" id="{10FF6D1F-82F6-4E5B-BE12-839ECA3939D9}"/>
              </a:ext>
            </a:extLst>
          </p:cNvPr>
          <p:cNvSpPr>
            <a:spLocks noGrp="1" noChangeArrowheads="1"/>
          </p:cNvSpPr>
          <p:nvPr>
            <p:ph type="title"/>
          </p:nvPr>
        </p:nvSpPr>
        <p:spPr>
          <a:xfrm>
            <a:off x="838200" y="365125"/>
            <a:ext cx="10515600" cy="1325563"/>
          </a:xfrm>
        </p:spPr>
        <p:txBody>
          <a:bodyPr>
            <a:normAutofit/>
          </a:bodyPr>
          <a:lstStyle/>
          <a:p>
            <a:r>
              <a:rPr lang="en-US" altLang="en-US" sz="4200" dirty="0"/>
              <a:t>Deadlocks</a:t>
            </a:r>
            <a:br>
              <a:rPr lang="en-US" altLang="en-US" sz="4200" dirty="0"/>
            </a:br>
            <a:r>
              <a:rPr lang="en-US" altLang="en-US" sz="4200" dirty="0"/>
              <a:t>The four necessary conditions</a:t>
            </a:r>
          </a:p>
        </p:txBody>
      </p:sp>
      <p:sp>
        <p:nvSpPr>
          <p:cNvPr id="13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7" name="Rectangle 3">
            <a:extLst>
              <a:ext uri="{FF2B5EF4-FFF2-40B4-BE49-F238E27FC236}">
                <a16:creationId xmlns:a16="http://schemas.microsoft.com/office/drawing/2014/main" id="{EA045497-B9C4-4BEA-B77B-BAD8B6CB8FA3}"/>
              </a:ext>
            </a:extLst>
          </p:cNvPr>
          <p:cNvSpPr>
            <a:spLocks noGrp="1" noChangeArrowheads="1"/>
          </p:cNvSpPr>
          <p:nvPr>
            <p:ph type="body" idx="1"/>
          </p:nvPr>
        </p:nvSpPr>
        <p:spPr>
          <a:xfrm>
            <a:off x="838200" y="1929384"/>
            <a:ext cx="10515600" cy="4251960"/>
          </a:xfrm>
        </p:spPr>
        <p:txBody>
          <a:bodyPr>
            <a:normAutofit/>
          </a:bodyPr>
          <a:lstStyle/>
          <a:p>
            <a:pPr>
              <a:buFont typeface="Wingdings" panose="05000000000000000000" pitchFamily="2" charset="2"/>
              <a:buNone/>
            </a:pPr>
            <a:r>
              <a:rPr lang="en-US" altLang="en-US" sz="2200" dirty="0"/>
              <a:t>	The four necessary conditions for a deadlock to occur are:</a:t>
            </a:r>
          </a:p>
          <a:p>
            <a:pPr lvl="1"/>
            <a:r>
              <a:rPr lang="en-US" altLang="en-US" sz="2200" dirty="0"/>
              <a:t>Mutual exclusion of resources</a:t>
            </a:r>
          </a:p>
          <a:p>
            <a:pPr lvl="2"/>
            <a:r>
              <a:rPr lang="en-US" altLang="en-US" sz="2200" dirty="0"/>
              <a:t>Inability of a resource to be used by more than one thread</a:t>
            </a:r>
          </a:p>
          <a:p>
            <a:pPr lvl="1"/>
            <a:r>
              <a:rPr lang="en-US" altLang="en-US" sz="2200" dirty="0"/>
              <a:t>Hold-and-wait</a:t>
            </a:r>
          </a:p>
          <a:p>
            <a:pPr lvl="2"/>
            <a:r>
              <a:rPr lang="en-US" altLang="en-US" sz="2200" dirty="0"/>
              <a:t>A thread holds a resource while waiting for another one</a:t>
            </a:r>
          </a:p>
          <a:p>
            <a:pPr lvl="1"/>
            <a:r>
              <a:rPr lang="en-US" altLang="en-US" sz="2200" dirty="0"/>
              <a:t>No pre-emption</a:t>
            </a:r>
          </a:p>
          <a:p>
            <a:pPr lvl="2"/>
            <a:r>
              <a:rPr lang="en-US" altLang="en-US" sz="2200" dirty="0"/>
              <a:t>The system is incapable of grabbing a resource from a thread</a:t>
            </a:r>
          </a:p>
          <a:p>
            <a:pPr lvl="1"/>
            <a:r>
              <a:rPr lang="en-US" altLang="en-US" sz="2200" dirty="0"/>
              <a:t>Circular Wait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0FF6D1F-82F6-4E5B-BE12-839ECA3939D9}"/>
              </a:ext>
            </a:extLst>
          </p:cNvPr>
          <p:cNvSpPr>
            <a:spLocks noGrp="1" noChangeArrowheads="1"/>
          </p:cNvSpPr>
          <p:nvPr>
            <p:ph type="title"/>
          </p:nvPr>
        </p:nvSpPr>
        <p:spPr>
          <a:xfrm>
            <a:off x="5297762" y="329184"/>
            <a:ext cx="6251110" cy="1783080"/>
          </a:xfrm>
        </p:spPr>
        <p:txBody>
          <a:bodyPr anchor="b">
            <a:normAutofit/>
          </a:bodyPr>
          <a:lstStyle/>
          <a:p>
            <a:r>
              <a:rPr lang="en-US" altLang="en-US" sz="4000" dirty="0"/>
              <a:t>Deadlock Handling</a:t>
            </a:r>
            <a:br>
              <a:rPr lang="en-US" altLang="en-US" sz="4000" dirty="0"/>
            </a:br>
            <a:r>
              <a:rPr lang="en-US" altLang="en-US" sz="4000" dirty="0"/>
              <a:t>Four methods for handling deadlocks</a:t>
            </a:r>
            <a:endParaRPr lang="en-US" altLang="en-US" sz="3800" dirty="0"/>
          </a:p>
        </p:txBody>
      </p:sp>
      <p:pic>
        <p:nvPicPr>
          <p:cNvPr id="26629" name="Picture 26628" descr="Stethoscope on white background">
            <a:extLst>
              <a:ext uri="{FF2B5EF4-FFF2-40B4-BE49-F238E27FC236}">
                <a16:creationId xmlns:a16="http://schemas.microsoft.com/office/drawing/2014/main" id="{B6BA092C-41C7-1ED7-2F0B-05A5D8547D7E}"/>
              </a:ext>
            </a:extLst>
          </p:cNvPr>
          <p:cNvPicPr>
            <a:picLocks noChangeAspect="1"/>
          </p:cNvPicPr>
          <p:nvPr/>
        </p:nvPicPr>
        <p:blipFill rotWithShape="1">
          <a:blip r:embed="rId2"/>
          <a:srcRect l="1488" r="5352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6627" name="Rectangle 3">
            <a:extLst>
              <a:ext uri="{FF2B5EF4-FFF2-40B4-BE49-F238E27FC236}">
                <a16:creationId xmlns:a16="http://schemas.microsoft.com/office/drawing/2014/main" id="{EA045497-B9C4-4BEA-B77B-BAD8B6CB8FA3}"/>
              </a:ext>
            </a:extLst>
          </p:cNvPr>
          <p:cNvSpPr>
            <a:spLocks noGrp="1" noChangeArrowheads="1"/>
          </p:cNvSpPr>
          <p:nvPr>
            <p:ph type="body" idx="1"/>
          </p:nvPr>
        </p:nvSpPr>
        <p:spPr>
          <a:xfrm>
            <a:off x="5297762" y="2706624"/>
            <a:ext cx="6251110" cy="3483864"/>
          </a:xfrm>
        </p:spPr>
        <p:txBody>
          <a:bodyPr>
            <a:normAutofit/>
          </a:bodyPr>
          <a:lstStyle/>
          <a:p>
            <a:r>
              <a:rPr lang="en-US" altLang="en-US" sz="2200" dirty="0"/>
              <a:t>The four method for dealing with the deadlock problem are:</a:t>
            </a:r>
          </a:p>
          <a:p>
            <a:pPr lvl="1">
              <a:buFont typeface="Wingdings" panose="05000000000000000000" pitchFamily="2" charset="2"/>
              <a:buChar char="§"/>
            </a:pPr>
            <a:r>
              <a:rPr lang="en-US" altLang="en-US" sz="2200" dirty="0"/>
              <a:t>Prevention </a:t>
            </a:r>
          </a:p>
          <a:p>
            <a:pPr lvl="1">
              <a:buFont typeface="Wingdings" panose="05000000000000000000" pitchFamily="2" charset="2"/>
              <a:buChar char="§"/>
            </a:pPr>
            <a:r>
              <a:rPr lang="en-US" altLang="en-US" sz="2200" dirty="0"/>
              <a:t>Detection and Recovery</a:t>
            </a:r>
          </a:p>
          <a:p>
            <a:pPr lvl="1">
              <a:buFont typeface="Wingdings" panose="05000000000000000000" pitchFamily="2" charset="2"/>
              <a:buChar char="§"/>
            </a:pPr>
            <a:r>
              <a:rPr lang="en-US" altLang="en-US" sz="2200" dirty="0"/>
              <a:t>Avoidance</a:t>
            </a:r>
          </a:p>
          <a:p>
            <a:pPr lvl="1">
              <a:buFont typeface="Wingdings" panose="05000000000000000000" pitchFamily="2" charset="2"/>
              <a:buChar char="§"/>
            </a:pPr>
            <a:r>
              <a:rPr lang="en-US" altLang="en-US" sz="2200" dirty="0"/>
              <a:t>Ignoring the condition</a:t>
            </a:r>
          </a:p>
          <a:p>
            <a:r>
              <a:rPr lang="en-US" altLang="en-US" sz="2200" dirty="0">
                <a:cs typeface="Times New Roman" panose="02020603050405020304" pitchFamily="18" charset="0"/>
              </a:rPr>
              <a:t>Ignoring deadlocks is by far the most widely used method.</a:t>
            </a:r>
            <a:endParaRPr lang="en-US" altLang="en-US" sz="2200" dirty="0"/>
          </a:p>
        </p:txBody>
      </p:sp>
    </p:spTree>
    <p:extLst>
      <p:ext uri="{BB962C8B-B14F-4D97-AF65-F5344CB8AC3E}">
        <p14:creationId xmlns:p14="http://schemas.microsoft.com/office/powerpoint/2010/main" val="851105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7B8A-DC1B-4426-877E-F75CAC94B0F7}"/>
              </a:ext>
            </a:extLst>
          </p:cNvPr>
          <p:cNvSpPr>
            <a:spLocks noGrp="1"/>
          </p:cNvSpPr>
          <p:nvPr>
            <p:ph type="title"/>
          </p:nvPr>
        </p:nvSpPr>
        <p:spPr/>
        <p:txBody>
          <a:bodyPr/>
          <a:lstStyle/>
          <a:p>
            <a:r>
              <a:rPr lang="en-US" dirty="0"/>
              <a:t>References</a:t>
            </a:r>
            <a:endParaRPr lang="en-MY" dirty="0"/>
          </a:p>
        </p:txBody>
      </p:sp>
      <p:sp>
        <p:nvSpPr>
          <p:cNvPr id="3" name="Content Placeholder 2">
            <a:extLst>
              <a:ext uri="{FF2B5EF4-FFF2-40B4-BE49-F238E27FC236}">
                <a16:creationId xmlns:a16="http://schemas.microsoft.com/office/drawing/2014/main" id="{07C55722-A2D7-4878-83D1-C247B5C0716A}"/>
              </a:ext>
            </a:extLst>
          </p:cNvPr>
          <p:cNvSpPr>
            <a:spLocks noGrp="1"/>
          </p:cNvSpPr>
          <p:nvPr>
            <p:ph idx="1"/>
          </p:nvPr>
        </p:nvSpPr>
        <p:spPr/>
        <p:txBody>
          <a:bodyPr>
            <a:normAutofit lnSpcReduction="10000"/>
          </a:bodyPr>
          <a:lstStyle/>
          <a:p>
            <a:r>
              <a:rPr lang="en-US" dirty="0" err="1"/>
              <a:t>Madhavan</a:t>
            </a:r>
            <a:r>
              <a:rPr lang="en-US" dirty="0"/>
              <a:t> Nagarajan. Concurrency vs. Parallelism — A brief view.</a:t>
            </a:r>
          </a:p>
          <a:p>
            <a:r>
              <a:rPr lang="en-US" dirty="0"/>
              <a:t>http://tutorials.jenkov.com/java-concurrency/concurrency-vs-parallelism.html</a:t>
            </a:r>
          </a:p>
          <a:p>
            <a:r>
              <a:rPr lang="en-US" dirty="0"/>
              <a:t>https://www.educative.io/blog/multithreading-and-concurrency-fundamentals</a:t>
            </a:r>
          </a:p>
          <a:p>
            <a:r>
              <a:rPr lang="en-US" dirty="0" err="1"/>
              <a:t>Umakishore</a:t>
            </a:r>
            <a:r>
              <a:rPr lang="en-US" dirty="0"/>
              <a:t> Ramachandran and William D. Leahy Jr., Multithreaded Programming and Multiprocessors</a:t>
            </a:r>
          </a:p>
          <a:p>
            <a:r>
              <a:rPr lang="en-US" dirty="0"/>
              <a:t>Prof. Paolo </a:t>
            </a:r>
            <a:r>
              <a:rPr lang="en-US" dirty="0" err="1"/>
              <a:t>Bientinesi</a:t>
            </a:r>
            <a:r>
              <a:rPr lang="en-US" dirty="0"/>
              <a:t> and Diego </a:t>
            </a:r>
            <a:r>
              <a:rPr lang="en-US" dirty="0" err="1"/>
              <a:t>Fabregat</a:t>
            </a:r>
            <a:r>
              <a:rPr lang="en-US" dirty="0"/>
              <a:t>-Traver. Parallel Programming Processes and Threads. </a:t>
            </a:r>
          </a:p>
          <a:p>
            <a:r>
              <a:rPr lang="en-US" dirty="0"/>
              <a:t>https://www.tutorialspoint.com/java/java_thread_deadlock.htm</a:t>
            </a:r>
          </a:p>
        </p:txBody>
      </p:sp>
      <p:sp>
        <p:nvSpPr>
          <p:cNvPr id="4" name="Slide Number Placeholder 3">
            <a:extLst>
              <a:ext uri="{FF2B5EF4-FFF2-40B4-BE49-F238E27FC236}">
                <a16:creationId xmlns:a16="http://schemas.microsoft.com/office/drawing/2014/main" id="{8EDD3A4B-95C5-4D9C-BD48-60DE2DCD6B41}"/>
              </a:ext>
            </a:extLst>
          </p:cNvPr>
          <p:cNvSpPr>
            <a:spLocks noGrp="1"/>
          </p:cNvSpPr>
          <p:nvPr>
            <p:ph type="sldNum" sz="quarter" idx="12"/>
          </p:nvPr>
        </p:nvSpPr>
        <p:spPr/>
        <p:txBody>
          <a:bodyPr/>
          <a:lstStyle/>
          <a:p>
            <a:fld id="{674017D6-2BAA-449D-BEA9-28190BE8E22D}" type="slidenum">
              <a:rPr lang="en-MY" smtClean="0"/>
              <a:t>28</a:t>
            </a:fld>
            <a:endParaRPr lang="en-MY" dirty="0"/>
          </a:p>
        </p:txBody>
      </p:sp>
    </p:spTree>
    <p:extLst>
      <p:ext uri="{BB962C8B-B14F-4D97-AF65-F5344CB8AC3E}">
        <p14:creationId xmlns:p14="http://schemas.microsoft.com/office/powerpoint/2010/main" val="1673030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7">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20 years of NoCs | SIGARCH">
            <a:extLst>
              <a:ext uri="{FF2B5EF4-FFF2-40B4-BE49-F238E27FC236}">
                <a16:creationId xmlns:a16="http://schemas.microsoft.com/office/drawing/2014/main" id="{FA986E52-7A29-4759-A1DC-4D76B62551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364" t="9091"/>
          <a:stretch/>
        </p:blipFill>
        <p:spPr bwMode="auto">
          <a:xfrm>
            <a:off x="20" y="10"/>
            <a:ext cx="8668492" cy="6857990"/>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19">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6D9F112C-6A30-40FA-9289-599316525A4D}"/>
              </a:ext>
            </a:extLst>
          </p:cNvPr>
          <p:cNvSpPr txBox="1"/>
          <p:nvPr/>
        </p:nvSpPr>
        <p:spPr>
          <a:xfrm>
            <a:off x="8395868"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a:t>Thank You</a:t>
            </a:r>
          </a:p>
          <a:p>
            <a:pPr indent="-228600">
              <a:lnSpc>
                <a:spcPct val="90000"/>
              </a:lnSpc>
              <a:spcAft>
                <a:spcPts val="600"/>
              </a:spcAft>
              <a:buFont typeface="Arial" panose="020B0604020202020204" pitchFamily="34" charset="0"/>
              <a:buChar char="•"/>
            </a:pPr>
            <a:r>
              <a:rPr lang="en-US" sz="1700"/>
              <a:t>Next: Functional Parallelism and Concurrency</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BE13EBAB-9C25-4B77-9577-60E740322EB0}"/>
                  </a:ext>
                </a:extLst>
              </p14:cNvPr>
              <p14:cNvContentPartPr/>
              <p14:nvPr/>
            </p14:nvContentPartPr>
            <p14:xfrm>
              <a:off x="988510" y="8484539"/>
              <a:ext cx="360" cy="360"/>
            </p14:xfrm>
          </p:contentPart>
        </mc:Choice>
        <mc:Fallback xmlns="">
          <p:pic>
            <p:nvPicPr>
              <p:cNvPr id="9" name="Ink 8">
                <a:extLst>
                  <a:ext uri="{FF2B5EF4-FFF2-40B4-BE49-F238E27FC236}">
                    <a16:creationId xmlns:a16="http://schemas.microsoft.com/office/drawing/2014/main" id="{BE13EBAB-9C25-4B77-9577-60E740322EB0}"/>
                  </a:ext>
                </a:extLst>
              </p:cNvPr>
              <p:cNvPicPr/>
              <p:nvPr/>
            </p:nvPicPr>
            <p:blipFill>
              <a:blip r:embed="rId4"/>
              <a:stretch>
                <a:fillRect/>
              </a:stretch>
            </p:blipFill>
            <p:spPr>
              <a:xfrm>
                <a:off x="979510" y="8475539"/>
                <a:ext cx="18000" cy="18000"/>
              </a:xfrm>
              <a:prstGeom prst="rect">
                <a:avLst/>
              </a:prstGeom>
            </p:spPr>
          </p:pic>
        </mc:Fallback>
      </mc:AlternateContent>
    </p:spTree>
    <p:extLst>
      <p:ext uri="{BB962C8B-B14F-4D97-AF65-F5344CB8AC3E}">
        <p14:creationId xmlns:p14="http://schemas.microsoft.com/office/powerpoint/2010/main" val="160994916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3442" name="Rectangle 2"/>
          <p:cNvSpPr>
            <a:spLocks noGrp="1" noChangeArrowheads="1"/>
          </p:cNvSpPr>
          <p:nvPr>
            <p:ph type="title"/>
          </p:nvPr>
        </p:nvSpPr>
        <p:spPr>
          <a:xfrm>
            <a:off x="838200" y="365125"/>
            <a:ext cx="10515600" cy="1325563"/>
          </a:xfrm>
        </p:spPr>
        <p:txBody>
          <a:bodyPr>
            <a:normAutofit/>
          </a:bodyPr>
          <a:lstStyle/>
          <a:p>
            <a:r>
              <a:rPr lang="en-US" sz="5400"/>
              <a:t>What is a Process?</a:t>
            </a: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3443" name="Rectangle 3"/>
          <p:cNvSpPr>
            <a:spLocks noGrp="1" noChangeArrowheads="1"/>
          </p:cNvSpPr>
          <p:nvPr>
            <p:ph type="body" idx="1"/>
          </p:nvPr>
        </p:nvSpPr>
        <p:spPr>
          <a:xfrm>
            <a:off x="838200" y="1929384"/>
            <a:ext cx="10515600" cy="4251960"/>
          </a:xfrm>
        </p:spPr>
        <p:txBody>
          <a:bodyPr>
            <a:normAutofit/>
          </a:bodyPr>
          <a:lstStyle/>
          <a:p>
            <a:r>
              <a:rPr lang="en-US" sz="2200" dirty="0"/>
              <a:t>Traditionally, a process is considered an instance of a computer program that is being executed.</a:t>
            </a:r>
          </a:p>
          <a:p>
            <a:r>
              <a:rPr lang="en-US" sz="2200" dirty="0"/>
              <a:t>A process contains</a:t>
            </a:r>
          </a:p>
          <a:p>
            <a:pPr lvl="1"/>
            <a:r>
              <a:rPr lang="en-US" sz="2200" dirty="0"/>
              <a:t>System resources: program code, user data, buffers, devices, I/O channels, files</a:t>
            </a:r>
          </a:p>
          <a:p>
            <a:pPr lvl="1"/>
            <a:r>
              <a:rPr lang="en-US" sz="2200" dirty="0"/>
              <a:t>Current activity: CPU, registers, state, execution path, “On the clock”, interleaved with other processes</a:t>
            </a:r>
          </a:p>
          <a:p>
            <a:r>
              <a:rPr lang="en-US" sz="2200" dirty="0"/>
              <a:t>Can resources and CPU activity be treated independently</a:t>
            </a:r>
          </a:p>
          <a:p>
            <a:pPr lvl="1"/>
            <a:r>
              <a:rPr lang="en-US" sz="2200" dirty="0">
                <a:sym typeface="Symbol" pitchFamily="18" charset="2"/>
              </a:rPr>
              <a:t>Unit of </a:t>
            </a:r>
            <a:r>
              <a:rPr lang="en-US" sz="2200" dirty="0"/>
              <a:t>resource ownership </a:t>
            </a:r>
            <a:r>
              <a:rPr lang="en-US" sz="2200" dirty="0">
                <a:sym typeface="Symbol" pitchFamily="18" charset="2"/>
              </a:rPr>
              <a:t> p</a:t>
            </a:r>
            <a:r>
              <a:rPr lang="en-US" sz="2200" dirty="0"/>
              <a:t>rocess</a:t>
            </a:r>
            <a:r>
              <a:rPr lang="en-US" sz="2200" dirty="0">
                <a:sym typeface="Symbol" pitchFamily="18" charset="2"/>
              </a:rPr>
              <a:t> or task</a:t>
            </a:r>
            <a:endParaRPr lang="en-US" sz="2200" dirty="0"/>
          </a:p>
          <a:p>
            <a:pPr lvl="1"/>
            <a:r>
              <a:rPr lang="en-US" sz="2200" dirty="0"/>
              <a:t>Unit of execution </a:t>
            </a:r>
            <a:r>
              <a:rPr lang="en-US" sz="2200" dirty="0">
                <a:sym typeface="Symbol" pitchFamily="18" charset="2"/>
              </a:rPr>
              <a:t> thread or lightweight process</a:t>
            </a:r>
            <a:endParaRPr lang="en-US" sz="2200" dirty="0"/>
          </a:p>
        </p:txBody>
      </p:sp>
      <p:sp>
        <p:nvSpPr>
          <p:cNvPr id="7" name="Slide Number Placeholder 5"/>
          <p:cNvSpPr>
            <a:spLocks noGrp="1"/>
          </p:cNvSpPr>
          <p:nvPr>
            <p:ph type="sldNum" sz="quarter" idx="12"/>
          </p:nvPr>
        </p:nvSpPr>
        <p:spPr>
          <a:xfrm>
            <a:off x="8610600" y="6356350"/>
            <a:ext cx="2743200" cy="365125"/>
          </a:xfrm>
        </p:spPr>
        <p:txBody>
          <a:bodyPr>
            <a:normAutofit/>
          </a:bodyPr>
          <a:lstStyle/>
          <a:p>
            <a:pPr>
              <a:spcAft>
                <a:spcPts val="600"/>
              </a:spcAft>
            </a:pPr>
            <a:fld id="{9184F5D3-04C2-48E0-BB31-FE07B966FE4F}" type="slidenum">
              <a:rPr lang="en-US"/>
              <a:pPr>
                <a:spcAft>
                  <a:spcPts val="600"/>
                </a:spcAft>
              </a:pPr>
              <a:t>3</a:t>
            </a:fld>
            <a:endParaRPr lang="en-US"/>
          </a:p>
        </p:txBody>
      </p:sp>
    </p:spTree>
    <p:extLst>
      <p:ext uri="{BB962C8B-B14F-4D97-AF65-F5344CB8AC3E}">
        <p14:creationId xmlns:p14="http://schemas.microsoft.com/office/powerpoint/2010/main" val="2542631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3138" name="Rectangle 2"/>
          <p:cNvSpPr>
            <a:spLocks noGrp="1" noChangeArrowheads="1"/>
          </p:cNvSpPr>
          <p:nvPr>
            <p:ph type="title"/>
          </p:nvPr>
        </p:nvSpPr>
        <p:spPr>
          <a:xfrm>
            <a:off x="838200" y="365125"/>
            <a:ext cx="10515600" cy="1325563"/>
          </a:xfrm>
        </p:spPr>
        <p:txBody>
          <a:bodyPr>
            <a:normAutofit/>
          </a:bodyPr>
          <a:lstStyle/>
          <a:p>
            <a:r>
              <a:rPr lang="en-US" sz="5400" dirty="0"/>
              <a:t>Processes (Heavy)</a:t>
            </a: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3139" name="Rectangle 3"/>
          <p:cNvSpPr>
            <a:spLocks noGrp="1" noChangeArrowheads="1"/>
          </p:cNvSpPr>
          <p:nvPr>
            <p:ph type="body" idx="1"/>
          </p:nvPr>
        </p:nvSpPr>
        <p:spPr>
          <a:xfrm>
            <a:off x="838200" y="1929384"/>
            <a:ext cx="10515600" cy="4251960"/>
          </a:xfrm>
        </p:spPr>
        <p:txBody>
          <a:bodyPr>
            <a:normAutofit/>
          </a:bodyPr>
          <a:lstStyle/>
          <a:p>
            <a:r>
              <a:rPr lang="en-US" sz="2200" dirty="0"/>
              <a:t>Resources owned by a process:</a:t>
            </a:r>
          </a:p>
          <a:p>
            <a:pPr lvl="1"/>
            <a:r>
              <a:rPr lang="en-US" sz="2200" dirty="0"/>
              <a:t>code ("text"),</a:t>
            </a:r>
          </a:p>
          <a:p>
            <a:pPr lvl="1"/>
            <a:r>
              <a:rPr lang="en-US" sz="2200" dirty="0"/>
              <a:t>data (VM),</a:t>
            </a:r>
          </a:p>
          <a:p>
            <a:pPr lvl="1"/>
            <a:r>
              <a:rPr lang="en-US" sz="2200" dirty="0"/>
              <a:t>stack,</a:t>
            </a:r>
          </a:p>
          <a:p>
            <a:pPr lvl="1"/>
            <a:r>
              <a:rPr lang="en-US" sz="2200" dirty="0"/>
              <a:t>heap,</a:t>
            </a:r>
          </a:p>
          <a:p>
            <a:pPr lvl="1"/>
            <a:r>
              <a:rPr lang="en-US" sz="2200" dirty="0"/>
              <a:t>files,</a:t>
            </a:r>
          </a:p>
          <a:p>
            <a:pPr lvl="1"/>
            <a:r>
              <a:rPr lang="en-US" sz="2200" dirty="0"/>
              <a:t>tables (signals, semaphores, buffers, I/O,…)</a:t>
            </a:r>
          </a:p>
          <a:p>
            <a:r>
              <a:rPr lang="en-US" sz="2200" dirty="0"/>
              <a:t>Context switching processes has a significant amount of overhead:</a:t>
            </a:r>
          </a:p>
          <a:p>
            <a:pPr lvl="1"/>
            <a:r>
              <a:rPr lang="en-US" sz="2200" dirty="0"/>
              <a:t>Tables have to be flushed from the processor when context switching.</a:t>
            </a:r>
          </a:p>
          <a:p>
            <a:pPr lvl="1"/>
            <a:r>
              <a:rPr lang="en-US" sz="2200" dirty="0"/>
              <a:t>Processes share information only through pipes and shared memory (IPC).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44DF19-3D69-474A-9416-93370E9B69A0}"/>
              </a:ext>
            </a:extLst>
          </p:cNvPr>
          <p:cNvSpPr>
            <a:spLocks noGrp="1"/>
          </p:cNvSpPr>
          <p:nvPr>
            <p:ph type="title"/>
          </p:nvPr>
        </p:nvSpPr>
        <p:spPr>
          <a:xfrm>
            <a:off x="630936" y="639520"/>
            <a:ext cx="3429000" cy="1719072"/>
          </a:xfrm>
        </p:spPr>
        <p:txBody>
          <a:bodyPr anchor="b">
            <a:normAutofit/>
          </a:bodyPr>
          <a:lstStyle/>
          <a:p>
            <a:r>
              <a:rPr lang="en-US" sz="5400"/>
              <a:t>Process</a:t>
            </a:r>
            <a:endParaRPr lang="en-MY" sz="5400"/>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831FFF-DA9F-4B46-80F0-4327D371A99B}"/>
              </a:ext>
            </a:extLst>
          </p:cNvPr>
          <p:cNvSpPr>
            <a:spLocks noGrp="1"/>
          </p:cNvSpPr>
          <p:nvPr>
            <p:ph idx="1"/>
          </p:nvPr>
        </p:nvSpPr>
        <p:spPr>
          <a:xfrm>
            <a:off x="630936" y="2807208"/>
            <a:ext cx="3429000" cy="3410712"/>
          </a:xfrm>
        </p:spPr>
        <p:txBody>
          <a:bodyPr anchor="t">
            <a:normAutofit/>
          </a:bodyPr>
          <a:lstStyle/>
          <a:p>
            <a:r>
              <a:rPr lang="en-US" sz="2200" dirty="0"/>
              <a:t>Associated address space </a:t>
            </a:r>
          </a:p>
          <a:p>
            <a:pPr lvl="1"/>
            <a:r>
              <a:rPr lang="en-US" sz="2200" dirty="0"/>
              <a:t>Program itself (text section) </a:t>
            </a:r>
          </a:p>
          <a:p>
            <a:pPr lvl="1"/>
            <a:r>
              <a:rPr lang="en-US" sz="2200" dirty="0"/>
              <a:t>Program’s data (data section) </a:t>
            </a:r>
          </a:p>
          <a:p>
            <a:pPr lvl="1"/>
            <a:r>
              <a:rPr lang="en-US" sz="2200" dirty="0"/>
              <a:t>Stack, heap</a:t>
            </a:r>
            <a:endParaRPr lang="en-MY" sz="2200" dirty="0"/>
          </a:p>
        </p:txBody>
      </p:sp>
      <p:pic>
        <p:nvPicPr>
          <p:cNvPr id="6" name="Picture 5">
            <a:extLst>
              <a:ext uri="{FF2B5EF4-FFF2-40B4-BE49-F238E27FC236}">
                <a16:creationId xmlns:a16="http://schemas.microsoft.com/office/drawing/2014/main" id="{DF2F6175-E00C-4FC9-B362-0CC9E51C423B}"/>
              </a:ext>
            </a:extLst>
          </p:cNvPr>
          <p:cNvPicPr>
            <a:picLocks noChangeAspect="1"/>
          </p:cNvPicPr>
          <p:nvPr/>
        </p:nvPicPr>
        <p:blipFill>
          <a:blip r:embed="rId2"/>
          <a:stretch>
            <a:fillRect/>
          </a:stretch>
        </p:blipFill>
        <p:spPr>
          <a:xfrm>
            <a:off x="4680206" y="986809"/>
            <a:ext cx="6903720" cy="4884381"/>
          </a:xfrm>
          <a:prstGeom prst="rect">
            <a:avLst/>
          </a:prstGeom>
        </p:spPr>
      </p:pic>
      <p:sp>
        <p:nvSpPr>
          <p:cNvPr id="4" name="Slide Number Placeholder 3">
            <a:extLst>
              <a:ext uri="{FF2B5EF4-FFF2-40B4-BE49-F238E27FC236}">
                <a16:creationId xmlns:a16="http://schemas.microsoft.com/office/drawing/2014/main" id="{B428DAED-9D2C-435D-938A-495DC79F2C3D}"/>
              </a:ext>
            </a:extLst>
          </p:cNvPr>
          <p:cNvSpPr>
            <a:spLocks noGrp="1"/>
          </p:cNvSpPr>
          <p:nvPr>
            <p:ph type="sldNum" sz="quarter" idx="12"/>
          </p:nvPr>
        </p:nvSpPr>
        <p:spPr>
          <a:xfrm>
            <a:off x="8610600" y="6356350"/>
            <a:ext cx="2743200" cy="365125"/>
          </a:xfrm>
        </p:spPr>
        <p:txBody>
          <a:bodyPr>
            <a:normAutofit/>
          </a:bodyPr>
          <a:lstStyle/>
          <a:p>
            <a:pPr>
              <a:spcAft>
                <a:spcPts val="600"/>
              </a:spcAft>
            </a:pPr>
            <a:fld id="{674017D6-2BAA-449D-BEA9-28190BE8E22D}" type="slidenum">
              <a:rPr lang="en-MY" smtClean="0"/>
              <a:pPr>
                <a:spcAft>
                  <a:spcPts val="600"/>
                </a:spcAft>
              </a:pPr>
              <a:t>5</a:t>
            </a:fld>
            <a:endParaRPr lang="en-MY"/>
          </a:p>
        </p:txBody>
      </p:sp>
    </p:spTree>
    <p:extLst>
      <p:ext uri="{BB962C8B-B14F-4D97-AF65-F5344CB8AC3E}">
        <p14:creationId xmlns:p14="http://schemas.microsoft.com/office/powerpoint/2010/main" val="137658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7234" name="Rectangle 2"/>
          <p:cNvSpPr>
            <a:spLocks noGrp="1" noChangeArrowheads="1"/>
          </p:cNvSpPr>
          <p:nvPr>
            <p:ph type="title"/>
          </p:nvPr>
        </p:nvSpPr>
        <p:spPr>
          <a:xfrm>
            <a:off x="838200" y="365125"/>
            <a:ext cx="10515600" cy="1325563"/>
          </a:xfrm>
        </p:spPr>
        <p:txBody>
          <a:bodyPr>
            <a:normAutofit/>
          </a:bodyPr>
          <a:lstStyle/>
          <a:p>
            <a:r>
              <a:rPr lang="en-US" sz="5400" dirty="0"/>
              <a:t>What is a Thread?</a:t>
            </a: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7235" name="Rectangle 3"/>
          <p:cNvSpPr>
            <a:spLocks noGrp="1" noChangeArrowheads="1"/>
          </p:cNvSpPr>
          <p:nvPr>
            <p:ph type="body" idx="1"/>
          </p:nvPr>
        </p:nvSpPr>
        <p:spPr>
          <a:xfrm>
            <a:off x="838200" y="1929384"/>
            <a:ext cx="10515600" cy="4251960"/>
          </a:xfrm>
        </p:spPr>
        <p:txBody>
          <a:bodyPr>
            <a:normAutofit/>
          </a:bodyPr>
          <a:lstStyle/>
          <a:p>
            <a:r>
              <a:rPr lang="en-US" sz="2200" dirty="0"/>
              <a:t>A thread of execution</a:t>
            </a:r>
          </a:p>
          <a:p>
            <a:pPr lvl="1"/>
            <a:r>
              <a:rPr lang="en-US" sz="2200" dirty="0">
                <a:highlight>
                  <a:srgbClr val="FFFF00"/>
                </a:highlight>
              </a:rPr>
              <a:t>Smallest unit of processing </a:t>
            </a:r>
            <a:r>
              <a:rPr lang="en-US" sz="2200" dirty="0"/>
              <a:t>(context) that can be scheduled by an operating system</a:t>
            </a:r>
          </a:p>
          <a:p>
            <a:r>
              <a:rPr lang="en-US" sz="2200" dirty="0"/>
              <a:t>Threads reduce overhead by sharing the resources of a process.</a:t>
            </a:r>
          </a:p>
          <a:p>
            <a:pPr lvl="1"/>
            <a:r>
              <a:rPr lang="en-US" sz="2200" dirty="0">
                <a:highlight>
                  <a:srgbClr val="FFFF00"/>
                </a:highlight>
              </a:rPr>
              <a:t>Switching can happen more frequently </a:t>
            </a:r>
            <a:r>
              <a:rPr lang="en-US" sz="2200" dirty="0"/>
              <a:t>and efficiently.</a:t>
            </a:r>
          </a:p>
          <a:p>
            <a:pPr lvl="1"/>
            <a:r>
              <a:rPr lang="en-US" sz="2200" dirty="0"/>
              <a:t>Sharing information is not so "difficult" anymore - everything can be shared. </a:t>
            </a:r>
          </a:p>
          <a:p>
            <a:r>
              <a:rPr lang="en-US" sz="2200" dirty="0"/>
              <a:t>A Thread is an independent program counter and stack operating within a process.</a:t>
            </a:r>
          </a:p>
          <a:p>
            <a:pPr lvl="1"/>
            <a:r>
              <a:rPr lang="en-US" sz="2200" dirty="0"/>
              <a:t>Sometimes called a </a:t>
            </a:r>
            <a:r>
              <a:rPr lang="en-US" sz="2200" dirty="0">
                <a:highlight>
                  <a:srgbClr val="FFFF00"/>
                </a:highlight>
              </a:rPr>
              <a:t>lightweight process </a:t>
            </a:r>
            <a:r>
              <a:rPr lang="en-US" sz="2200" dirty="0"/>
              <a:t>(LWP)</a:t>
            </a:r>
          </a:p>
          <a:p>
            <a:pPr lvl="1"/>
            <a:r>
              <a:rPr lang="en-US" sz="2200" dirty="0"/>
              <a:t>A smaller execution unit than a process.</a:t>
            </a:r>
          </a:p>
        </p:txBody>
      </p:sp>
      <p:sp>
        <p:nvSpPr>
          <p:cNvPr id="6" name="Footer Placeholder 4"/>
          <p:cNvSpPr>
            <a:spLocks noGrp="1"/>
          </p:cNvSpPr>
          <p:nvPr>
            <p:ph type="ftr" sz="quarter" idx="11"/>
          </p:nvPr>
        </p:nvSpPr>
        <p:spPr>
          <a:xfrm>
            <a:off x="4038600" y="6356350"/>
            <a:ext cx="4114800" cy="365125"/>
          </a:xfrm>
        </p:spPr>
        <p:txBody>
          <a:bodyPr>
            <a:normAutofit/>
          </a:bodyPr>
          <a:lstStyle/>
          <a:p>
            <a:pPr>
              <a:spcAft>
                <a:spcPts val="600"/>
              </a:spcAft>
            </a:pPr>
            <a:r>
              <a:rPr lang="en-US"/>
              <a:t>Threads</a:t>
            </a:r>
          </a:p>
        </p:txBody>
      </p:sp>
      <p:sp>
        <p:nvSpPr>
          <p:cNvPr id="7" name="Slide Number Placeholder 5"/>
          <p:cNvSpPr>
            <a:spLocks noGrp="1"/>
          </p:cNvSpPr>
          <p:nvPr>
            <p:ph type="sldNum" sz="quarter" idx="12"/>
          </p:nvPr>
        </p:nvSpPr>
        <p:spPr>
          <a:xfrm>
            <a:off x="8610600" y="6356350"/>
            <a:ext cx="2743200" cy="365125"/>
          </a:xfrm>
        </p:spPr>
        <p:txBody>
          <a:bodyPr>
            <a:normAutofit/>
          </a:bodyPr>
          <a:lstStyle/>
          <a:p>
            <a:pPr>
              <a:spcAft>
                <a:spcPts val="600"/>
              </a:spcAft>
            </a:pPr>
            <a:fld id="{108AEB1A-AB9A-428E-B1B0-5C36DC73D766}" type="slidenum">
              <a:rPr lang="en-US"/>
              <a:pPr>
                <a:spcAft>
                  <a:spcPts val="600"/>
                </a:spcAft>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CECCE-178D-4502-8A00-59EB01C12969}"/>
              </a:ext>
            </a:extLst>
          </p:cNvPr>
          <p:cNvSpPr>
            <a:spLocks noGrp="1"/>
          </p:cNvSpPr>
          <p:nvPr>
            <p:ph type="title"/>
          </p:nvPr>
        </p:nvSpPr>
        <p:spPr>
          <a:xfrm>
            <a:off x="5297762" y="329184"/>
            <a:ext cx="6251110" cy="1783080"/>
          </a:xfrm>
        </p:spPr>
        <p:txBody>
          <a:bodyPr anchor="b">
            <a:normAutofit/>
          </a:bodyPr>
          <a:lstStyle/>
          <a:p>
            <a:r>
              <a:rPr lang="en-US" sz="5400"/>
              <a:t>Thread concepts</a:t>
            </a:r>
            <a:endParaRPr lang="en-MY" sz="5400"/>
          </a:p>
        </p:txBody>
      </p:sp>
      <p:pic>
        <p:nvPicPr>
          <p:cNvPr id="6" name="Picture 5" descr="An electronic circuit board in blue colour">
            <a:extLst>
              <a:ext uri="{FF2B5EF4-FFF2-40B4-BE49-F238E27FC236}">
                <a16:creationId xmlns:a16="http://schemas.microsoft.com/office/drawing/2014/main" id="{AB989687-5F94-09DD-0BFD-A87BD365EDFE}"/>
              </a:ext>
            </a:extLst>
          </p:cNvPr>
          <p:cNvPicPr>
            <a:picLocks noChangeAspect="1"/>
          </p:cNvPicPr>
          <p:nvPr/>
        </p:nvPicPr>
        <p:blipFill rotWithShape="1">
          <a:blip r:embed="rId2"/>
          <a:srcRect l="9395" r="4527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AEE11F-258A-4EFA-9F66-B39E35AA6B75}"/>
              </a:ext>
            </a:extLst>
          </p:cNvPr>
          <p:cNvSpPr>
            <a:spLocks noGrp="1"/>
          </p:cNvSpPr>
          <p:nvPr>
            <p:ph idx="1"/>
          </p:nvPr>
        </p:nvSpPr>
        <p:spPr>
          <a:xfrm>
            <a:off x="5297762" y="2706624"/>
            <a:ext cx="6251110" cy="3483864"/>
          </a:xfrm>
        </p:spPr>
        <p:txBody>
          <a:bodyPr>
            <a:normAutofit/>
          </a:bodyPr>
          <a:lstStyle/>
          <a:p>
            <a:r>
              <a:rPr lang="en-US" sz="1700" dirty="0"/>
              <a:t>Basic unit of CPU utilization </a:t>
            </a:r>
          </a:p>
          <a:p>
            <a:pPr lvl="1"/>
            <a:r>
              <a:rPr lang="en-US" sz="1700" dirty="0"/>
              <a:t>Flow of control within a process </a:t>
            </a:r>
          </a:p>
          <a:p>
            <a:r>
              <a:rPr lang="en-US" sz="1700" dirty="0"/>
              <a:t>A thread includes </a:t>
            </a:r>
          </a:p>
          <a:p>
            <a:pPr lvl="1"/>
            <a:r>
              <a:rPr lang="en-US" sz="1700" dirty="0"/>
              <a:t>Thread ID Program counter </a:t>
            </a:r>
          </a:p>
          <a:p>
            <a:pPr lvl="1"/>
            <a:r>
              <a:rPr lang="en-US" sz="1700" dirty="0"/>
              <a:t>Register set </a:t>
            </a:r>
          </a:p>
          <a:p>
            <a:pPr lvl="1"/>
            <a:r>
              <a:rPr lang="en-US" sz="1700" dirty="0"/>
              <a:t>Stack </a:t>
            </a:r>
          </a:p>
          <a:p>
            <a:r>
              <a:rPr lang="en-US" sz="1700" dirty="0"/>
              <a:t>Shares resources with other threads within the same process </a:t>
            </a:r>
          </a:p>
          <a:p>
            <a:pPr lvl="1"/>
            <a:r>
              <a:rPr lang="en-US" sz="1700" dirty="0"/>
              <a:t>Text section </a:t>
            </a:r>
          </a:p>
          <a:p>
            <a:pPr lvl="1"/>
            <a:r>
              <a:rPr lang="en-US" sz="1700" dirty="0"/>
              <a:t>Data section </a:t>
            </a:r>
          </a:p>
          <a:p>
            <a:pPr lvl="1"/>
            <a:r>
              <a:rPr lang="en-US" sz="1700" dirty="0"/>
              <a:t>Other OS resources (open files, ...)</a:t>
            </a:r>
            <a:endParaRPr lang="en-MY" sz="1700" dirty="0"/>
          </a:p>
        </p:txBody>
      </p:sp>
      <p:sp>
        <p:nvSpPr>
          <p:cNvPr id="4" name="Slide Number Placeholder 3">
            <a:extLst>
              <a:ext uri="{FF2B5EF4-FFF2-40B4-BE49-F238E27FC236}">
                <a16:creationId xmlns:a16="http://schemas.microsoft.com/office/drawing/2014/main" id="{D9262320-B807-4485-8ED2-7C9A9785FEE3}"/>
              </a:ext>
            </a:extLst>
          </p:cNvPr>
          <p:cNvSpPr>
            <a:spLocks noGrp="1"/>
          </p:cNvSpPr>
          <p:nvPr>
            <p:ph type="sldNum" sz="quarter" idx="12"/>
          </p:nvPr>
        </p:nvSpPr>
        <p:spPr>
          <a:xfrm>
            <a:off x="10052978" y="6356350"/>
            <a:ext cx="1300821" cy="365125"/>
          </a:xfrm>
        </p:spPr>
        <p:txBody>
          <a:bodyPr>
            <a:normAutofit/>
          </a:bodyPr>
          <a:lstStyle/>
          <a:p>
            <a:pPr>
              <a:spcAft>
                <a:spcPts val="600"/>
              </a:spcAft>
            </a:pPr>
            <a:fld id="{674017D6-2BAA-449D-BEA9-28190BE8E22D}" type="slidenum">
              <a:rPr lang="en-MY" smtClean="0"/>
              <a:pPr>
                <a:spcAft>
                  <a:spcPts val="600"/>
                </a:spcAft>
              </a:pPr>
              <a:t>7</a:t>
            </a:fld>
            <a:endParaRPr lang="en-MY"/>
          </a:p>
        </p:txBody>
      </p:sp>
    </p:spTree>
    <p:extLst>
      <p:ext uri="{BB962C8B-B14F-4D97-AF65-F5344CB8AC3E}">
        <p14:creationId xmlns:p14="http://schemas.microsoft.com/office/powerpoint/2010/main" val="4178882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1DCC-17E9-46A8-9896-D54BDDAE635F}"/>
              </a:ext>
            </a:extLst>
          </p:cNvPr>
          <p:cNvSpPr>
            <a:spLocks noGrp="1"/>
          </p:cNvSpPr>
          <p:nvPr>
            <p:ph type="title"/>
          </p:nvPr>
        </p:nvSpPr>
        <p:spPr/>
        <p:txBody>
          <a:bodyPr/>
          <a:lstStyle/>
          <a:p>
            <a:r>
              <a:rPr lang="en-US" dirty="0"/>
              <a:t>Thread concepts</a:t>
            </a:r>
            <a:endParaRPr lang="en-MY" dirty="0"/>
          </a:p>
        </p:txBody>
      </p:sp>
      <p:sp>
        <p:nvSpPr>
          <p:cNvPr id="4" name="Slide Number Placeholder 3">
            <a:extLst>
              <a:ext uri="{FF2B5EF4-FFF2-40B4-BE49-F238E27FC236}">
                <a16:creationId xmlns:a16="http://schemas.microsoft.com/office/drawing/2014/main" id="{5FBCB348-B806-4F98-A14B-9D8BAAE224BF}"/>
              </a:ext>
            </a:extLst>
          </p:cNvPr>
          <p:cNvSpPr>
            <a:spLocks noGrp="1"/>
          </p:cNvSpPr>
          <p:nvPr>
            <p:ph type="sldNum" sz="quarter" idx="12"/>
          </p:nvPr>
        </p:nvSpPr>
        <p:spPr/>
        <p:txBody>
          <a:bodyPr/>
          <a:lstStyle/>
          <a:p>
            <a:fld id="{674017D6-2BAA-449D-BEA9-28190BE8E22D}" type="slidenum">
              <a:rPr lang="en-MY" smtClean="0"/>
              <a:t>8</a:t>
            </a:fld>
            <a:endParaRPr lang="en-MY" dirty="0"/>
          </a:p>
        </p:txBody>
      </p:sp>
      <p:sp>
        <p:nvSpPr>
          <p:cNvPr id="5" name="Text Box 5">
            <a:extLst>
              <a:ext uri="{FF2B5EF4-FFF2-40B4-BE49-F238E27FC236}">
                <a16:creationId xmlns:a16="http://schemas.microsoft.com/office/drawing/2014/main" id="{6C290FA2-9FE4-466B-B9DE-D41CD72569FE}"/>
              </a:ext>
            </a:extLst>
          </p:cNvPr>
          <p:cNvSpPr txBox="1">
            <a:spLocks noChangeArrowheads="1"/>
          </p:cNvSpPr>
          <p:nvPr/>
        </p:nvSpPr>
        <p:spPr bwMode="auto">
          <a:xfrm>
            <a:off x="923925" y="1838326"/>
            <a:ext cx="283845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50000"/>
              </a:spcBef>
            </a:pPr>
            <a:r>
              <a:rPr lang="en-US" altLang="en-US" sz="2600" dirty="0"/>
              <a:t>Multiple threads on multiple CPUs</a:t>
            </a:r>
          </a:p>
        </p:txBody>
      </p:sp>
      <p:sp>
        <p:nvSpPr>
          <p:cNvPr id="6" name="Text Box 6">
            <a:extLst>
              <a:ext uri="{FF2B5EF4-FFF2-40B4-BE49-F238E27FC236}">
                <a16:creationId xmlns:a16="http://schemas.microsoft.com/office/drawing/2014/main" id="{1DD5331A-299B-4E09-9576-C6629506EB69}"/>
              </a:ext>
            </a:extLst>
          </p:cNvPr>
          <p:cNvSpPr txBox="1">
            <a:spLocks noChangeArrowheads="1"/>
          </p:cNvSpPr>
          <p:nvPr/>
        </p:nvSpPr>
        <p:spPr bwMode="auto">
          <a:xfrm>
            <a:off x="923925" y="3895726"/>
            <a:ext cx="272415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50000"/>
              </a:spcBef>
            </a:pPr>
            <a:r>
              <a:rPr lang="en-US" altLang="en-US" sz="2600" dirty="0"/>
              <a:t>Multiple threads sharing a single CPU</a:t>
            </a:r>
          </a:p>
        </p:txBody>
      </p:sp>
      <p:graphicFrame>
        <p:nvGraphicFramePr>
          <p:cNvPr id="7" name="Object 7">
            <a:extLst>
              <a:ext uri="{FF2B5EF4-FFF2-40B4-BE49-F238E27FC236}">
                <a16:creationId xmlns:a16="http://schemas.microsoft.com/office/drawing/2014/main" id="{E624761C-5604-416F-A8BD-F00AC8B7C784}"/>
              </a:ext>
            </a:extLst>
          </p:cNvPr>
          <p:cNvGraphicFramePr>
            <a:graphicFrameLocks noChangeAspect="1"/>
          </p:cNvGraphicFramePr>
          <p:nvPr>
            <p:extLst>
              <p:ext uri="{D42A27DB-BD31-4B8C-83A1-F6EECF244321}">
                <p14:modId xmlns:p14="http://schemas.microsoft.com/office/powerpoint/2010/main" val="3017732860"/>
              </p:ext>
            </p:extLst>
          </p:nvPr>
        </p:nvGraphicFramePr>
        <p:xfrm>
          <a:off x="3759200" y="1843089"/>
          <a:ext cx="6022975" cy="1749425"/>
        </p:xfrm>
        <a:graphic>
          <a:graphicData uri="http://schemas.openxmlformats.org/presentationml/2006/ole">
            <mc:AlternateContent xmlns:mc="http://schemas.openxmlformats.org/markup-compatibility/2006">
              <mc:Choice xmlns:v="urn:schemas-microsoft-com:vml" Requires="v">
                <p:oleObj name="Picture" r:id="rId2" imgW="6858000" imgH="6400800" progId="Word.Picture.8">
                  <p:embed/>
                </p:oleObj>
              </mc:Choice>
              <mc:Fallback>
                <p:oleObj name="Picture" r:id="rId2" imgW="6858000" imgH="6400800" progId="Word.Picture.8">
                  <p:embed/>
                  <p:pic>
                    <p:nvPicPr>
                      <p:cNvPr id="16389" name="Object 7">
                        <a:extLst>
                          <a:ext uri="{FF2B5EF4-FFF2-40B4-BE49-F238E27FC236}">
                            <a16:creationId xmlns:a16="http://schemas.microsoft.com/office/drawing/2014/main" id="{97188903-AFE2-460A-B583-914F02806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67" t="19858" r="42267" b="61858"/>
                      <a:stretch>
                        <a:fillRect/>
                      </a:stretch>
                    </p:blipFill>
                    <p:spPr bwMode="auto">
                      <a:xfrm>
                        <a:off x="3759200" y="1843089"/>
                        <a:ext cx="6022975" cy="1749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9">
            <a:extLst>
              <a:ext uri="{FF2B5EF4-FFF2-40B4-BE49-F238E27FC236}">
                <a16:creationId xmlns:a16="http://schemas.microsoft.com/office/drawing/2014/main" id="{1D331D76-DA19-44D5-9096-CE4FDF785522}"/>
              </a:ext>
            </a:extLst>
          </p:cNvPr>
          <p:cNvGraphicFramePr>
            <a:graphicFrameLocks noChangeAspect="1"/>
          </p:cNvGraphicFramePr>
          <p:nvPr>
            <p:extLst>
              <p:ext uri="{D42A27DB-BD31-4B8C-83A1-F6EECF244321}">
                <p14:modId xmlns:p14="http://schemas.microsoft.com/office/powerpoint/2010/main" val="4066740319"/>
              </p:ext>
            </p:extLst>
          </p:nvPr>
        </p:nvGraphicFramePr>
        <p:xfrm>
          <a:off x="3778250" y="3895726"/>
          <a:ext cx="6022975" cy="1749425"/>
        </p:xfrm>
        <a:graphic>
          <a:graphicData uri="http://schemas.openxmlformats.org/presentationml/2006/ole">
            <mc:AlternateContent xmlns:mc="http://schemas.openxmlformats.org/markup-compatibility/2006">
              <mc:Choice xmlns:v="urn:schemas-microsoft-com:vml" Requires="v">
                <p:oleObj name="Picture" r:id="rId4" imgW="6858000" imgH="6400800" progId="Word.Picture.8">
                  <p:embed/>
                </p:oleObj>
              </mc:Choice>
              <mc:Fallback>
                <p:oleObj name="Picture" r:id="rId4" imgW="6858000" imgH="6400800" progId="Word.Picture.8">
                  <p:embed/>
                  <p:pic>
                    <p:nvPicPr>
                      <p:cNvPr id="16390" name="Object 9">
                        <a:extLst>
                          <a:ext uri="{FF2B5EF4-FFF2-40B4-BE49-F238E27FC236}">
                            <a16:creationId xmlns:a16="http://schemas.microsoft.com/office/drawing/2014/main" id="{30D61406-9C86-4391-8358-F75E12E5C8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067" t="19858" r="42267" b="61858"/>
                      <a:stretch>
                        <a:fillRect/>
                      </a:stretch>
                    </p:blipFill>
                    <p:spPr bwMode="auto">
                      <a:xfrm>
                        <a:off x="3778250" y="3895726"/>
                        <a:ext cx="6022975" cy="1749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a:extLst>
              <a:ext uri="{FF2B5EF4-FFF2-40B4-BE49-F238E27FC236}">
                <a16:creationId xmlns:a16="http://schemas.microsoft.com/office/drawing/2014/main" id="{E92BB85E-68F9-4E48-9350-84985A4D116F}"/>
              </a:ext>
            </a:extLst>
          </p:cNvPr>
          <p:cNvSpPr txBox="1"/>
          <p:nvPr/>
        </p:nvSpPr>
        <p:spPr>
          <a:xfrm>
            <a:off x="2566828" y="6230937"/>
            <a:ext cx="7058343" cy="369332"/>
          </a:xfrm>
          <a:prstGeom prst="rect">
            <a:avLst/>
          </a:prstGeom>
          <a:noFill/>
        </p:spPr>
        <p:txBody>
          <a:bodyPr wrap="none" rtlCol="0">
            <a:spAutoFit/>
          </a:bodyPr>
          <a:lstStyle/>
          <a:p>
            <a:r>
              <a:rPr lang="en-US" altLang="en-US" sz="1800" dirty="0">
                <a:latin typeface="Arial" panose="020B0604020202020204" pitchFamily="34" charset="0"/>
              </a:rPr>
              <a:t>*Source: Liang, Introduction to Java Programming, Seventh Edition</a:t>
            </a:r>
            <a:endParaRPr lang="en-MY" dirty="0"/>
          </a:p>
        </p:txBody>
      </p:sp>
    </p:spTree>
    <p:extLst>
      <p:ext uri="{BB962C8B-B14F-4D97-AF65-F5344CB8AC3E}">
        <p14:creationId xmlns:p14="http://schemas.microsoft.com/office/powerpoint/2010/main" val="238325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5F46E8-E512-48EF-AF1B-FF7A24C8744F}"/>
              </a:ext>
            </a:extLst>
          </p:cNvPr>
          <p:cNvSpPr>
            <a:spLocks noGrp="1"/>
          </p:cNvSpPr>
          <p:nvPr>
            <p:ph type="title"/>
          </p:nvPr>
        </p:nvSpPr>
        <p:spPr>
          <a:xfrm>
            <a:off x="572493" y="238539"/>
            <a:ext cx="11018520" cy="1434415"/>
          </a:xfrm>
        </p:spPr>
        <p:txBody>
          <a:bodyPr anchor="b">
            <a:normAutofit/>
          </a:bodyPr>
          <a:lstStyle/>
          <a:p>
            <a:r>
              <a:rPr lang="en-US" sz="5400" dirty="0"/>
              <a:t>Multithreading</a:t>
            </a:r>
            <a:endParaRPr lang="en-MY" sz="5400" dirty="0"/>
          </a:p>
        </p:txBody>
      </p:sp>
      <p:sp>
        <p:nvSpPr>
          <p:cNvPr id="7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044FCB-7059-4D77-8086-3E6C8F9DA5A0}"/>
              </a:ext>
            </a:extLst>
          </p:cNvPr>
          <p:cNvSpPr>
            <a:spLocks noGrp="1"/>
          </p:cNvSpPr>
          <p:nvPr>
            <p:ph idx="1"/>
          </p:nvPr>
        </p:nvSpPr>
        <p:spPr>
          <a:xfrm>
            <a:off x="572493" y="2071316"/>
            <a:ext cx="6713552" cy="4119172"/>
          </a:xfrm>
        </p:spPr>
        <p:txBody>
          <a:bodyPr anchor="t">
            <a:normAutofit/>
          </a:bodyPr>
          <a:lstStyle/>
          <a:p>
            <a:r>
              <a:rPr lang="en-US" sz="2200" dirty="0"/>
              <a:t>Multiple </a:t>
            </a:r>
            <a:r>
              <a:rPr lang="en-US" sz="2200" b="1" dirty="0"/>
              <a:t>threads</a:t>
            </a:r>
            <a:r>
              <a:rPr lang="en-US" sz="2200" dirty="0"/>
              <a:t> of execution inside the same application. </a:t>
            </a:r>
          </a:p>
          <a:p>
            <a:pPr lvl="1"/>
            <a:r>
              <a:rPr lang="en-US" sz="2200" dirty="0"/>
              <a:t>A </a:t>
            </a:r>
            <a:r>
              <a:rPr lang="en-US" sz="2200" dirty="0">
                <a:highlight>
                  <a:srgbClr val="FFFF00"/>
                </a:highlight>
              </a:rPr>
              <a:t>thread is like a separate CPU </a:t>
            </a:r>
            <a:r>
              <a:rPr lang="en-US" sz="2200" dirty="0"/>
              <a:t>executing your application. </a:t>
            </a:r>
          </a:p>
          <a:p>
            <a:r>
              <a:rPr lang="en-US" sz="2200" dirty="0"/>
              <a:t>Thus, a multithreaded application is like an application that has multiple CPUs executing different parts of the code at the same time.</a:t>
            </a:r>
          </a:p>
          <a:p>
            <a:r>
              <a:rPr lang="en-US" sz="2200" dirty="0"/>
              <a:t>Multithreading is a technique that allows for concurrent (simultaneous) execution of two or more parts of a program for maximum utilization of a CPU</a:t>
            </a:r>
          </a:p>
          <a:p>
            <a:pPr lvl="1"/>
            <a:r>
              <a:rPr lang="en-US" sz="2200" dirty="0"/>
              <a:t>basic example - multithreading allows you to write code in one program and listen to music in another</a:t>
            </a:r>
            <a:endParaRPr lang="en-MY" sz="2200" dirty="0"/>
          </a:p>
        </p:txBody>
      </p:sp>
      <p:pic>
        <p:nvPicPr>
          <p:cNvPr id="5122" name="Picture 2" descr="An application with two threads executing inside it.">
            <a:extLst>
              <a:ext uri="{FF2B5EF4-FFF2-40B4-BE49-F238E27FC236}">
                <a16:creationId xmlns:a16="http://schemas.microsoft.com/office/drawing/2014/main" id="{C95A3D77-77C6-4BFB-AEFE-BBED1E96F5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406" r="-2" b="11881"/>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D98798A-7375-40F9-B4A7-CDD4802BECF8}"/>
              </a:ext>
            </a:extLst>
          </p:cNvPr>
          <p:cNvSpPr>
            <a:spLocks noGrp="1"/>
          </p:cNvSpPr>
          <p:nvPr>
            <p:ph type="sldNum" sz="quarter" idx="12"/>
          </p:nvPr>
        </p:nvSpPr>
        <p:spPr>
          <a:xfrm>
            <a:off x="8610600" y="6356350"/>
            <a:ext cx="2743200" cy="365125"/>
          </a:xfrm>
        </p:spPr>
        <p:txBody>
          <a:bodyPr>
            <a:normAutofit/>
          </a:bodyPr>
          <a:lstStyle/>
          <a:p>
            <a:pPr>
              <a:spcAft>
                <a:spcPts val="600"/>
              </a:spcAft>
            </a:pPr>
            <a:fld id="{674017D6-2BAA-449D-BEA9-28190BE8E22D}" type="slidenum">
              <a:rPr lang="en-MY" smtClean="0"/>
              <a:pPr>
                <a:spcAft>
                  <a:spcPts val="600"/>
                </a:spcAft>
              </a:pPr>
              <a:t>9</a:t>
            </a:fld>
            <a:endParaRPr lang="en-MY"/>
          </a:p>
        </p:txBody>
      </p:sp>
    </p:spTree>
    <p:extLst>
      <p:ext uri="{BB962C8B-B14F-4D97-AF65-F5344CB8AC3E}">
        <p14:creationId xmlns:p14="http://schemas.microsoft.com/office/powerpoint/2010/main" val="3087257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10905</TotalTime>
  <Words>2441</Words>
  <Application>Microsoft Office PowerPoint</Application>
  <PresentationFormat>Widescreen</PresentationFormat>
  <Paragraphs>230</Paragraphs>
  <Slides>29</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8" baseType="lpstr">
      <vt:lpstr>Söhne</vt:lpstr>
      <vt:lpstr>Arial</vt:lpstr>
      <vt:lpstr>Calibri</vt:lpstr>
      <vt:lpstr>Calibri Light</vt:lpstr>
      <vt:lpstr>Tahoma</vt:lpstr>
      <vt:lpstr>Times New Roman</vt:lpstr>
      <vt:lpstr>Wingdings</vt:lpstr>
      <vt:lpstr>Office Theme</vt:lpstr>
      <vt:lpstr>Picture</vt:lpstr>
      <vt:lpstr>Lecture 3 Threads and Locks</vt:lpstr>
      <vt:lpstr>Content</vt:lpstr>
      <vt:lpstr>What is a Process?</vt:lpstr>
      <vt:lpstr>Processes (Heavy)</vt:lpstr>
      <vt:lpstr>Process</vt:lpstr>
      <vt:lpstr>What is a Thread?</vt:lpstr>
      <vt:lpstr>Thread concepts</vt:lpstr>
      <vt:lpstr>Thread concepts</vt:lpstr>
      <vt:lpstr>Multithreading</vt:lpstr>
      <vt:lpstr>PowerPoint Presentation</vt:lpstr>
      <vt:lpstr>Multithreading example</vt:lpstr>
      <vt:lpstr>Why multithreading?</vt:lpstr>
      <vt:lpstr>Cost of Multithreading</vt:lpstr>
      <vt:lpstr>Synchronization </vt:lpstr>
      <vt:lpstr>Synchronization - Example</vt:lpstr>
      <vt:lpstr> Synchronization - Example</vt:lpstr>
      <vt:lpstr>Synchronization - Example</vt:lpstr>
      <vt:lpstr>Synchronization - Example</vt:lpstr>
      <vt:lpstr>Synchronization - An Example</vt:lpstr>
      <vt:lpstr>Critical Section and Race Condition</vt:lpstr>
      <vt:lpstr>Thread Synchronization More on Critical Section</vt:lpstr>
      <vt:lpstr>Synchronization with lock</vt:lpstr>
      <vt:lpstr>Advantages of lock</vt:lpstr>
      <vt:lpstr>Disadvantages of lock</vt:lpstr>
      <vt:lpstr>Deadlock</vt:lpstr>
      <vt:lpstr>Deadlocks The four necessary conditions</vt:lpstr>
      <vt:lpstr>Deadlock Handling Four methods for handling deadlocks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SAMRY@MOHD SHAMRIE SAININ</dc:creator>
  <cp:lastModifiedBy>LO GUAN SIANG</cp:lastModifiedBy>
  <cp:revision>103</cp:revision>
  <dcterms:created xsi:type="dcterms:W3CDTF">2021-03-23T00:49:09Z</dcterms:created>
  <dcterms:modified xsi:type="dcterms:W3CDTF">2022-12-10T14:56:19Z</dcterms:modified>
</cp:coreProperties>
</file>