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316" r:id="rId3"/>
    <p:sldId id="257" r:id="rId4"/>
    <p:sldId id="318" r:id="rId5"/>
    <p:sldId id="317" r:id="rId6"/>
    <p:sldId id="319" r:id="rId7"/>
    <p:sldId id="258" r:id="rId8"/>
    <p:sldId id="259" r:id="rId9"/>
    <p:sldId id="260" r:id="rId10"/>
    <p:sldId id="261" r:id="rId11"/>
    <p:sldId id="262" r:id="rId12"/>
    <p:sldId id="322" r:id="rId13"/>
    <p:sldId id="263" r:id="rId14"/>
    <p:sldId id="264" r:id="rId15"/>
    <p:sldId id="266" r:id="rId16"/>
    <p:sldId id="268" r:id="rId17"/>
    <p:sldId id="270" r:id="rId18"/>
    <p:sldId id="323" r:id="rId19"/>
    <p:sldId id="324" r:id="rId20"/>
    <p:sldId id="321" r:id="rId21"/>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47" autoAdjust="0"/>
    <p:restoredTop sz="64967" autoAdjust="0"/>
  </p:normalViewPr>
  <p:slideViewPr>
    <p:cSldViewPr showGuides="1">
      <p:cViewPr varScale="1">
        <p:scale>
          <a:sx n="53" d="100"/>
          <a:sy n="53" d="100"/>
        </p:scale>
        <p:origin x="1915" y="1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atin typeface="Arial" panose="020B0604020202020204" pitchFamily="34" charset="0"/>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1268"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3EBECA0D-EFB8-4C7D-9DC9-C134A9C3C989}" type="slidenum">
              <a:rPr kumimoji="0" lang="en-US"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In computer science, an agent is a piece of software that is capable of autonomously taking actions in order to achieve a specific goal or set of goals. An agent is different from a traditional computer program in that it is designed to operate independently, without the need for direct input or control from a human user. This allows agents to operate in dynamic environments and to make decisions based on the information they have available to them. Some examples of agents include search engines, virtual assistants, and automated trading systems.</a:t>
            </a:r>
            <a:endParaRPr lang="en-MY" dirty="0"/>
          </a:p>
        </p:txBody>
      </p:sp>
    </p:spTree>
    <p:extLst>
      <p:ext uri="{BB962C8B-B14F-4D97-AF65-F5344CB8AC3E}">
        <p14:creationId xmlns:p14="http://schemas.microsoft.com/office/powerpoint/2010/main" val="4229445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In computer science and artificial intelligence, the terms "agent" and "object" are often used to refer to different types of entities. An object is a data structure that contains data and instructions for manipulating that data. Objects are typically organized into classes, which define their characteristics and behavior. In contrast, an agent is a type of software that can act autonomously and make decisions based on its own goals and objectives. An agent can be thought of as a more advanced type of object that has the ability to sense its environment and act on it</a:t>
            </a:r>
            <a:endParaRPr lang="en-MY" dirty="0"/>
          </a:p>
        </p:txBody>
      </p:sp>
    </p:spTree>
    <p:extLst>
      <p:ext uri="{BB962C8B-B14F-4D97-AF65-F5344CB8AC3E}">
        <p14:creationId xmlns:p14="http://schemas.microsoft.com/office/powerpoint/2010/main" val="742341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977758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No, an intelligent agent is a specific type of AI system that is designed to act on behalf of a user or other entity in order to achieve a specific goal. An intelligent agent is a type of AI system, but not all AI systems are intelligent agents.</a:t>
            </a:r>
          </a:p>
          <a:p>
            <a:pPr algn="l"/>
            <a:r>
              <a:rPr lang="en-US" b="0" i="0" dirty="0">
                <a:solidFill>
                  <a:srgbClr val="D1D5DB"/>
                </a:solidFill>
                <a:effectLst/>
                <a:latin typeface="Söhne"/>
              </a:rPr>
              <a:t>An intelligent agent is typically characterized by its ability to make decisions and take actions on its own in order to achieve a goal. For example, an intelligent agent might be a virtual assistant that can make appointments, answer questions, and perform other tasks on behalf of a user.</a:t>
            </a:r>
          </a:p>
          <a:p>
            <a:pPr algn="l"/>
            <a:r>
              <a:rPr lang="en-US" b="0" i="0" dirty="0">
                <a:solidFill>
                  <a:srgbClr val="D1D5DB"/>
                </a:solidFill>
                <a:effectLst/>
                <a:latin typeface="Söhne"/>
              </a:rPr>
              <a:t>AI, on the other hand, is a broader term that refers to the field of computer science and engineering that focuses on building intelligent systems. AI systems can include a wide range of technologies and techniques, such as machine learning, natural language processing, and robotics. The goal of AI research is to build systems that can exhibit intelligent behavior and solve complex problems.</a:t>
            </a:r>
          </a:p>
          <a:p>
            <a:endParaRPr lang="en-MY" dirty="0"/>
          </a:p>
        </p:txBody>
      </p:sp>
    </p:spTree>
    <p:extLst>
      <p:ext uri="{BB962C8B-B14F-4D97-AF65-F5344CB8AC3E}">
        <p14:creationId xmlns:p14="http://schemas.microsoft.com/office/powerpoint/2010/main" val="1546800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A Multi-Agent System (MAS) </a:t>
            </a:r>
          </a:p>
          <a:p>
            <a:pPr marL="171450" indent="-171450">
              <a:buFont typeface="Arial" panose="020B0604020202020204" pitchFamily="34" charset="0"/>
              <a:buChar char="•"/>
            </a:pPr>
            <a:r>
              <a:rPr kumimoji="0" lang="en-US" sz="1200" b="0" i="0" u="none" strike="noStrike" kern="1200" cap="none" spc="0" normalizeH="0" baseline="0" noProof="0" dirty="0">
                <a:ln>
                  <a:noFill/>
                </a:ln>
                <a:solidFill>
                  <a:schemeClr val="tx1"/>
                </a:solidFill>
                <a:effectLst/>
                <a:uLnTx/>
                <a:uFillTx/>
                <a:latin typeface="+mn-lt"/>
                <a:ea typeface="+mn-ea"/>
                <a:cs typeface="+mn-cs"/>
              </a:rPr>
              <a:t>collection of agents </a:t>
            </a:r>
          </a:p>
          <a:p>
            <a:pPr marL="171450" indent="-171450">
              <a:buFont typeface="Arial" panose="020B0604020202020204" pitchFamily="34" charset="0"/>
              <a:buChar char="•"/>
            </a:pPr>
            <a:r>
              <a:rPr kumimoji="0" lang="en-US" sz="1200" b="0" i="0" u="none" strike="noStrike" kern="1200" cap="none" spc="0" normalizeH="0" baseline="0" noProof="0" dirty="0">
                <a:ln>
                  <a:noFill/>
                </a:ln>
                <a:solidFill>
                  <a:schemeClr val="tx1"/>
                </a:solidFill>
                <a:effectLst/>
                <a:uLnTx/>
                <a:uFillTx/>
                <a:latin typeface="+mn-lt"/>
                <a:ea typeface="+mn-ea"/>
                <a:cs typeface="+mn-cs"/>
              </a:rPr>
              <a:t>co-operating or competing with each other </a:t>
            </a:r>
          </a:p>
          <a:p>
            <a:pPr marL="171450" indent="-171450">
              <a:buFont typeface="Arial" panose="020B0604020202020204" pitchFamily="34" charset="0"/>
              <a:buChar char="•"/>
            </a:pPr>
            <a:r>
              <a:rPr lang="en-US" dirty="0"/>
              <a:t>to fulfill common or individual goals”</a:t>
            </a:r>
          </a:p>
          <a:p>
            <a:pPr marL="171450" indent="-171450">
              <a:buFont typeface="Arial" panose="020B0604020202020204" pitchFamily="34" charset="0"/>
              <a:buChar char="•"/>
            </a:pPr>
            <a:endParaRPr lang="en-MY" dirty="0"/>
          </a:p>
        </p:txBody>
      </p:sp>
    </p:spTree>
    <p:extLst>
      <p:ext uri="{BB962C8B-B14F-4D97-AF65-F5344CB8AC3E}">
        <p14:creationId xmlns:p14="http://schemas.microsoft.com/office/powerpoint/2010/main" val="188611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The spectrum of autonomy refers to the range of control that a system has over its own actions. At one end of the spectrum, a system may have no autonomy and require constant input and control from a human operator. At the other end, a system may have complete autonomy and be able to make decisions and act on its own without any human intervention. There are many different levels of autonomy that a system can have, and the level of autonomy that a particular system has is determined by its capabilities and the specific tasks it is designed to perform.</a:t>
            </a:r>
            <a:endParaRPr lang="en-MY" dirty="0"/>
          </a:p>
        </p:txBody>
      </p:sp>
    </p:spTree>
    <p:extLst>
      <p:ext uri="{BB962C8B-B14F-4D97-AF65-F5344CB8AC3E}">
        <p14:creationId xmlns:p14="http://schemas.microsoft.com/office/powerpoint/2010/main" val="1201852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0" i="0" dirty="0">
                <a:solidFill>
                  <a:srgbClr val="D1D5DB"/>
                </a:solidFill>
                <a:effectLst/>
                <a:latin typeface="Söhne"/>
              </a:rPr>
              <a:t>In the context of intelligent agents, the term "flexible" typically refers to the agent's ability to adapt its behavior and actions in response to changes in its environment or to new information that it receives.</a:t>
            </a:r>
          </a:p>
          <a:p>
            <a:pPr marL="171450" indent="-171450">
              <a:buFont typeface="Arial" panose="020B0604020202020204" pitchFamily="34" charset="0"/>
              <a:buChar char="•"/>
            </a:pPr>
            <a:r>
              <a:rPr lang="en-US" sz="2000" b="0" i="0" dirty="0">
                <a:solidFill>
                  <a:srgbClr val="D1D5DB"/>
                </a:solidFill>
                <a:effectLst/>
                <a:latin typeface="Söhne"/>
              </a:rPr>
              <a:t>This means that the agent is not limited to following a predetermined set of rules or instructions</a:t>
            </a:r>
          </a:p>
          <a:p>
            <a:pPr marL="171450" indent="-171450">
              <a:buFont typeface="Arial" panose="020B0604020202020204" pitchFamily="34" charset="0"/>
              <a:buChar char="•"/>
            </a:pPr>
            <a:r>
              <a:rPr lang="en-US" sz="2000" b="0" i="0" dirty="0">
                <a:solidFill>
                  <a:srgbClr val="D1D5DB"/>
                </a:solidFill>
                <a:effectLst/>
                <a:latin typeface="Söhne"/>
              </a:rPr>
              <a:t>Can adjust its behavior based on the situation it finds itself in.</a:t>
            </a:r>
            <a:endParaRPr lang="en-MY" sz="2000" dirty="0"/>
          </a:p>
        </p:txBody>
      </p:sp>
    </p:spTree>
    <p:extLst>
      <p:ext uri="{BB962C8B-B14F-4D97-AF65-F5344CB8AC3E}">
        <p14:creationId xmlns:p14="http://schemas.microsoft.com/office/powerpoint/2010/main" val="1884526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There are several types of flexibility that an intelligent agent may possess. </a:t>
            </a:r>
          </a:p>
          <a:p>
            <a:r>
              <a:rPr lang="en-US" b="0" i="0" dirty="0">
                <a:solidFill>
                  <a:srgbClr val="D1D5DB"/>
                </a:solidFill>
                <a:effectLst/>
                <a:latin typeface="Söhne"/>
              </a:rPr>
              <a:t>For example, a reactive intelligent agent is one that is able to respond to stimuli in its environment in real-time, without the need for pre-planning or deliberation.</a:t>
            </a:r>
            <a:endParaRPr lang="en-MY" dirty="0"/>
          </a:p>
        </p:txBody>
      </p:sp>
    </p:spTree>
    <p:extLst>
      <p:ext uri="{BB962C8B-B14F-4D97-AF65-F5344CB8AC3E}">
        <p14:creationId xmlns:p14="http://schemas.microsoft.com/office/powerpoint/2010/main" val="1153448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a:t>
            </a:r>
            <a:r>
              <a:rPr lang="en-US" altLang="en-US" sz="1200" dirty="0">
                <a:solidFill>
                  <a:srgbClr val="003399"/>
                </a:solidFill>
                <a:highlight>
                  <a:srgbClr val="FFFF00"/>
                </a:highlight>
              </a:rPr>
              <a:t>Pro-activeness</a:t>
            </a:r>
          </a:p>
          <a:p>
            <a:pPr marL="171450" indent="-171450">
              <a:buFont typeface="Arial" panose="020B0604020202020204" pitchFamily="34" charset="0"/>
              <a:buChar char="•"/>
            </a:pPr>
            <a:r>
              <a:rPr lang="en-US" altLang="en-US" sz="1200" dirty="0">
                <a:highlight>
                  <a:srgbClr val="FFFF00"/>
                </a:highlight>
              </a:rPr>
              <a:t>generating and attempting to achieve goals</a:t>
            </a:r>
          </a:p>
          <a:p>
            <a:pPr marL="171450" indent="-171450">
              <a:buFont typeface="Arial" panose="020B0604020202020204" pitchFamily="34" charset="0"/>
              <a:buChar char="•"/>
            </a:pPr>
            <a:r>
              <a:rPr lang="en-US" altLang="en-US" sz="1200" dirty="0">
                <a:highlight>
                  <a:srgbClr val="FFFF00"/>
                </a:highlight>
              </a:rPr>
              <a:t>not driven solely by events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en-US" sz="1200" dirty="0">
                <a:highlight>
                  <a:srgbClr val="FFFF00"/>
                </a:highlight>
              </a:rPr>
              <a:t>taking the initiative</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en-US" sz="1200" dirty="0"/>
              <a:t>Recognizing opportunities</a:t>
            </a:r>
          </a:p>
          <a:p>
            <a:pPr marL="171450" indent="-171450">
              <a:buFont typeface="Arial" panose="020B0604020202020204" pitchFamily="34" charset="0"/>
              <a:buChar char="•"/>
            </a:pPr>
            <a:r>
              <a:rPr lang="en-MY" dirty="0"/>
              <a:t>Goal directed behaviour</a:t>
            </a:r>
          </a:p>
        </p:txBody>
      </p:sp>
    </p:spTree>
    <p:extLst>
      <p:ext uri="{BB962C8B-B14F-4D97-AF65-F5344CB8AC3E}">
        <p14:creationId xmlns:p14="http://schemas.microsoft.com/office/powerpoint/2010/main" val="3123800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b="1" i="1" dirty="0">
                <a:solidFill>
                  <a:srgbClr val="003399"/>
                </a:solidFill>
              </a:rPr>
              <a:t>Social ability</a:t>
            </a:r>
            <a:r>
              <a:rPr lang="en-US" altLang="en-US" sz="1200" dirty="0"/>
              <a:t> :</a:t>
            </a:r>
          </a:p>
          <a:p>
            <a:r>
              <a:rPr lang="en-US" dirty="0"/>
              <a:t>agents is the ability to interact with other agents (and possibly humans) via cooperation, coordination and negotiation</a:t>
            </a:r>
            <a:endParaRPr lang="en-MY" dirty="0"/>
          </a:p>
        </p:txBody>
      </p:sp>
    </p:spTree>
    <p:extLst>
      <p:ext uri="{BB962C8B-B14F-4D97-AF65-F5344CB8AC3E}">
        <p14:creationId xmlns:p14="http://schemas.microsoft.com/office/powerpoint/2010/main" val="1908029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Aft>
                <a:spcPts val="1200"/>
              </a:spcAft>
            </a:pPr>
            <a:r>
              <a:rPr lang="en-US" altLang="en-US" sz="1200" b="1" i="1" dirty="0">
                <a:solidFill>
                  <a:srgbClr val="003399"/>
                </a:solidFill>
              </a:rPr>
              <a:t>mobility</a:t>
            </a:r>
            <a:r>
              <a:rPr lang="en-US" altLang="en-US" sz="1200" dirty="0"/>
              <a:t>: the ability of an agent to move around an electronic network</a:t>
            </a:r>
          </a:p>
          <a:p>
            <a:pPr eaLnBrk="1" hangingPunct="1">
              <a:spcAft>
                <a:spcPts val="1200"/>
              </a:spcAft>
            </a:pPr>
            <a:r>
              <a:rPr lang="en-US" altLang="en-US" sz="1200" b="1" i="1" dirty="0">
                <a:solidFill>
                  <a:srgbClr val="003399"/>
                </a:solidFill>
              </a:rPr>
              <a:t>veracity</a:t>
            </a:r>
            <a:r>
              <a:rPr lang="en-US" altLang="en-US" sz="1200" dirty="0"/>
              <a:t>: </a:t>
            </a:r>
            <a:r>
              <a:rPr lang="en-US" b="0" i="0" dirty="0">
                <a:solidFill>
                  <a:srgbClr val="D1D5DB"/>
                </a:solidFill>
                <a:effectLst/>
                <a:latin typeface="Söhne"/>
              </a:rPr>
              <a:t>veracity would refer to the ability of the agent to provide accurate and truthful information</a:t>
            </a:r>
          </a:p>
          <a:p>
            <a:pPr eaLnBrk="1" hangingPunct="1">
              <a:spcAft>
                <a:spcPts val="1200"/>
              </a:spcAft>
            </a:pPr>
            <a:r>
              <a:rPr lang="en-US" altLang="en-US" sz="1200" b="1" i="1" dirty="0">
                <a:solidFill>
                  <a:srgbClr val="003399"/>
                </a:solidFill>
              </a:rPr>
              <a:t>benevolence</a:t>
            </a:r>
            <a:r>
              <a:rPr lang="en-US" altLang="en-US" sz="1200" dirty="0"/>
              <a:t>: agents do not have conflicting goals(do the things that ppl ask him to to)</a:t>
            </a:r>
          </a:p>
          <a:p>
            <a:pPr eaLnBrk="1" hangingPunct="1">
              <a:spcAft>
                <a:spcPts val="1200"/>
              </a:spcAft>
            </a:pPr>
            <a:r>
              <a:rPr lang="en-US" altLang="en-US" sz="1200" b="1" i="1" dirty="0">
                <a:solidFill>
                  <a:srgbClr val="003399"/>
                </a:solidFill>
              </a:rPr>
              <a:t>rationality</a:t>
            </a:r>
            <a:r>
              <a:rPr lang="en-US" altLang="en-US" sz="1200" dirty="0"/>
              <a:t>: agent will act in order to achieve its goals, and will not act in such a way as to prevent its goals being achieved</a:t>
            </a:r>
          </a:p>
          <a:p>
            <a:pPr eaLnBrk="1" hangingPunct="1">
              <a:spcAft>
                <a:spcPts val="1200"/>
              </a:spcAft>
            </a:pPr>
            <a:r>
              <a:rPr lang="en-US" altLang="en-US" sz="1200" b="1" i="1" dirty="0">
                <a:solidFill>
                  <a:srgbClr val="003399"/>
                </a:solidFill>
              </a:rPr>
              <a:t>learning/adaption</a:t>
            </a:r>
            <a:r>
              <a:rPr lang="en-US" altLang="en-US" sz="1200" dirty="0"/>
              <a:t>: agents improve performance over time</a:t>
            </a:r>
          </a:p>
          <a:p>
            <a:endParaRPr lang="en-MY" dirty="0"/>
          </a:p>
        </p:txBody>
      </p:sp>
    </p:spTree>
    <p:extLst>
      <p:ext uri="{BB962C8B-B14F-4D97-AF65-F5344CB8AC3E}">
        <p14:creationId xmlns:p14="http://schemas.microsoft.com/office/powerpoint/2010/main" val="1543292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550488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ln/>
        </p:spPr>
        <p:txBody>
          <a:bodyPr wrap="square" lIns="91440" tIns="45720" rIns="91440" bIns="45720" anchor="t" anchorCtr="0"/>
          <a:lstStyle/>
          <a:p>
            <a:pPr lvl="0"/>
            <a:r>
              <a:rPr lang="en-US" altLang="en-US" dirty="0"/>
              <a:t>Encapsulates = merangkumi</a:t>
            </a:r>
          </a:p>
          <a:p>
            <a:pPr lvl="0"/>
            <a:r>
              <a:rPr dirty="0"/>
              <a:t>Message passing is a type of communication between processes.</a:t>
            </a:r>
          </a:p>
        </p:txBody>
      </p:sp>
      <p:sp>
        <p:nvSpPr>
          <p:cNvPr id="2560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t>13</a:t>
            </a:fld>
            <a:endParaRPr lang="en-US"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98182F0-CF90-4D8B-A51C-796537115A5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62CA13C-1981-42B1-9946-35C9A516039D}" type="slidenum">
              <a:rPr kumimoji="0" lang="en-US"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rPr>
              <a:t>‹#›</a:t>
            </a:fld>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CC69ADA-E238-4FA4-A561-18D2A6FBF278}" type="slidenum">
              <a:rPr kumimoji="0" lang="en-US"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rPr>
              <a:t>‹#›</a:t>
            </a:fld>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4BD4CD50-7155-4D08-80F9-D1DB39F9099C}" type="slidenum">
              <a:rPr kumimoji="0" lang="en-US"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rPr>
              <a:t>‹#›</a:t>
            </a:fld>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ADE00BC-59AE-41F0-BB84-15D021E3B1EA}" type="slidenum">
              <a:rPr kumimoji="0" lang="en-US"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rPr>
              <a:t>‹#›</a:t>
            </a:fld>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A7577EB-1897-4A0C-B904-DFBBF5D701ED}" type="slidenum">
              <a:rPr kumimoji="0" lang="en-US"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rPr>
              <a:t>‹#›</a:t>
            </a:fld>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ctrTitle"/>
          </p:nvPr>
        </p:nvSpPr>
        <p:spPr>
          <a:xfrm>
            <a:off x="75883" y="914400"/>
            <a:ext cx="8207375" cy="1082675"/>
          </a:xfrm>
          <a:ln/>
        </p:spPr>
        <p:txBody>
          <a:bodyPr vert="horz" wrap="square" lIns="91440" tIns="45720" rIns="91440" bIns="45720" anchor="ctr" anchorCtr="0"/>
          <a:lstStyle/>
          <a:p>
            <a:pPr eaLnBrk="1" hangingPunct="1">
              <a:buClrTx/>
              <a:buSzTx/>
              <a:buFontTx/>
            </a:pPr>
            <a:r>
              <a:rPr lang="en-US" altLang="en-US" kern="1200" dirty="0">
                <a:latin typeface="+mj-lt"/>
                <a:ea typeface="+mj-ea"/>
                <a:cs typeface="+mj-cs"/>
              </a:rPr>
              <a:t>LECTURE 1: Introduction</a:t>
            </a:r>
          </a:p>
        </p:txBody>
      </p:sp>
      <p:sp>
        <p:nvSpPr>
          <p:cNvPr id="2051" name="Rectangle 3"/>
          <p:cNvSpPr>
            <a:spLocks noGrp="1" noChangeArrowheads="1"/>
          </p:cNvSpPr>
          <p:nvPr>
            <p:ph type="subTitle" idx="1"/>
          </p:nvPr>
        </p:nvSpPr>
        <p:spPr>
          <a:xfrm>
            <a:off x="1447800" y="4038600"/>
            <a:ext cx="6781800" cy="1855788"/>
          </a:xfrm>
        </p:spPr>
        <p:txBody>
          <a:bodyPr vert="horz" wrap="square" lIns="91440" tIns="45720" rIns="91440" bIns="45720" numCol="1" rtlCol="0" anchor="t" anchorCtr="0" compatLnSpc="1">
            <a:normAutofit fontScale="700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en-US" sz="3900" b="0" i="0" u="none" strike="noStrike" kern="1200" cap="none" spc="0" normalizeH="0" baseline="0" noProof="0" dirty="0">
                <a:ln>
                  <a:noFill/>
                </a:ln>
                <a:solidFill>
                  <a:schemeClr val="tx1"/>
                </a:solidFill>
                <a:effectLst/>
                <a:uLnTx/>
                <a:uFillTx/>
                <a:latin typeface="+mn-lt"/>
                <a:ea typeface="+mn-ea"/>
                <a:cs typeface="+mn-cs"/>
              </a:rPr>
              <a:t>KD04603 Special Topic in Computer Science</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en-US" sz="24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en-US" sz="24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en-US" sz="1500" b="0" i="0" u="none" strike="noStrike" kern="1200" cap="none" spc="0" normalizeH="0" baseline="0" noProof="0" dirty="0">
                <a:ln>
                  <a:noFill/>
                </a:ln>
                <a:solidFill>
                  <a:schemeClr val="tx1">
                    <a:tint val="75000"/>
                  </a:schemeClr>
                </a:solidFill>
                <a:effectLst/>
                <a:uLnTx/>
                <a:uFillTx/>
                <a:latin typeface="+mn-lt"/>
                <a:ea typeface="+mn-ea"/>
                <a:cs typeface="+mn-cs"/>
              </a:rPr>
              <a:t>Taken and modified from “</a:t>
            </a:r>
            <a:r>
              <a:rPr kumimoji="0" lang="en-US" altLang="en-US" sz="1500" b="0" i="0" u="none" strike="noStrike" kern="1200" cap="none" spc="0" normalizeH="0" baseline="0" noProof="0" dirty="0">
                <a:ln>
                  <a:noFill/>
                </a:ln>
                <a:solidFill>
                  <a:schemeClr val="bg2">
                    <a:lumMod val="75000"/>
                  </a:schemeClr>
                </a:solidFill>
                <a:effectLst/>
                <a:uLnTx/>
                <a:uFillTx/>
                <a:latin typeface="+mn-lt"/>
                <a:ea typeface="+mn-ea"/>
                <a:cs typeface="+mn-cs"/>
              </a:rPr>
              <a:t>An Introduction to </a:t>
            </a:r>
            <a:r>
              <a:rPr kumimoji="0" lang="en-US" altLang="en-US" sz="1500" b="0" i="0" u="none" strike="noStrike" kern="1200" cap="none" spc="0" normalizeH="0" baseline="0" noProof="0" dirty="0" err="1">
                <a:ln>
                  <a:noFill/>
                </a:ln>
                <a:solidFill>
                  <a:schemeClr val="bg2">
                    <a:lumMod val="75000"/>
                  </a:schemeClr>
                </a:solidFill>
                <a:effectLst/>
                <a:uLnTx/>
                <a:uFillTx/>
                <a:latin typeface="+mn-lt"/>
                <a:ea typeface="+mn-ea"/>
                <a:cs typeface="+mn-cs"/>
              </a:rPr>
              <a:t>MultiAgent</a:t>
            </a:r>
            <a:r>
              <a:rPr kumimoji="0" lang="en-US" altLang="en-US" sz="1500" b="0" i="0" u="none" strike="noStrike" kern="1200" cap="none" spc="0" normalizeH="0" baseline="0" noProof="0" dirty="0">
                <a:ln>
                  <a:noFill/>
                </a:ln>
                <a:solidFill>
                  <a:schemeClr val="bg2">
                    <a:lumMod val="75000"/>
                  </a:schemeClr>
                </a:solidFill>
                <a:effectLst/>
                <a:uLnTx/>
                <a:uFillTx/>
                <a:latin typeface="+mn-lt"/>
                <a:ea typeface="+mn-ea"/>
                <a:cs typeface="+mn-cs"/>
              </a:rPr>
              <a:t> Systems”</a:t>
            </a:r>
            <a:br>
              <a:rPr kumimoji="0" lang="en-US" altLang="en-US" sz="1500" b="0" i="0" u="none" strike="noStrike" kern="1200" cap="none" spc="0" normalizeH="0" baseline="0" noProof="0" dirty="0">
                <a:ln>
                  <a:noFill/>
                </a:ln>
                <a:solidFill>
                  <a:schemeClr val="tx1">
                    <a:tint val="75000"/>
                  </a:schemeClr>
                </a:solidFill>
                <a:effectLst/>
                <a:uLnTx/>
                <a:uFillTx/>
                <a:latin typeface="+mn-lt"/>
                <a:ea typeface="+mn-ea"/>
                <a:cs typeface="+mn-cs"/>
              </a:rPr>
            </a:br>
            <a:r>
              <a:rPr kumimoji="0" lang="en-US" altLang="en-US" sz="1500" b="0" i="0" u="none" strike="noStrike" kern="1200" cap="none" spc="0" normalizeH="0" baseline="0" noProof="0" dirty="0">
                <a:ln>
                  <a:noFill/>
                </a:ln>
                <a:solidFill>
                  <a:schemeClr val="tx1">
                    <a:tint val="75000"/>
                  </a:schemeClr>
                </a:solidFill>
                <a:effectLst/>
                <a:uLnTx/>
                <a:uFillTx/>
                <a:latin typeface="+mn-lt"/>
                <a:ea typeface="+mn-ea"/>
                <a:cs typeface="+mn-cs"/>
              </a:rPr>
              <a:t>by Michael Wooldridge, John Wiley &amp; Sons, 2009, COMP310 course of </a:t>
            </a:r>
            <a:r>
              <a:rPr kumimoji="0" lang="en-US" altLang="en-US" sz="1500" b="0" i="0" u="none" strike="noStrike" kern="1200" cap="none" spc="0" normalizeH="0" baseline="0" noProof="0" dirty="0" err="1">
                <a:ln>
                  <a:noFill/>
                </a:ln>
                <a:solidFill>
                  <a:schemeClr val="tx1">
                    <a:tint val="75000"/>
                  </a:schemeClr>
                </a:solidFill>
                <a:effectLst/>
                <a:uLnTx/>
                <a:uFillTx/>
                <a:latin typeface="+mn-lt"/>
                <a:ea typeface="+mn-ea"/>
                <a:cs typeface="+mn-cs"/>
              </a:rPr>
              <a:t>UoL</a:t>
            </a:r>
            <a:r>
              <a:rPr kumimoji="0" lang="en-US" altLang="en-US" sz="1500" b="0" i="0" u="none" strike="noStrike" kern="1200" cap="none" spc="0" normalizeH="0" baseline="0" noProof="0" dirty="0">
                <a:ln>
                  <a:noFill/>
                </a:ln>
                <a:solidFill>
                  <a:schemeClr val="tx1">
                    <a:tint val="75000"/>
                  </a:schemeClr>
                </a:solidFill>
                <a:effectLst/>
                <a:uLnTx/>
                <a:uFillTx/>
                <a:latin typeface="+mn-lt"/>
                <a:ea typeface="+mn-ea"/>
                <a:cs typeface="+mn-cs"/>
              </a:rPr>
              <a:t> by Terry Payne and “</a:t>
            </a:r>
            <a:r>
              <a:rPr kumimoji="0" lang="en-US" altLang="en-US" sz="1500" b="0" i="0" u="none" strike="noStrike" kern="1200" cap="none" spc="0" normalizeH="0" baseline="0" noProof="0" dirty="0">
                <a:ln>
                  <a:noFill/>
                </a:ln>
                <a:solidFill>
                  <a:schemeClr val="accent2"/>
                </a:solidFill>
                <a:effectLst/>
                <a:uLnTx/>
                <a:uFillTx/>
                <a:latin typeface="+mn-lt"/>
                <a:ea typeface="+mn-ea"/>
                <a:cs typeface="+mn-cs"/>
              </a:rPr>
              <a:t>Agent Technology for e-Commerce</a:t>
            </a:r>
            <a:r>
              <a:rPr kumimoji="0" lang="en-US" altLang="en-US" sz="1500" b="0" i="0" u="none" strike="noStrike" kern="1200" cap="none" spc="0" normalizeH="0" baseline="0" noProof="0" dirty="0">
                <a:ln>
                  <a:noFill/>
                </a:ln>
                <a:solidFill>
                  <a:schemeClr val="tx1">
                    <a:tint val="75000"/>
                  </a:schemeClr>
                </a:solidFill>
                <a:effectLst/>
                <a:uLnTx/>
                <a:uFillTx/>
                <a:latin typeface="+mn-lt"/>
                <a:ea typeface="+mn-ea"/>
                <a:cs typeface="+mn-cs"/>
              </a:rPr>
              <a:t>” by Maria </a:t>
            </a:r>
            <a:r>
              <a:rPr kumimoji="0" lang="en-US" altLang="en-US" sz="1500" b="0" i="0" u="none" strike="noStrike" kern="1200" cap="none" spc="0" normalizeH="0" baseline="0" noProof="0" dirty="0" err="1">
                <a:ln>
                  <a:noFill/>
                </a:ln>
                <a:solidFill>
                  <a:schemeClr val="tx1">
                    <a:tint val="75000"/>
                  </a:schemeClr>
                </a:solidFill>
                <a:effectLst/>
                <a:uLnTx/>
                <a:uFillTx/>
                <a:latin typeface="+mn-lt"/>
                <a:ea typeface="+mn-ea"/>
                <a:cs typeface="+mn-cs"/>
              </a:rPr>
              <a:t>Fasli</a:t>
            </a:r>
            <a:endParaRPr kumimoji="0" lang="en-US" altLang="en-US" sz="2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2292" name="Picture 4"/>
          <p:cNvPicPr>
            <a:picLocks noChangeAspect="1"/>
          </p:cNvPicPr>
          <p:nvPr/>
        </p:nvPicPr>
        <p:blipFill>
          <a:blip r:embed="rId2"/>
          <a:stretch>
            <a:fillRect/>
          </a:stretch>
        </p:blipFill>
        <p:spPr>
          <a:xfrm>
            <a:off x="228600" y="5894388"/>
            <a:ext cx="1746250" cy="582612"/>
          </a:xfrm>
          <a:prstGeom prst="rect">
            <a:avLst/>
          </a:prstGeom>
          <a:noFill/>
          <a:ln w="9525">
            <a:noFill/>
          </a:ln>
        </p:spPr>
      </p:pic>
      <p:sp>
        <p:nvSpPr>
          <p:cNvPr id="12293"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ln/>
        </p:spPr>
        <p:txBody>
          <a:bodyPr vert="horz" wrap="square" lIns="91440" tIns="45720" rIns="91440" bIns="45720" anchor="ctr" anchorCtr="0"/>
          <a:lstStyle/>
          <a:p>
            <a:pPr eaLnBrk="1" hangingPunct="1"/>
            <a:r>
              <a:rPr lang="en-US" altLang="en-US" dirty="0"/>
              <a:t>Social Ability</a:t>
            </a:r>
          </a:p>
        </p:txBody>
      </p:sp>
      <p:sp>
        <p:nvSpPr>
          <p:cNvPr id="21507" name="Rectangle 3"/>
          <p:cNvSpPr>
            <a:spLocks noGrp="1"/>
          </p:cNvSpPr>
          <p:nvPr>
            <p:ph idx="1"/>
          </p:nvPr>
        </p:nvSpPr>
        <p:spPr>
          <a:xfrm>
            <a:off x="609600" y="1524000"/>
            <a:ext cx="8001000" cy="5105400"/>
          </a:xfrm>
          <a:ln/>
        </p:spPr>
        <p:txBody>
          <a:bodyPr vert="horz" wrap="square" lIns="91440" tIns="45720" rIns="91440" bIns="45720" anchor="t" anchorCtr="0"/>
          <a:lstStyle/>
          <a:p>
            <a:pPr eaLnBrk="1" hangingPunct="1"/>
            <a:r>
              <a:rPr lang="en-US" altLang="en-US" sz="2600" dirty="0"/>
              <a:t>The real world is a </a:t>
            </a:r>
            <a:r>
              <a:rPr lang="en-US" altLang="en-US" sz="2600" b="1" i="1" dirty="0">
                <a:solidFill>
                  <a:srgbClr val="003399"/>
                </a:solidFill>
              </a:rPr>
              <a:t>multi</a:t>
            </a:r>
            <a:r>
              <a:rPr lang="en-US" altLang="en-US" sz="2600" dirty="0"/>
              <a:t>agent environment: we cannot go around attempting to achieve goals without taking others into account</a:t>
            </a:r>
          </a:p>
          <a:p>
            <a:pPr lvl="1" eaLnBrk="1" hangingPunct="1"/>
            <a:r>
              <a:rPr lang="en-US" altLang="en-US" sz="2200" dirty="0"/>
              <a:t>Some goals can only be achieved with the cooperation of others</a:t>
            </a:r>
          </a:p>
          <a:p>
            <a:pPr lvl="1" eaLnBrk="1" hangingPunct="1">
              <a:spcAft>
                <a:spcPts val="1200"/>
              </a:spcAft>
            </a:pPr>
            <a:r>
              <a:rPr lang="en-US" altLang="en-US" sz="2200" dirty="0"/>
              <a:t>Similarly for many computer environments: witness the Internet</a:t>
            </a:r>
          </a:p>
          <a:p>
            <a:pPr eaLnBrk="1" hangingPunct="1"/>
            <a:r>
              <a:rPr lang="en-US" altLang="en-US" sz="2600" b="1" i="1" dirty="0">
                <a:solidFill>
                  <a:srgbClr val="003399"/>
                </a:solidFill>
              </a:rPr>
              <a:t>Social ability</a:t>
            </a:r>
            <a:r>
              <a:rPr lang="en-US" altLang="en-US" sz="2600" dirty="0"/>
              <a:t> in agents is the ability to interact with other agents (and possibly humans) via </a:t>
            </a:r>
            <a:r>
              <a:rPr lang="en-US" altLang="en-US" sz="2600" b="1" i="1" dirty="0">
                <a:solidFill>
                  <a:srgbClr val="003399"/>
                </a:solidFill>
              </a:rPr>
              <a:t>cooperation</a:t>
            </a:r>
            <a:r>
              <a:rPr lang="en-US" altLang="en-US" sz="2600" dirty="0"/>
              <a:t>, </a:t>
            </a:r>
            <a:r>
              <a:rPr lang="en-US" altLang="en-US" sz="2600" b="1" i="1" dirty="0">
                <a:solidFill>
                  <a:srgbClr val="003399"/>
                </a:solidFill>
              </a:rPr>
              <a:t>coordination</a:t>
            </a:r>
            <a:r>
              <a:rPr lang="en-US" altLang="en-US" sz="2600" dirty="0">
                <a:solidFill>
                  <a:srgbClr val="003399"/>
                </a:solidFill>
              </a:rPr>
              <a:t> </a:t>
            </a:r>
            <a:r>
              <a:rPr lang="en-US" altLang="en-US" sz="2600" dirty="0"/>
              <a:t>and </a:t>
            </a:r>
            <a:r>
              <a:rPr lang="en-US" altLang="en-US" sz="2600" b="1" i="1" dirty="0">
                <a:solidFill>
                  <a:srgbClr val="003399"/>
                </a:solidFill>
              </a:rPr>
              <a:t>negotiation</a:t>
            </a:r>
          </a:p>
          <a:p>
            <a:pPr lvl="1" eaLnBrk="1" hangingPunct="1"/>
            <a:r>
              <a:rPr lang="en-US" altLang="en-US" sz="2200" dirty="0"/>
              <a:t>It means the ability to communicate</a:t>
            </a:r>
          </a:p>
        </p:txBody>
      </p:sp>
      <p:sp>
        <p:nvSpPr>
          <p:cNvPr id="21508"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ln/>
        </p:spPr>
        <p:txBody>
          <a:bodyPr vert="horz" wrap="square" lIns="91440" tIns="45720" rIns="91440" bIns="45720" anchor="ctr" anchorCtr="0"/>
          <a:lstStyle/>
          <a:p>
            <a:pPr eaLnBrk="1" hangingPunct="1"/>
            <a:r>
              <a:rPr lang="en-US" altLang="en-US" dirty="0">
                <a:solidFill>
                  <a:srgbClr val="CC3300"/>
                </a:solidFill>
              </a:rPr>
              <a:t>Other Properties</a:t>
            </a:r>
          </a:p>
        </p:txBody>
      </p:sp>
      <p:sp>
        <p:nvSpPr>
          <p:cNvPr id="22531" name="Rectangle 3"/>
          <p:cNvSpPr>
            <a:spLocks noGrp="1"/>
          </p:cNvSpPr>
          <p:nvPr>
            <p:ph idx="1"/>
          </p:nvPr>
        </p:nvSpPr>
        <p:spPr>
          <a:xfrm>
            <a:off x="152400" y="1447800"/>
            <a:ext cx="8839200" cy="4953000"/>
          </a:xfrm>
          <a:ln/>
        </p:spPr>
        <p:txBody>
          <a:bodyPr vert="horz" wrap="square" lIns="91440" tIns="45720" rIns="91440" bIns="45720" anchor="t" anchorCtr="0"/>
          <a:lstStyle/>
          <a:p>
            <a:pPr eaLnBrk="1" hangingPunct="1">
              <a:spcAft>
                <a:spcPts val="1200"/>
              </a:spcAft>
            </a:pPr>
            <a:r>
              <a:rPr lang="en-US" altLang="en-US" sz="2400" b="1" i="1" dirty="0">
                <a:solidFill>
                  <a:srgbClr val="003399"/>
                </a:solidFill>
              </a:rPr>
              <a:t>mobility</a:t>
            </a:r>
            <a:r>
              <a:rPr lang="en-US" altLang="en-US" sz="2400" dirty="0"/>
              <a:t>: the ability of an agent to move around an electronic network</a:t>
            </a:r>
          </a:p>
          <a:p>
            <a:pPr eaLnBrk="1" hangingPunct="1">
              <a:spcAft>
                <a:spcPts val="1200"/>
              </a:spcAft>
            </a:pPr>
            <a:r>
              <a:rPr lang="en-US" altLang="en-US" sz="2400" b="1" i="1" dirty="0">
                <a:solidFill>
                  <a:srgbClr val="003399"/>
                </a:solidFill>
              </a:rPr>
              <a:t>veracity</a:t>
            </a:r>
            <a:r>
              <a:rPr lang="en-US" altLang="en-US" sz="2400" dirty="0"/>
              <a:t>: whether an agent will knowingly communicate false information</a:t>
            </a:r>
          </a:p>
          <a:p>
            <a:pPr eaLnBrk="1" hangingPunct="1">
              <a:spcAft>
                <a:spcPts val="1200"/>
              </a:spcAft>
            </a:pPr>
            <a:r>
              <a:rPr lang="en-US" altLang="en-US" sz="2400" b="1" i="1" dirty="0">
                <a:solidFill>
                  <a:srgbClr val="003399"/>
                </a:solidFill>
              </a:rPr>
              <a:t>benevolence</a:t>
            </a:r>
            <a:r>
              <a:rPr lang="en-US" altLang="en-US" sz="2400" dirty="0"/>
              <a:t>: agents do not have conflicting goals, and that every agent will therefore always try to do what is asked of it</a:t>
            </a:r>
          </a:p>
          <a:p>
            <a:pPr eaLnBrk="1" hangingPunct="1">
              <a:spcAft>
                <a:spcPts val="1200"/>
              </a:spcAft>
            </a:pPr>
            <a:r>
              <a:rPr lang="en-US" altLang="en-US" sz="2400" b="1" i="1" dirty="0">
                <a:solidFill>
                  <a:srgbClr val="003399"/>
                </a:solidFill>
              </a:rPr>
              <a:t>rationality</a:t>
            </a:r>
            <a:r>
              <a:rPr lang="en-US" altLang="en-US" sz="2400" dirty="0"/>
              <a:t>: agent will act in order to achieve its goals, and will not act in such a way as to prevent its goals being achieved</a:t>
            </a:r>
          </a:p>
          <a:p>
            <a:pPr eaLnBrk="1" hangingPunct="1">
              <a:spcAft>
                <a:spcPts val="1200"/>
              </a:spcAft>
            </a:pPr>
            <a:r>
              <a:rPr lang="en-US" altLang="en-US" sz="2400" b="1" i="1" dirty="0">
                <a:solidFill>
                  <a:srgbClr val="003399"/>
                </a:solidFill>
              </a:rPr>
              <a:t>learning/adaption</a:t>
            </a:r>
            <a:r>
              <a:rPr lang="en-US" altLang="en-US" sz="2400" dirty="0"/>
              <a:t>: agents improve performance over time</a:t>
            </a:r>
          </a:p>
        </p:txBody>
      </p:sp>
      <p:sp>
        <p:nvSpPr>
          <p:cNvPr id="22532"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ln/>
        </p:spPr>
        <p:txBody>
          <a:bodyPr vert="horz" wrap="square" lIns="91440" tIns="45720" rIns="91440" bIns="45720" anchor="ctr" anchorCtr="0"/>
          <a:lstStyle/>
          <a:p>
            <a:r>
              <a:rPr lang="en-US" altLang="en-US" dirty="0"/>
              <a:t>Bounded rationality</a:t>
            </a:r>
          </a:p>
        </p:txBody>
      </p:sp>
      <p:sp>
        <p:nvSpPr>
          <p:cNvPr id="3" name="Content Placeholder 2"/>
          <p:cNvSpPr>
            <a:spLocks noGrp="1"/>
          </p:cNvSpPr>
          <p:nvPr>
            <p:ph idx="1"/>
          </p:nvPr>
        </p:nvSpPr>
        <p:spPr>
          <a:xfrm>
            <a:off x="457200" y="17224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ts val="1200"/>
              </a:spcAft>
              <a:buClrTx/>
              <a:buSzTx/>
              <a:buFont typeface="Arial" panose="020B0604020202020204" pitchFamily="34" charset="0"/>
              <a:buChar char="•"/>
              <a:defRPr/>
            </a:pPr>
            <a:r>
              <a:rPr kumimoji="0" lang="en-GB" altLang="en-US" sz="2400" b="0" i="0" u="none" strike="noStrike" kern="1200" cap="none" spc="0" normalizeH="0" baseline="0" noProof="0" dirty="0">
                <a:ln>
                  <a:noFill/>
                </a:ln>
                <a:solidFill>
                  <a:schemeClr val="tx1"/>
                </a:solidFill>
                <a:effectLst/>
                <a:uLnTx/>
                <a:uFillTx/>
                <a:latin typeface="+mn-lt"/>
                <a:ea typeface="+mn-ea"/>
                <a:cs typeface="+mn-cs"/>
              </a:rPr>
              <a:t>Making a decision requires computational power, memory and computation takes time</a:t>
            </a:r>
          </a:p>
          <a:p>
            <a:pPr marL="342900" marR="0" lvl="0" indent="-342900" algn="l" defTabSz="914400" rtl="0" eaLnBrk="0" fontAlgn="base" latinLnBrk="0" hangingPunct="0">
              <a:lnSpc>
                <a:spcPct val="90000"/>
              </a:lnSpc>
              <a:spcBef>
                <a:spcPct val="20000"/>
              </a:spcBef>
              <a:spcAft>
                <a:spcPts val="1200"/>
              </a:spcAft>
              <a:buClrTx/>
              <a:buSzTx/>
              <a:buFont typeface="Arial" panose="020B0604020202020204" pitchFamily="34" charset="0"/>
              <a:buChar char="•"/>
              <a:defRPr/>
            </a:pPr>
            <a:r>
              <a:rPr kumimoji="0" lang="en-GB" altLang="en-US" sz="2400" b="0" i="0" u="none" strike="noStrike" kern="1200" cap="none" spc="0" normalizeH="0" baseline="0" noProof="0" dirty="0">
                <a:ln>
                  <a:noFill/>
                </a:ln>
                <a:solidFill>
                  <a:schemeClr val="tx1"/>
                </a:solidFill>
                <a:effectLst/>
                <a:uLnTx/>
                <a:uFillTx/>
                <a:latin typeface="+mn-lt"/>
                <a:ea typeface="+mn-ea"/>
                <a:cs typeface="+mn-cs"/>
              </a:rPr>
              <a:t>Agents are resource-bounded and this has an impact on their decision-making process: optimal decision making may not be possible</a:t>
            </a:r>
          </a:p>
          <a:p>
            <a:pPr marL="342900" marR="0" lvl="0" indent="-342900" algn="l" defTabSz="914400" rtl="0" eaLnBrk="0" fontAlgn="base" latinLnBrk="0" hangingPunct="0">
              <a:lnSpc>
                <a:spcPct val="90000"/>
              </a:lnSpc>
              <a:spcBef>
                <a:spcPct val="20000"/>
              </a:spcBef>
              <a:spcAft>
                <a:spcPts val="1200"/>
              </a:spcAft>
              <a:buClrTx/>
              <a:buSzTx/>
              <a:buFont typeface="Arial" panose="020B0604020202020204" pitchFamily="34" charset="0"/>
              <a:buChar char="•"/>
              <a:defRPr/>
            </a:pPr>
            <a:r>
              <a:rPr kumimoji="0" lang="en-GB" altLang="en-US" sz="2400" b="0" i="0" u="none" strike="noStrike" kern="1200" cap="none" spc="0" normalizeH="0" baseline="0" noProof="0" dirty="0">
                <a:ln>
                  <a:noFill/>
                </a:ln>
                <a:solidFill>
                  <a:schemeClr val="tx1"/>
                </a:solidFill>
                <a:effectLst/>
                <a:uLnTx/>
                <a:uFillTx/>
                <a:latin typeface="+mn-lt"/>
                <a:ea typeface="+mn-ea"/>
                <a:cs typeface="+mn-cs"/>
              </a:rPr>
              <a:t>Ideal rationality may be difficult to achieve</a:t>
            </a:r>
          </a:p>
          <a:p>
            <a:pPr marL="342900" marR="0" lvl="0" indent="-342900" algn="l" defTabSz="914400" rtl="0" eaLnBrk="0" fontAlgn="base" latinLnBrk="0" hangingPunct="0">
              <a:lnSpc>
                <a:spcPct val="90000"/>
              </a:lnSpc>
              <a:spcBef>
                <a:spcPct val="20000"/>
              </a:spcBef>
              <a:spcAft>
                <a:spcPts val="0"/>
              </a:spcAft>
              <a:buClrTx/>
              <a:buSzTx/>
              <a:buFont typeface="Arial" panose="020B0604020202020204" pitchFamily="34" charset="0"/>
              <a:buChar char="•"/>
              <a:defRPr/>
            </a:pPr>
            <a:r>
              <a:rPr kumimoji="0" lang="en-GB" altLang="en-US" sz="2400" b="0" i="0" u="none" strike="noStrike" kern="1200" cap="none" spc="0" normalizeH="0" baseline="0" noProof="0" dirty="0">
                <a:ln>
                  <a:noFill/>
                </a:ln>
                <a:solidFill>
                  <a:schemeClr val="accent4">
                    <a:lumMod val="60000"/>
                    <a:lumOff val="40000"/>
                  </a:schemeClr>
                </a:solidFill>
                <a:effectLst/>
                <a:uLnTx/>
                <a:uFillTx/>
                <a:latin typeface="+mn-lt"/>
                <a:ea typeface="+mn-ea"/>
                <a:cs typeface="+mn-cs"/>
              </a:rPr>
              <a:t>Bounded rationality</a:t>
            </a:r>
          </a:p>
          <a:p>
            <a:pPr marL="742950" marR="0" lvl="1" indent="-285750" algn="l" defTabSz="914400" rtl="0" eaLnBrk="0" fontAlgn="base" latinLnBrk="0" hangingPunct="0">
              <a:lnSpc>
                <a:spcPct val="90000"/>
              </a:lnSpc>
              <a:spcBef>
                <a:spcPct val="20000"/>
              </a:spcBef>
              <a:spcAft>
                <a:spcPts val="0"/>
              </a:spcAft>
              <a:buClrTx/>
              <a:buSzTx/>
              <a:buFont typeface="Arial" panose="020B0604020202020204" pitchFamily="34" charset="0"/>
              <a:buChar char="–"/>
              <a:defRPr/>
            </a:pPr>
            <a:r>
              <a:rPr kumimoji="0" lang="en-GB" altLang="en-US" sz="2000" b="0" i="0" u="none" strike="noStrike" kern="1200" cap="none" spc="0" normalizeH="0" baseline="0" noProof="0" dirty="0">
                <a:ln>
                  <a:noFill/>
                </a:ln>
                <a:solidFill>
                  <a:schemeClr val="tx1"/>
                </a:solidFill>
                <a:effectLst/>
                <a:uLnTx/>
                <a:uFillTx/>
                <a:latin typeface="+mn-lt"/>
                <a:ea typeface="+mn-ea"/>
                <a:cs typeface="+mn-cs"/>
              </a:rPr>
              <a:t>restrictions on the types of options may be imposed</a:t>
            </a:r>
          </a:p>
          <a:p>
            <a:pPr marL="742950" marR="0" lvl="1" indent="-285750" algn="l" defTabSz="914400" rtl="0" eaLnBrk="0" fontAlgn="base" latinLnBrk="0" hangingPunct="0">
              <a:lnSpc>
                <a:spcPct val="90000"/>
              </a:lnSpc>
              <a:spcBef>
                <a:spcPct val="20000"/>
              </a:spcBef>
              <a:spcAft>
                <a:spcPts val="0"/>
              </a:spcAft>
              <a:buClrTx/>
              <a:buSzTx/>
              <a:buFont typeface="Arial" panose="020B0604020202020204" pitchFamily="34" charset="0"/>
              <a:buChar char="–"/>
              <a:defRPr/>
            </a:pPr>
            <a:r>
              <a:rPr kumimoji="0" lang="en-GB" altLang="en-US" sz="2000" b="0" i="0" u="none" strike="noStrike" kern="1200" cap="none" spc="0" normalizeH="0" baseline="0" noProof="0" dirty="0">
                <a:ln>
                  <a:noFill/>
                </a:ln>
                <a:solidFill>
                  <a:schemeClr val="tx1"/>
                </a:solidFill>
                <a:effectLst/>
                <a:uLnTx/>
                <a:uFillTx/>
                <a:latin typeface="+mn-lt"/>
                <a:ea typeface="+mn-ea"/>
                <a:cs typeface="+mn-cs"/>
              </a:rPr>
              <a:t>the time/computation for option consideration may be limited</a:t>
            </a:r>
          </a:p>
          <a:p>
            <a:pPr marL="742950" marR="0" lvl="1" indent="-285750" algn="l" defTabSz="914400" rtl="0" eaLnBrk="0" fontAlgn="base" latinLnBrk="0" hangingPunct="0">
              <a:lnSpc>
                <a:spcPct val="90000"/>
              </a:lnSpc>
              <a:spcBef>
                <a:spcPct val="20000"/>
              </a:spcBef>
              <a:spcAft>
                <a:spcPts val="0"/>
              </a:spcAft>
              <a:buClrTx/>
              <a:buSzTx/>
              <a:buFont typeface="Arial" panose="020B0604020202020204" pitchFamily="34" charset="0"/>
              <a:buChar char="–"/>
              <a:defRPr/>
            </a:pPr>
            <a:r>
              <a:rPr kumimoji="0" lang="en-GB" altLang="en-US" sz="2000" b="0" i="0" u="none" strike="noStrike" kern="1200" cap="none" spc="0" normalizeH="0" baseline="0" noProof="0" dirty="0">
                <a:ln>
                  <a:noFill/>
                </a:ln>
                <a:solidFill>
                  <a:schemeClr val="tx1"/>
                </a:solidFill>
                <a:effectLst/>
                <a:uLnTx/>
                <a:uFillTx/>
                <a:latin typeface="+mn-lt"/>
                <a:ea typeface="+mn-ea"/>
                <a:cs typeface="+mn-cs"/>
              </a:rPr>
              <a:t>the search space may be pruned</a:t>
            </a:r>
          </a:p>
          <a:p>
            <a:pPr marL="742950" marR="0" lvl="1" indent="-285750" algn="l" defTabSz="914400" rtl="0" eaLnBrk="0" fontAlgn="base" latinLnBrk="0" hangingPunct="0">
              <a:lnSpc>
                <a:spcPct val="90000"/>
              </a:lnSpc>
              <a:spcBef>
                <a:spcPct val="20000"/>
              </a:spcBef>
              <a:spcAft>
                <a:spcPts val="0"/>
              </a:spcAft>
              <a:buClrTx/>
              <a:buSzTx/>
              <a:buFont typeface="Arial" panose="020B0604020202020204" pitchFamily="34" charset="0"/>
              <a:buChar char="–"/>
              <a:defRPr/>
            </a:pPr>
            <a:r>
              <a:rPr kumimoji="0" lang="en-GB" altLang="en-US" sz="2000" b="0" i="0" u="none" strike="noStrike" kern="1200" cap="none" spc="0" normalizeH="0" baseline="0" noProof="0" dirty="0">
                <a:ln>
                  <a:noFill/>
                </a:ln>
                <a:solidFill>
                  <a:schemeClr val="tx1"/>
                </a:solidFill>
                <a:effectLst/>
                <a:uLnTx/>
                <a:uFillTx/>
                <a:latin typeface="+mn-lt"/>
                <a:ea typeface="+mn-ea"/>
                <a:cs typeface="+mn-cs"/>
              </a:rPr>
              <a:t>the option selected will be strategically inferior to the optimal one</a:t>
            </a:r>
            <a:endParaRPr kumimoji="0" lang="en-US" alt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ts val="1200"/>
              </a:spcAft>
              <a:buClrTx/>
              <a:buSzTx/>
              <a:buFont typeface="Arial" panose="020B0604020202020204" pitchFamily="34" charset="0"/>
              <a:buChar char="•"/>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23556"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ln/>
        </p:spPr>
        <p:txBody>
          <a:bodyPr vert="horz" wrap="square" lIns="91440" tIns="45720" rIns="91440" bIns="45720" anchor="ctr" anchorCtr="0"/>
          <a:lstStyle/>
          <a:p>
            <a:pPr eaLnBrk="1" hangingPunct="1"/>
            <a:r>
              <a:rPr lang="en-US" altLang="en-US" dirty="0"/>
              <a:t>Agents and Objects</a:t>
            </a:r>
          </a:p>
        </p:txBody>
      </p:sp>
      <p:sp>
        <p:nvSpPr>
          <p:cNvPr id="24579" name="Rectangle 3"/>
          <p:cNvSpPr>
            <a:spLocks noGrp="1"/>
          </p:cNvSpPr>
          <p:nvPr>
            <p:ph idx="1"/>
          </p:nvPr>
        </p:nvSpPr>
        <p:spPr>
          <a:xfrm>
            <a:off x="762000" y="1565275"/>
            <a:ext cx="7620000" cy="4530725"/>
          </a:xfrm>
          <a:ln/>
        </p:spPr>
        <p:txBody>
          <a:bodyPr vert="horz" wrap="square" lIns="91440" tIns="45720" rIns="91440" bIns="45720" anchor="t" anchorCtr="0"/>
          <a:lstStyle/>
          <a:p>
            <a:pPr eaLnBrk="1" hangingPunct="1">
              <a:spcAft>
                <a:spcPts val="1200"/>
              </a:spcAft>
            </a:pPr>
            <a:r>
              <a:rPr lang="en-US" altLang="en-US" b="1" dirty="0">
                <a:solidFill>
                  <a:srgbClr val="00B050"/>
                </a:solidFill>
              </a:rPr>
              <a:t>Are agents just objects by another name?</a:t>
            </a:r>
          </a:p>
          <a:p>
            <a:pPr eaLnBrk="1" hangingPunct="1"/>
            <a:r>
              <a:rPr lang="en-US" altLang="en-US" dirty="0"/>
              <a:t>Object:</a:t>
            </a:r>
          </a:p>
          <a:p>
            <a:pPr lvl="1" eaLnBrk="1" hangingPunct="1"/>
            <a:r>
              <a:rPr lang="en-US" altLang="en-US" dirty="0"/>
              <a:t>encapsulates some state</a:t>
            </a:r>
          </a:p>
          <a:p>
            <a:pPr lvl="1" eaLnBrk="1" hangingPunct="1"/>
            <a:r>
              <a:rPr lang="en-US" altLang="en-US" dirty="0"/>
              <a:t>communicates via message passing</a:t>
            </a:r>
          </a:p>
          <a:p>
            <a:pPr lvl="1" eaLnBrk="1" hangingPunct="1"/>
            <a:r>
              <a:rPr lang="en-US" altLang="en-US" dirty="0"/>
              <a:t>has methods, corresponding to operations that may be performed on this state</a:t>
            </a:r>
          </a:p>
          <a:p>
            <a:pPr eaLnBrk="1" hangingPunct="1"/>
            <a:endParaRPr lang="en-US" altLang="en-US" dirty="0"/>
          </a:p>
        </p:txBody>
      </p:sp>
      <p:sp>
        <p:nvSpPr>
          <p:cNvPr id="24580"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228600" y="152400"/>
            <a:ext cx="8686800" cy="1143000"/>
          </a:xfrm>
          <a:ln/>
        </p:spPr>
        <p:txBody>
          <a:bodyPr vert="horz" wrap="square" lIns="91440" tIns="45720" rIns="91440" bIns="45720" anchor="ctr" anchorCtr="0"/>
          <a:lstStyle/>
          <a:p>
            <a:pPr eaLnBrk="1" hangingPunct="1"/>
            <a:r>
              <a:rPr lang="en-US" altLang="en-US" sz="4000" dirty="0"/>
              <a:t>Differences between Agents and Objects</a:t>
            </a:r>
          </a:p>
        </p:txBody>
      </p:sp>
      <p:sp>
        <p:nvSpPr>
          <p:cNvPr id="26627" name="Rectangle 3"/>
          <p:cNvSpPr>
            <a:spLocks noGrp="1"/>
          </p:cNvSpPr>
          <p:nvPr>
            <p:ph idx="1"/>
          </p:nvPr>
        </p:nvSpPr>
        <p:spPr>
          <a:xfrm>
            <a:off x="304800" y="1371600"/>
            <a:ext cx="8534400" cy="4267200"/>
          </a:xfrm>
          <a:ln/>
        </p:spPr>
        <p:txBody>
          <a:bodyPr vert="horz" wrap="square" lIns="91440" tIns="45720" rIns="91440" bIns="45720" anchor="t" anchorCtr="0"/>
          <a:lstStyle/>
          <a:p>
            <a:pPr eaLnBrk="1" hangingPunct="1">
              <a:lnSpc>
                <a:spcPct val="95000"/>
              </a:lnSpc>
            </a:pPr>
            <a:r>
              <a:rPr lang="en-US" altLang="en-US" sz="2400" i="1" dirty="0">
                <a:solidFill>
                  <a:srgbClr val="003399"/>
                </a:solidFill>
              </a:rPr>
              <a:t>agents are autonomous</a:t>
            </a:r>
            <a:r>
              <a:rPr lang="en-US" altLang="en-US" sz="2400" i="1" dirty="0"/>
              <a:t>:</a:t>
            </a:r>
          </a:p>
          <a:p>
            <a:pPr lvl="1" eaLnBrk="1" hangingPunct="1">
              <a:lnSpc>
                <a:spcPct val="95000"/>
              </a:lnSpc>
              <a:spcAft>
                <a:spcPts val="1200"/>
              </a:spcAft>
            </a:pPr>
            <a:r>
              <a:rPr lang="en-US" altLang="en-US" sz="2000" dirty="0"/>
              <a:t>agents embody stronger notion of autonomy than objects, and in particular, </a:t>
            </a:r>
            <a:r>
              <a:rPr lang="en-US" altLang="en-US" sz="2000" b="1" dirty="0">
                <a:solidFill>
                  <a:srgbClr val="00B050"/>
                </a:solidFill>
              </a:rPr>
              <a:t>they decide for themselves </a:t>
            </a:r>
            <a:r>
              <a:rPr lang="en-US" altLang="en-US" sz="2000" dirty="0"/>
              <a:t>whether or not to perform an action on request from another agent</a:t>
            </a:r>
          </a:p>
          <a:p>
            <a:pPr eaLnBrk="1" hangingPunct="1">
              <a:lnSpc>
                <a:spcPct val="95000"/>
              </a:lnSpc>
            </a:pPr>
            <a:r>
              <a:rPr lang="en-US" altLang="en-US" sz="2400" i="1" dirty="0">
                <a:solidFill>
                  <a:srgbClr val="003399"/>
                </a:solidFill>
              </a:rPr>
              <a:t>agents are smart</a:t>
            </a:r>
            <a:r>
              <a:rPr lang="en-US" altLang="en-US" sz="2400" i="1" dirty="0"/>
              <a:t>:</a:t>
            </a:r>
          </a:p>
          <a:p>
            <a:pPr lvl="1" eaLnBrk="1" hangingPunct="1">
              <a:lnSpc>
                <a:spcPct val="95000"/>
              </a:lnSpc>
              <a:spcAft>
                <a:spcPts val="1200"/>
              </a:spcAft>
            </a:pPr>
            <a:r>
              <a:rPr lang="en-US" altLang="en-US" sz="2000" dirty="0"/>
              <a:t>capable of flexible (reactive, pro-active, social) behavior, and the standard object model has nothing to say about such types of behavior</a:t>
            </a:r>
          </a:p>
          <a:p>
            <a:pPr eaLnBrk="1" hangingPunct="1">
              <a:lnSpc>
                <a:spcPct val="95000"/>
              </a:lnSpc>
            </a:pPr>
            <a:r>
              <a:rPr lang="en-US" altLang="en-US" sz="2400" i="1" dirty="0">
                <a:solidFill>
                  <a:srgbClr val="003399"/>
                </a:solidFill>
              </a:rPr>
              <a:t>agents are active</a:t>
            </a:r>
            <a:r>
              <a:rPr lang="en-US" altLang="en-US" sz="2400" i="1" dirty="0"/>
              <a:t>:</a:t>
            </a:r>
          </a:p>
          <a:p>
            <a:pPr lvl="1" eaLnBrk="1" hangingPunct="1">
              <a:lnSpc>
                <a:spcPct val="95000"/>
              </a:lnSpc>
            </a:pPr>
            <a:r>
              <a:rPr lang="en-US" altLang="en-US" sz="2000" dirty="0"/>
              <a:t>a multi-agent system is inherently multi-threaded, in that each agent is assumed to have at least one thread of active control</a:t>
            </a:r>
          </a:p>
        </p:txBody>
      </p:sp>
      <p:sp>
        <p:nvSpPr>
          <p:cNvPr id="26628" name="Slide Number Placeholder 5"/>
          <p:cNvSpPr txBox="1">
            <a:spLocks noGrp="1"/>
          </p:cNvSpPr>
          <p:nvPr>
            <p:ph type="sldNum" sz="quarter" idx="12"/>
          </p:nvPr>
        </p:nvSpPr>
        <p:spPr>
          <a:prstGeom prst="rect">
            <a:avLst/>
          </a:prstGeom>
          <a:noFill/>
          <a:ln w="9525">
            <a:noFill/>
          </a:ln>
        </p:spPr>
        <p:txBody>
          <a:bodyPr/>
          <a:lstStyle/>
          <a:p>
            <a:pPr marL="0" indent="0" eaLnBrk="1" hangingPunct="1">
              <a:spcBef>
                <a:spcPct val="0"/>
              </a:spcBef>
              <a:buFontTx/>
              <a:buNone/>
            </a:pPr>
            <a:fld id="{9A0DB2DC-4C9A-4742-B13C-FB6460FD3503}" type="slidenum">
              <a:rPr lang="en-US" altLang="en-US" sz="1800" dirty="0">
                <a:latin typeface="Arial" panose="020B0604020202020204" pitchFamily="34" charset="0"/>
                <a:cs typeface="Arial" panose="020B0604020202020204" pitchFamily="34" charset="0"/>
              </a:rPr>
              <a:t>14</a:t>
            </a:fld>
            <a:endParaRPr lang="en-US" altLang="en-US" sz="1800" dirty="0">
              <a:latin typeface="Arial" panose="020B0604020202020204" pitchFamily="34" charset="0"/>
              <a:ea typeface="Arial" panose="020B0604020202020204" pitchFamily="34" charset="0"/>
              <a:cs typeface="Arial" panose="020B0604020202020204" pitchFamily="34" charset="0"/>
            </a:endParaRPr>
          </a:p>
        </p:txBody>
      </p:sp>
      <p:sp>
        <p:nvSpPr>
          <p:cNvPr id="2" name="Rounded Rectangle 1"/>
          <p:cNvSpPr/>
          <p:nvPr/>
        </p:nvSpPr>
        <p:spPr>
          <a:xfrm>
            <a:off x="-4876800" y="4441825"/>
            <a:ext cx="3886200" cy="11430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Objects do it because they </a:t>
            </a:r>
            <a:r>
              <a:rPr kumimoji="0" lang="en-US" sz="2400" b="1" i="0" u="none" strike="noStrike" kern="1200" cap="none" spc="0" normalizeH="0" baseline="0" noProof="0" dirty="0">
                <a:ln>
                  <a:noFill/>
                </a:ln>
                <a:solidFill>
                  <a:srgbClr val="003399"/>
                </a:solidFill>
                <a:effectLst/>
                <a:uLnTx/>
                <a:uFillTx/>
                <a:latin typeface="+mn-lt"/>
                <a:ea typeface="+mn-ea"/>
                <a:cs typeface="+mn-cs"/>
              </a:rPr>
              <a:t>have to</a:t>
            </a:r>
            <a:r>
              <a:rPr kumimoji="0" lang="en-US" sz="2400" b="0" i="0" u="none" strike="noStrike" kern="1200" cap="none" spc="0" normalizeH="0" baseline="0" noProof="0" dirty="0">
                <a:ln>
                  <a:noFill/>
                </a:ln>
                <a:solidFill>
                  <a:schemeClr val="dk1"/>
                </a:solidFill>
                <a:effectLst/>
                <a:uLnTx/>
                <a:uFillTx/>
                <a:latin typeface="+mn-lt"/>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Objects do it for </a:t>
            </a:r>
            <a:r>
              <a:rPr kumimoji="0" lang="en-US" sz="2400" b="1" i="0" u="none" strike="noStrike" kern="1200" cap="none" spc="0" normalizeH="0" baseline="0" noProof="0" dirty="0">
                <a:ln>
                  <a:noFill/>
                </a:ln>
                <a:solidFill>
                  <a:srgbClr val="003399"/>
                </a:solidFill>
                <a:effectLst/>
                <a:uLnTx/>
                <a:uFillTx/>
                <a:latin typeface="+mn-lt"/>
                <a:ea typeface="+mn-ea"/>
                <a:cs typeface="+mn-cs"/>
              </a:rPr>
              <a:t>free</a:t>
            </a:r>
            <a:r>
              <a:rPr kumimoji="0" lang="en-US" sz="2400" b="0" i="0" u="none" strike="noStrike" kern="1200" cap="none" spc="0" normalizeH="0" baseline="0" noProof="0" dirty="0">
                <a:ln>
                  <a:noFill/>
                </a:ln>
                <a:solidFill>
                  <a:schemeClr val="dk1"/>
                </a:solidFill>
                <a:effectLst/>
                <a:uLnTx/>
                <a:uFillTx/>
                <a:latin typeface="+mn-lt"/>
                <a:ea typeface="+mn-ea"/>
                <a:cs typeface="+mn-cs"/>
              </a:rPr>
              <a:t>!</a:t>
            </a:r>
          </a:p>
        </p:txBody>
      </p:sp>
      <p:sp>
        <p:nvSpPr>
          <p:cNvPr id="6" name="Rounded Rectangle 5"/>
          <p:cNvSpPr/>
          <p:nvPr/>
        </p:nvSpPr>
        <p:spPr>
          <a:xfrm>
            <a:off x="9906000" y="4495800"/>
            <a:ext cx="3886200" cy="11430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dk1"/>
                </a:solidFill>
                <a:effectLst/>
                <a:uLnTx/>
                <a:uFillTx/>
                <a:latin typeface="+mn-lt"/>
                <a:ea typeface="+mn-ea"/>
                <a:cs typeface="+mn-cs"/>
              </a:rPr>
              <a:t>Agents do it because they </a:t>
            </a:r>
            <a:r>
              <a:rPr kumimoji="0" lang="en-US" sz="2400" b="1" i="0" u="none" strike="noStrike" kern="1200" cap="none" spc="0" normalizeH="0" baseline="0" noProof="0" dirty="0">
                <a:ln>
                  <a:noFill/>
                </a:ln>
                <a:solidFill>
                  <a:srgbClr val="003399"/>
                </a:solidFill>
                <a:effectLst/>
                <a:uLnTx/>
                <a:uFillTx/>
                <a:latin typeface="+mn-lt"/>
                <a:ea typeface="+mn-ea"/>
                <a:cs typeface="+mn-cs"/>
              </a:rPr>
              <a:t>want to</a:t>
            </a:r>
            <a:r>
              <a:rPr kumimoji="0" lang="en-US" sz="2400" b="0" i="0" u="none" strike="noStrike" kern="1200" cap="none" spc="0" normalizeH="0" baseline="0" noProof="0" dirty="0">
                <a:ln>
                  <a:noFill/>
                </a:ln>
                <a:solidFill>
                  <a:schemeClr val="dk1"/>
                </a:solidFill>
                <a:effectLst/>
                <a:uLnTx/>
                <a:uFillTx/>
                <a:latin typeface="+mn-lt"/>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dk1"/>
                </a:solidFill>
                <a:effectLst/>
                <a:uLnTx/>
                <a:uFillTx/>
                <a:latin typeface="+mn-lt"/>
                <a:ea typeface="+mn-ea"/>
                <a:cs typeface="+mn-cs"/>
              </a:rPr>
              <a:t>Agents do it for </a:t>
            </a:r>
            <a:r>
              <a:rPr kumimoji="0" lang="en-US" sz="2400" b="1" i="0" u="none" strike="noStrike" kern="1200" cap="none" spc="0" normalizeH="0" baseline="0" noProof="0" dirty="0">
                <a:ln>
                  <a:noFill/>
                </a:ln>
                <a:solidFill>
                  <a:srgbClr val="003399"/>
                </a:solidFill>
                <a:effectLst/>
                <a:uLnTx/>
                <a:uFillTx/>
                <a:latin typeface="+mn-lt"/>
                <a:ea typeface="+mn-ea"/>
                <a:cs typeface="+mn-cs"/>
              </a:rPr>
              <a:t>money</a:t>
            </a:r>
            <a:r>
              <a:rPr kumimoji="0" lang="en-US" sz="2400" b="0" i="0" u="none" strike="noStrike" kern="1200" cap="none" spc="0" normalizeH="0" baseline="0" noProof="0" dirty="0">
                <a:ln>
                  <a:noFill/>
                </a:ln>
                <a:solidFill>
                  <a:schemeClr val="dk1"/>
                </a:solidFill>
                <a:effectLst/>
                <a:uLnTx/>
                <a:uFillTx/>
                <a:latin typeface="+mn-lt"/>
                <a:ea typeface="+mn-ea"/>
                <a:cs typeface="+mn-cs"/>
              </a:rPr>
              <a:t>!</a:t>
            </a:r>
          </a:p>
        </p:txBody>
      </p:sp>
      <p:sp>
        <p:nvSpPr>
          <p:cNvPr id="26631"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ln/>
        </p:spPr>
        <p:txBody>
          <a:bodyPr vert="horz" wrap="square" lIns="91440" tIns="45720" rIns="91440" bIns="45720" anchor="ctr" anchorCtr="0"/>
          <a:lstStyle/>
          <a:p>
            <a:pPr eaLnBrk="1" hangingPunct="1"/>
            <a:r>
              <a:rPr lang="en-US" altLang="en-US" dirty="0"/>
              <a:t>Agents are just Expert Systems by another name?</a:t>
            </a:r>
          </a:p>
        </p:txBody>
      </p:sp>
      <p:sp>
        <p:nvSpPr>
          <p:cNvPr id="27651" name="Rectangle 3"/>
          <p:cNvSpPr>
            <a:spLocks noGrp="1"/>
          </p:cNvSpPr>
          <p:nvPr>
            <p:ph idx="1"/>
          </p:nvPr>
        </p:nvSpPr>
        <p:spPr>
          <a:xfrm>
            <a:off x="152400" y="1752600"/>
            <a:ext cx="4724400" cy="4648200"/>
          </a:xfrm>
          <a:ln/>
        </p:spPr>
        <p:txBody>
          <a:bodyPr vert="horz" wrap="square" lIns="91440" tIns="45720" rIns="91440" bIns="45720" anchor="t" anchorCtr="0"/>
          <a:lstStyle/>
          <a:p>
            <a:pPr eaLnBrk="1" hangingPunct="1">
              <a:spcAft>
                <a:spcPts val="600"/>
              </a:spcAft>
            </a:pPr>
            <a:r>
              <a:rPr lang="en-US" altLang="en-US" sz="2200" dirty="0"/>
              <a:t>Expert systems typically disembodied ‘expertise’ about some (abstract) domain of discourse (e.g., blood diseases)</a:t>
            </a:r>
          </a:p>
          <a:p>
            <a:pPr eaLnBrk="1" hangingPunct="1"/>
            <a:r>
              <a:rPr lang="en-US" altLang="en-US" sz="2200" dirty="0"/>
              <a:t>Agents are </a:t>
            </a:r>
            <a:r>
              <a:rPr lang="en-US" altLang="en-US" sz="2200" b="1" i="1" dirty="0">
                <a:solidFill>
                  <a:srgbClr val="003399"/>
                </a:solidFill>
              </a:rPr>
              <a:t>situated in an environment</a:t>
            </a:r>
            <a:r>
              <a:rPr lang="en-US" altLang="en-US" sz="2200" i="1" dirty="0"/>
              <a:t>: </a:t>
            </a:r>
          </a:p>
          <a:p>
            <a:pPr lvl="1" eaLnBrk="1" hangingPunct="1">
              <a:spcAft>
                <a:spcPts val="600"/>
              </a:spcAft>
            </a:pPr>
            <a:r>
              <a:rPr lang="en-US" altLang="en-US" sz="1800" dirty="0"/>
              <a:t>MYCIN is not aware of the world — only information obtained is by asking the user questions</a:t>
            </a:r>
            <a:endParaRPr lang="en-US" altLang="en-US" dirty="0"/>
          </a:p>
          <a:p>
            <a:pPr eaLnBrk="1" hangingPunct="1"/>
            <a:r>
              <a:rPr lang="en-US" altLang="en-US" sz="2200" dirty="0"/>
              <a:t>Agents </a:t>
            </a:r>
            <a:r>
              <a:rPr lang="en-US" altLang="en-US" sz="2200" i="1" dirty="0">
                <a:solidFill>
                  <a:srgbClr val="003399"/>
                </a:solidFill>
              </a:rPr>
              <a:t>act</a:t>
            </a:r>
            <a:r>
              <a:rPr lang="en-US" altLang="en-US" sz="2200" i="1" dirty="0"/>
              <a:t>: </a:t>
            </a:r>
          </a:p>
          <a:p>
            <a:pPr lvl="1" eaLnBrk="1" hangingPunct="1">
              <a:spcAft>
                <a:spcPts val="600"/>
              </a:spcAft>
            </a:pPr>
            <a:r>
              <a:rPr lang="en-US" altLang="en-US" sz="1800" dirty="0"/>
              <a:t>MYCIN does not operate on patients</a:t>
            </a:r>
          </a:p>
          <a:p>
            <a:pPr eaLnBrk="1" hangingPunct="1"/>
            <a:r>
              <a:rPr lang="en-US" altLang="en-US" sz="2200" dirty="0"/>
              <a:t>Some </a:t>
            </a:r>
            <a:r>
              <a:rPr lang="en-US" altLang="en-US" sz="2200" i="1" dirty="0">
                <a:solidFill>
                  <a:srgbClr val="003399"/>
                </a:solidFill>
              </a:rPr>
              <a:t>real-time</a:t>
            </a:r>
            <a:r>
              <a:rPr lang="en-US" altLang="en-US" sz="2200" i="1" dirty="0"/>
              <a:t> </a:t>
            </a:r>
            <a:r>
              <a:rPr lang="en-US" altLang="en-US" sz="2200" dirty="0"/>
              <a:t>(typically process control) expert systems </a:t>
            </a:r>
            <a:r>
              <a:rPr lang="en-US" altLang="en-US" sz="2200" i="1" dirty="0">
                <a:solidFill>
                  <a:srgbClr val="003399"/>
                </a:solidFill>
              </a:rPr>
              <a:t>are</a:t>
            </a:r>
            <a:r>
              <a:rPr lang="en-US" altLang="en-US" sz="2200" i="1" dirty="0"/>
              <a:t> </a:t>
            </a:r>
            <a:r>
              <a:rPr lang="en-US" altLang="en-US" sz="2200" dirty="0"/>
              <a:t>agents</a:t>
            </a:r>
          </a:p>
        </p:txBody>
      </p:sp>
      <p:sp>
        <p:nvSpPr>
          <p:cNvPr id="2" name="Rounded Rectangle 1"/>
          <p:cNvSpPr/>
          <p:nvPr/>
        </p:nvSpPr>
        <p:spPr>
          <a:xfrm>
            <a:off x="5029200" y="1752600"/>
            <a:ext cx="3886200" cy="5105400"/>
          </a:xfrm>
          <a:prstGeom prst="roundRect">
            <a:avLst/>
          </a:prstGeom>
        </p:spPr>
        <p:style>
          <a:lnRef idx="1">
            <a:schemeClr val="dk1"/>
          </a:lnRef>
          <a:fillRef idx="3">
            <a:schemeClr val="dk1"/>
          </a:fillRef>
          <a:effectRef idx="2">
            <a:schemeClr val="dk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ts val="1200"/>
              </a:spcAft>
              <a:buClrTx/>
              <a:buSzTx/>
              <a:buFontTx/>
              <a:buNone/>
              <a:defRPr/>
            </a:pPr>
            <a:r>
              <a:rPr kumimoji="0" lang="en-US" altLang="en-US" sz="2200" b="1" i="0" u="none" strike="noStrike" kern="1200" cap="none" spc="0" normalizeH="0" baseline="0" noProof="0" dirty="0">
                <a:ln>
                  <a:noFill/>
                </a:ln>
                <a:solidFill>
                  <a:schemeClr val="lt1"/>
                </a:solidFill>
                <a:effectLst/>
                <a:uLnTx/>
                <a:uFillTx/>
                <a:latin typeface="+mn-lt"/>
                <a:ea typeface="+mn-ea"/>
                <a:cs typeface="+mn-cs"/>
              </a:rPr>
              <a:t>MYCIN</a:t>
            </a:r>
            <a:r>
              <a:rPr kumimoji="0" lang="en-US" altLang="en-US" sz="2200" b="0" i="0" u="none" strike="noStrike" kern="1200" cap="none" spc="0" normalizeH="0" baseline="0" noProof="0" dirty="0">
                <a:ln>
                  <a:noFill/>
                </a:ln>
                <a:solidFill>
                  <a:schemeClr val="lt1"/>
                </a:solidFill>
                <a:effectLst/>
                <a:uLnTx/>
                <a:uFillTx/>
                <a:latin typeface="+mn-lt"/>
                <a:ea typeface="+mn-ea"/>
                <a:cs typeface="+mn-cs"/>
              </a:rPr>
              <a:t> (an example of expert system) knows about blood diseases in humans</a:t>
            </a:r>
          </a:p>
          <a:p>
            <a:pPr marL="0" marR="0" lvl="0" indent="0" algn="l" defTabSz="914400" rtl="0" eaLnBrk="1" fontAlgn="base" latinLnBrk="0" hangingPunct="1">
              <a:lnSpc>
                <a:spcPct val="100000"/>
              </a:lnSpc>
              <a:spcBef>
                <a:spcPct val="0"/>
              </a:spcBef>
              <a:spcAft>
                <a:spcPts val="1200"/>
              </a:spcAft>
              <a:buClrTx/>
              <a:buSzTx/>
              <a:buFontTx/>
              <a:buNone/>
              <a:defRPr/>
            </a:pPr>
            <a:r>
              <a:rPr kumimoji="0" lang="en-US" altLang="en-US" sz="2200" b="0" i="0" u="none" strike="noStrike" kern="1200" cap="none" spc="0" normalizeH="0" baseline="0" noProof="0" dirty="0">
                <a:ln>
                  <a:noFill/>
                </a:ln>
                <a:solidFill>
                  <a:schemeClr val="lt1"/>
                </a:solidFill>
                <a:effectLst/>
                <a:uLnTx/>
                <a:uFillTx/>
                <a:latin typeface="+mn-lt"/>
                <a:ea typeface="+mn-ea"/>
                <a:cs typeface="+mn-cs"/>
              </a:rPr>
              <a:t>It has a wealth of knowledge about blood diseases, in the form of rules</a:t>
            </a:r>
          </a:p>
          <a:p>
            <a:pPr marL="0" marR="0" lvl="0" indent="0" algn="l" defTabSz="914400" rtl="0" eaLnBrk="1" fontAlgn="base" latinLnBrk="0" hangingPunct="1">
              <a:lnSpc>
                <a:spcPct val="100000"/>
              </a:lnSpc>
              <a:spcBef>
                <a:spcPct val="0"/>
              </a:spcBef>
              <a:spcAft>
                <a:spcPts val="1200"/>
              </a:spcAft>
              <a:buClrTx/>
              <a:buSzTx/>
              <a:buFontTx/>
              <a:buNone/>
              <a:defRPr/>
            </a:pPr>
            <a:r>
              <a:rPr kumimoji="0" lang="en-US" altLang="en-US" sz="2200" b="0" i="0" u="none" strike="noStrike" kern="1200" cap="none" spc="0" normalizeH="0" baseline="0" noProof="0" dirty="0">
                <a:ln>
                  <a:noFill/>
                </a:ln>
                <a:solidFill>
                  <a:schemeClr val="lt1"/>
                </a:solidFill>
                <a:effectLst/>
                <a:uLnTx/>
                <a:uFillTx/>
                <a:latin typeface="+mn-lt"/>
                <a:ea typeface="+mn-ea"/>
                <a:cs typeface="+mn-cs"/>
              </a:rPr>
              <a:t>A doctor can obtain expert advice about blood diseases by giving MYCIN facts, answering questions, and posing queries</a:t>
            </a: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7653"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457200" y="609600"/>
            <a:ext cx="8229600" cy="1143000"/>
          </a:xfrm>
          <a:ln/>
        </p:spPr>
        <p:txBody>
          <a:bodyPr vert="horz" wrap="square" lIns="91440" tIns="45720" rIns="91440" bIns="45720" anchor="ctr" anchorCtr="0"/>
          <a:lstStyle/>
          <a:p>
            <a:pPr eaLnBrk="1" hangingPunct="1"/>
            <a:r>
              <a:rPr lang="en-US" altLang="en-US" dirty="0"/>
              <a:t>Aren’t Intelligent Agents just the AI project?</a:t>
            </a:r>
          </a:p>
        </p:txBody>
      </p:sp>
      <p:sp>
        <p:nvSpPr>
          <p:cNvPr id="28675" name="Rectangle 3"/>
          <p:cNvSpPr>
            <a:spLocks noGrp="1"/>
          </p:cNvSpPr>
          <p:nvPr>
            <p:ph idx="1"/>
          </p:nvPr>
        </p:nvSpPr>
        <p:spPr>
          <a:xfrm>
            <a:off x="609600" y="2057400"/>
            <a:ext cx="7772400" cy="4114800"/>
          </a:xfrm>
          <a:ln/>
        </p:spPr>
        <p:txBody>
          <a:bodyPr vert="horz" wrap="square" lIns="91440" tIns="45720" rIns="91440" bIns="45720" anchor="t" anchorCtr="0"/>
          <a:lstStyle/>
          <a:p>
            <a:pPr eaLnBrk="1" hangingPunct="1">
              <a:spcAft>
                <a:spcPts val="1200"/>
              </a:spcAft>
            </a:pPr>
            <a:r>
              <a:rPr lang="en-US" altLang="en-US" sz="2800" dirty="0"/>
              <a:t>AI aims to build systems that can (ultimately) understand natural language, recognize and understand scenes, use common sense, think creatively, etc. — all of which are very hard</a:t>
            </a:r>
          </a:p>
          <a:p>
            <a:pPr eaLnBrk="1" hangingPunct="1"/>
            <a:r>
              <a:rPr lang="en-US" altLang="en-US" sz="2800" dirty="0"/>
              <a:t>We </a:t>
            </a:r>
            <a:r>
              <a:rPr lang="en-US" altLang="en-US" sz="2800" i="1" dirty="0">
                <a:solidFill>
                  <a:srgbClr val="003399"/>
                </a:solidFill>
              </a:rPr>
              <a:t>do not</a:t>
            </a:r>
            <a:r>
              <a:rPr lang="en-US" altLang="en-US" sz="2800" i="1" dirty="0"/>
              <a:t> </a:t>
            </a:r>
            <a:r>
              <a:rPr lang="en-US" altLang="en-US" sz="2800" dirty="0"/>
              <a:t>have to solve </a:t>
            </a:r>
            <a:r>
              <a:rPr lang="en-US" altLang="en-US" sz="2800" i="1" dirty="0">
                <a:solidFill>
                  <a:srgbClr val="003399"/>
                </a:solidFill>
              </a:rPr>
              <a:t>all</a:t>
            </a:r>
            <a:r>
              <a:rPr lang="en-US" altLang="en-US" sz="2800" i="1" dirty="0"/>
              <a:t> </a:t>
            </a:r>
            <a:r>
              <a:rPr lang="en-US" altLang="en-US" sz="2800" dirty="0"/>
              <a:t>the problems of AI to build a useful agent</a:t>
            </a:r>
          </a:p>
        </p:txBody>
      </p:sp>
      <p:sp>
        <p:nvSpPr>
          <p:cNvPr id="28676"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ln/>
        </p:spPr>
        <p:txBody>
          <a:bodyPr vert="horz" wrap="square" lIns="91440" tIns="45720" rIns="91440" bIns="45720" anchor="ctr" anchorCtr="0"/>
          <a:lstStyle/>
          <a:p>
            <a:pPr eaLnBrk="1" hangingPunct="1"/>
            <a:r>
              <a:rPr lang="en-US" altLang="en-US" dirty="0">
                <a:solidFill>
                  <a:srgbClr val="CC3300"/>
                </a:solidFill>
              </a:rPr>
              <a:t>Environments</a:t>
            </a:r>
            <a:endParaRPr lang="en-US" altLang="en-US" i="1" dirty="0">
              <a:solidFill>
                <a:srgbClr val="003399"/>
              </a:solidFill>
            </a:endParaRPr>
          </a:p>
        </p:txBody>
      </p:sp>
      <p:sp>
        <p:nvSpPr>
          <p:cNvPr id="29699" name="Rectangle 3"/>
          <p:cNvSpPr>
            <a:spLocks noGrp="1"/>
          </p:cNvSpPr>
          <p:nvPr>
            <p:ph idx="1"/>
          </p:nvPr>
        </p:nvSpPr>
        <p:spPr>
          <a:xfrm>
            <a:off x="457200" y="1371600"/>
            <a:ext cx="8001000" cy="5257800"/>
          </a:xfrm>
          <a:ln/>
        </p:spPr>
        <p:txBody>
          <a:bodyPr vert="horz" wrap="square" lIns="91440" tIns="45720" rIns="91440" bIns="45720" anchor="t" anchorCtr="0"/>
          <a:lstStyle/>
          <a:p>
            <a:pPr eaLnBrk="1" hangingPunct="1"/>
            <a:r>
              <a:rPr lang="en-US" altLang="en-US" b="1" i="1" dirty="0">
                <a:solidFill>
                  <a:srgbClr val="003399"/>
                </a:solidFill>
              </a:rPr>
              <a:t>Observable</a:t>
            </a:r>
            <a:r>
              <a:rPr lang="en-US" altLang="en-US" dirty="0"/>
              <a:t> (vs. non-observable): obtain complete information</a:t>
            </a:r>
          </a:p>
          <a:p>
            <a:pPr eaLnBrk="1" hangingPunct="1"/>
            <a:r>
              <a:rPr lang="en-US" altLang="en-US" b="1" i="1" dirty="0">
                <a:solidFill>
                  <a:srgbClr val="003399"/>
                </a:solidFill>
              </a:rPr>
              <a:t>Deterministic</a:t>
            </a:r>
            <a:r>
              <a:rPr lang="en-US" altLang="en-US" dirty="0"/>
              <a:t> (vs. non-deterministic): any action has a single effect</a:t>
            </a:r>
          </a:p>
          <a:p>
            <a:pPr eaLnBrk="1" hangingPunct="1"/>
            <a:r>
              <a:rPr lang="en-US" altLang="en-US" b="1" i="1" dirty="0">
                <a:solidFill>
                  <a:srgbClr val="003399"/>
                </a:solidFill>
              </a:rPr>
              <a:t>Episodic</a:t>
            </a:r>
            <a:r>
              <a:rPr lang="en-US" altLang="en-US" dirty="0"/>
              <a:t> (vs. sequential): no influence from the past</a:t>
            </a:r>
          </a:p>
          <a:p>
            <a:pPr eaLnBrk="1" hangingPunct="1"/>
            <a:r>
              <a:rPr lang="en-US" altLang="en-US" b="1" i="1" dirty="0">
                <a:solidFill>
                  <a:srgbClr val="003399"/>
                </a:solidFill>
              </a:rPr>
              <a:t>Static</a:t>
            </a:r>
            <a:r>
              <a:rPr lang="en-US" altLang="en-US" dirty="0"/>
              <a:t> (vs. dynamic): remain unchanged</a:t>
            </a:r>
          </a:p>
          <a:p>
            <a:pPr eaLnBrk="1" hangingPunct="1"/>
            <a:r>
              <a:rPr lang="en-US" altLang="en-US" b="1" i="1" dirty="0">
                <a:solidFill>
                  <a:srgbClr val="003399"/>
                </a:solidFill>
              </a:rPr>
              <a:t>Discrete</a:t>
            </a:r>
            <a:r>
              <a:rPr lang="en-US" altLang="en-US" dirty="0">
                <a:solidFill>
                  <a:srgbClr val="003399"/>
                </a:solidFill>
              </a:rPr>
              <a:t> </a:t>
            </a:r>
            <a:r>
              <a:rPr lang="en-US" altLang="en-US" dirty="0"/>
              <a:t>(vs. continuous): fixed actions and percepts</a:t>
            </a:r>
          </a:p>
          <a:p>
            <a:pPr eaLnBrk="1" hangingPunct="1"/>
            <a:endParaRPr lang="en-US" altLang="en-US" dirty="0"/>
          </a:p>
        </p:txBody>
      </p:sp>
      <p:sp>
        <p:nvSpPr>
          <p:cNvPr id="29700"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ln/>
        </p:spPr>
        <p:txBody>
          <a:bodyPr vert="horz" wrap="square" lIns="91440" tIns="45720" rIns="91440" bIns="45720" anchor="ctr" anchorCtr="0"/>
          <a:lstStyle/>
          <a:p>
            <a:pPr eaLnBrk="1" hangingPunct="1"/>
            <a:r>
              <a:rPr lang="en-US" altLang="en-US" dirty="0"/>
              <a:t>Agents Taxonomy</a:t>
            </a:r>
          </a:p>
        </p:txBody>
      </p:sp>
      <p:pic>
        <p:nvPicPr>
          <p:cNvPr id="30723" name="Content Placeholder 3"/>
          <p:cNvPicPr>
            <a:picLocks noGrp="1" noChangeAspect="1"/>
          </p:cNvPicPr>
          <p:nvPr>
            <p:ph idx="1"/>
          </p:nvPr>
        </p:nvPicPr>
        <p:blipFill>
          <a:blip r:embed="rId2"/>
          <a:srcRect/>
          <a:stretch>
            <a:fillRect/>
          </a:stretch>
        </p:blipFill>
        <p:spPr>
          <a:xfrm>
            <a:off x="1433513" y="1752600"/>
            <a:ext cx="6338887" cy="3429000"/>
          </a:xfrm>
          <a:ln/>
        </p:spPr>
      </p:pic>
      <p:sp>
        <p:nvSpPr>
          <p:cNvPr id="30724"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
        <p:nvSpPr>
          <p:cNvPr id="30725" name="TextBox 5"/>
          <p:cNvSpPr txBox="1"/>
          <p:nvPr/>
        </p:nvSpPr>
        <p:spPr>
          <a:xfrm>
            <a:off x="809625" y="6096000"/>
            <a:ext cx="7496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dirty="0">
                <a:latin typeface="Arial" panose="020B0604020202020204" pitchFamily="34" charset="0"/>
                <a:cs typeface="Arial" panose="020B0604020202020204" pitchFamily="34" charset="0"/>
              </a:rPr>
              <a:t>Franklin S. and Graesser A. (1997), “Is it an agent, or just a program?: A taxonomy for autonomous agents”.</a:t>
            </a:r>
            <a:endParaRPr lang="en-US" altLang="en-US" sz="1200" dirty="0">
              <a:latin typeface="Arial" panose="020B0604020202020204" pitchFamily="34" charset="0"/>
              <a:ea typeface="Arial" panose="020B0604020202020204" pitchFamily="34" charset="0"/>
            </a:endParaRPr>
          </a:p>
        </p:txBody>
      </p:sp>
      <p:sp>
        <p:nvSpPr>
          <p:cNvPr id="8" name="Oval 7"/>
          <p:cNvSpPr/>
          <p:nvPr/>
        </p:nvSpPr>
        <p:spPr>
          <a:xfrm>
            <a:off x="3810000" y="3810000"/>
            <a:ext cx="2133600" cy="5334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dk1"/>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ln/>
        </p:spPr>
        <p:txBody>
          <a:bodyPr vert="horz" wrap="square" lIns="91440" tIns="45720" rIns="91440" bIns="45720" anchor="ctr" anchorCtr="0"/>
          <a:lstStyle/>
          <a:p>
            <a:pPr>
              <a:buNone/>
            </a:pPr>
            <a:r>
              <a:rPr dirty="0"/>
              <a:t>Multi-agent System</a:t>
            </a:r>
          </a:p>
        </p:txBody>
      </p:sp>
      <p:sp>
        <p:nvSpPr>
          <p:cNvPr id="3" name="Content Placeholder 2"/>
          <p:cNvSpPr>
            <a:spLocks noGrp="1"/>
          </p:cNvSpPr>
          <p:nvPr>
            <p:ph idx="1"/>
          </p:nvPr>
        </p:nvSpPr>
        <p:spPr>
          <a:xfrm>
            <a:off x="457200" y="1722438"/>
            <a:ext cx="8229600" cy="452596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A Multi-Agent System (MAS) </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is a collection of agents co-operating or competing with each other in order to fulfill common or individual goals”</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ln/>
        </p:spPr>
        <p:txBody>
          <a:bodyPr vert="horz" wrap="square" lIns="91440" tIns="45720" rIns="91440" bIns="45720" anchor="ctr" anchorCtr="0"/>
          <a:lstStyle/>
          <a:p>
            <a:pPr eaLnBrk="1" hangingPunct="1"/>
            <a:r>
              <a:rPr lang="en-US" altLang="en-US" dirty="0"/>
              <a:t>Expected learning outcomes</a:t>
            </a:r>
          </a:p>
        </p:txBody>
      </p:sp>
      <p:sp>
        <p:nvSpPr>
          <p:cNvPr id="13315" name="Content Placeholder 2"/>
          <p:cNvSpPr>
            <a:spLocks noGrp="1"/>
          </p:cNvSpPr>
          <p:nvPr>
            <p:ph idx="1"/>
          </p:nvPr>
        </p:nvSpPr>
        <p:spPr>
          <a:xfrm>
            <a:off x="457200" y="1722438"/>
            <a:ext cx="8229600" cy="4525962"/>
          </a:xfrm>
          <a:ln/>
        </p:spPr>
        <p:txBody>
          <a:bodyPr vert="horz" wrap="square" lIns="91440" tIns="45720" rIns="91440" bIns="45720" anchor="t" anchorCtr="0"/>
          <a:lstStyle/>
          <a:p>
            <a:pPr eaLnBrk="1" hangingPunct="1"/>
            <a:r>
              <a:rPr lang="en-US" altLang="en-US" dirty="0"/>
              <a:t>Understand the underlying principles of an intelligent agent</a:t>
            </a:r>
          </a:p>
          <a:p>
            <a:pPr eaLnBrk="1" hangingPunct="1"/>
            <a:r>
              <a:rPr lang="en-US" altLang="en-US" dirty="0"/>
              <a:t>Able to differentiate agents from objects, expert system and AI</a:t>
            </a:r>
          </a:p>
          <a:p>
            <a:pPr eaLnBrk="1" hangingPunct="1"/>
            <a:r>
              <a:rPr lang="en-US" altLang="en-US" dirty="0"/>
              <a:t>Concepts in agents’ environments</a:t>
            </a:r>
          </a:p>
          <a:p>
            <a:pPr eaLnBrk="1" hangingPunct="1"/>
            <a:endParaRPr lang="en-US" altLang="en-US" dirty="0"/>
          </a:p>
          <a:p>
            <a:pPr eaLnBrk="1" hangingPunct="1"/>
            <a:endParaRPr lang="en-US" altLang="en-US" dirty="0"/>
          </a:p>
        </p:txBody>
      </p:sp>
      <p:sp>
        <p:nvSpPr>
          <p:cNvPr id="13316"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ln/>
        </p:spPr>
        <p:txBody>
          <a:bodyPr vert="horz" wrap="square" lIns="91440" tIns="45720" rIns="91440" bIns="45720" anchor="ctr" anchorCtr="0"/>
          <a:lstStyle/>
          <a:p>
            <a:pPr eaLnBrk="1" hangingPunct="1"/>
            <a:r>
              <a:rPr lang="en-US" altLang="en-US" dirty="0"/>
              <a:t>Summary</a:t>
            </a:r>
          </a:p>
        </p:txBody>
      </p:sp>
      <p:sp>
        <p:nvSpPr>
          <p:cNvPr id="3" name="Content Placeholder 2"/>
          <p:cNvSpPr>
            <a:spLocks noGrp="1"/>
          </p:cNvSpPr>
          <p:nvPr>
            <p:ph idx="1"/>
          </p:nvPr>
        </p:nvSpPr>
        <p:spPr>
          <a:xfrm>
            <a:off x="457200" y="1722438"/>
            <a:ext cx="8229600" cy="45259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Some definition of agents and intelligent agents were described</a:t>
            </a: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We looked at the properties of an intelligent agent and environments it may operates</a:t>
            </a: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sz="3200" b="1" i="0" u="none" strike="noStrike" kern="1200" cap="none" spc="0" normalizeH="0" baseline="0" noProof="0" dirty="0">
                <a:ln>
                  <a:noFill/>
                </a:ln>
                <a:solidFill>
                  <a:schemeClr val="accent4">
                    <a:lumMod val="60000"/>
                    <a:lumOff val="40000"/>
                  </a:schemeClr>
                </a:solidFill>
                <a:effectLst/>
                <a:uLnTx/>
                <a:uFillTx/>
                <a:latin typeface="+mn-lt"/>
                <a:ea typeface="+mn-ea"/>
                <a:cs typeface="+mn-cs"/>
              </a:rPr>
              <a:t>What’s next?</a:t>
            </a:r>
          </a:p>
          <a:p>
            <a:pPr marL="742950" marR="0" lvl="1" indent="-28575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sz="2800" b="0" i="0" u="none" strike="noStrike" kern="1200" cap="none" spc="0" normalizeH="0" baseline="0" noProof="0">
                <a:ln>
                  <a:noFill/>
                </a:ln>
                <a:solidFill>
                  <a:schemeClr val="tx1"/>
                </a:solidFill>
                <a:effectLst/>
                <a:uLnTx/>
                <a:uFillTx/>
                <a:latin typeface="+mn-lt"/>
                <a:ea typeface="+mn-ea"/>
                <a:cs typeface="+mn-cs"/>
              </a:rPr>
              <a:t>Agent development tools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32772"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ln/>
        </p:spPr>
        <p:txBody>
          <a:bodyPr vert="horz" wrap="square" lIns="91440" tIns="45720" rIns="91440" bIns="45720" anchor="ctr" anchorCtr="0"/>
          <a:lstStyle/>
          <a:p>
            <a:pPr eaLnBrk="1" hangingPunct="1"/>
            <a:r>
              <a:rPr lang="en-US" altLang="en-US" dirty="0">
                <a:solidFill>
                  <a:srgbClr val="CC3300"/>
                </a:solidFill>
              </a:rPr>
              <a:t>What is an Agent?</a:t>
            </a:r>
          </a:p>
        </p:txBody>
      </p:sp>
      <p:sp>
        <p:nvSpPr>
          <p:cNvPr id="3075" name="Rectangle 3"/>
          <p:cNvSpPr>
            <a:spLocks noGrp="1" noChangeArrowheads="1"/>
          </p:cNvSpPr>
          <p:nvPr>
            <p:ph idx="1"/>
          </p:nvPr>
        </p:nvSpPr>
        <p:spPr>
          <a:xfrm>
            <a:off x="457200" y="1600200"/>
            <a:ext cx="8458200" cy="2971800"/>
          </a:xfrm>
        </p:spPr>
        <p:txBody>
          <a:bodyPr vert="horz" wrap="square" lIns="91440" tIns="45720" rIns="91440" bIns="45720" numCol="1" rtlCol="0" anchor="t" anchorCtr="0" compatLnSpc="1">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en-US" sz="3200" b="0" i="0" u="none" strike="noStrike" kern="1200" cap="none" spc="0" normalizeH="0" baseline="0" noProof="0" dirty="0">
                <a:ln>
                  <a:noFill/>
                </a:ln>
                <a:solidFill>
                  <a:schemeClr val="tx1"/>
                </a:solidFill>
                <a:effectLst/>
                <a:uLnTx/>
                <a:uFillTx/>
                <a:latin typeface="+mn-lt"/>
                <a:ea typeface="+mn-ea"/>
                <a:cs typeface="+mn-cs"/>
              </a:rPr>
              <a:t>The main point about agents is they are </a:t>
            </a:r>
            <a:r>
              <a:rPr kumimoji="0" lang="en-US" altLang="en-US" sz="3200" b="0" i="1" u="none" strike="noStrike" kern="1200" cap="none" spc="0" normalizeH="0" baseline="0" noProof="0" dirty="0">
                <a:ln>
                  <a:noFill/>
                </a:ln>
                <a:solidFill>
                  <a:srgbClr val="003399"/>
                </a:solidFill>
                <a:effectLst/>
                <a:uLnTx/>
                <a:uFillTx/>
                <a:latin typeface="+mn-lt"/>
                <a:ea typeface="+mn-ea"/>
                <a:cs typeface="+mn-cs"/>
              </a:rPr>
              <a:t>autonomous</a:t>
            </a:r>
            <a:r>
              <a:rPr kumimoji="0" lang="en-US" altLang="en-US" sz="3200" b="0" i="0" u="none" strike="noStrike" kern="1200" cap="none" spc="0" normalizeH="0" baseline="0" noProof="0" dirty="0">
                <a:ln>
                  <a:noFill/>
                </a:ln>
                <a:solidFill>
                  <a:schemeClr val="tx1"/>
                </a:solidFill>
                <a:effectLst/>
                <a:uLnTx/>
                <a:uFillTx/>
                <a:latin typeface="+mn-lt"/>
                <a:ea typeface="+mn-ea"/>
                <a:cs typeface="+mn-cs"/>
              </a:rPr>
              <a:t>: capable of acting independently</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en-US" sz="3200" b="0" i="0" u="none" strike="noStrike" kern="1200" cap="none" spc="0" normalizeH="0" baseline="0" noProof="0" dirty="0">
                <a:ln>
                  <a:noFill/>
                </a:ln>
                <a:solidFill>
                  <a:schemeClr val="tx1"/>
                </a:solidFill>
                <a:effectLst/>
                <a:uLnTx/>
                <a:uFillTx/>
                <a:latin typeface="+mn-lt"/>
                <a:ea typeface="+mn-ea"/>
                <a:cs typeface="+mn-cs"/>
              </a:rPr>
              <a:t>Thus: </a:t>
            </a:r>
          </a:p>
          <a:p>
            <a:pPr marL="1196975"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en-US" sz="3200" b="0" i="1" u="none" strike="noStrike" kern="1200" cap="none" spc="0" normalizeH="0" baseline="0" noProof="0" dirty="0">
                <a:ln>
                  <a:noFill/>
                </a:ln>
                <a:solidFill>
                  <a:srgbClr val="003399"/>
                </a:solidFill>
                <a:effectLst/>
                <a:uLnTx/>
                <a:uFillTx/>
                <a:latin typeface="+mn-lt"/>
                <a:ea typeface="+mn-ea"/>
                <a:cs typeface="+mn-cs"/>
              </a:rPr>
              <a:t>an</a:t>
            </a:r>
            <a:r>
              <a:rPr kumimoji="0" lang="en-US" altLang="en-US" sz="3200" b="0" i="0" u="none" strike="noStrike" kern="1200" cap="none" spc="0" normalizeH="0" baseline="0" noProof="0" dirty="0">
                <a:ln>
                  <a:noFill/>
                </a:ln>
                <a:solidFill>
                  <a:srgbClr val="003399"/>
                </a:solidFill>
                <a:effectLst/>
                <a:uLnTx/>
                <a:uFillTx/>
                <a:latin typeface="+mn-lt"/>
                <a:ea typeface="+mn-ea"/>
                <a:cs typeface="+mn-cs"/>
              </a:rPr>
              <a:t> agent</a:t>
            </a:r>
            <a:r>
              <a:rPr kumimoji="0" lang="en-US" altLang="en-US" sz="3200" b="0" i="1" u="none" strike="noStrike" kern="1200" cap="none" spc="0" normalizeH="0" baseline="0" noProof="0" dirty="0">
                <a:ln>
                  <a:noFill/>
                </a:ln>
                <a:solidFill>
                  <a:srgbClr val="003399"/>
                </a:solidFill>
                <a:effectLst/>
                <a:uLnTx/>
                <a:uFillTx/>
                <a:latin typeface="+mn-lt"/>
                <a:ea typeface="+mn-ea"/>
                <a:cs typeface="+mn-cs"/>
              </a:rPr>
              <a:t> </a:t>
            </a:r>
            <a:r>
              <a:rPr kumimoji="0" lang="en-US" altLang="en-US" sz="3200" b="0" i="0" u="none" strike="noStrike" kern="1200" cap="none" spc="0" normalizeH="0" baseline="0" noProof="0" dirty="0">
                <a:ln>
                  <a:noFill/>
                </a:ln>
                <a:solidFill>
                  <a:srgbClr val="003399"/>
                </a:solidFill>
                <a:effectLst/>
                <a:uLnTx/>
                <a:uFillTx/>
                <a:latin typeface="+mn-lt"/>
                <a:ea typeface="+mn-ea"/>
                <a:cs typeface="+mn-cs"/>
              </a:rPr>
              <a:t>is</a:t>
            </a:r>
            <a:r>
              <a:rPr kumimoji="0" lang="en-US" altLang="en-US" sz="3200" b="0" i="1" u="none" strike="noStrike" kern="1200" cap="none" spc="0" normalizeH="0" baseline="0" noProof="0" dirty="0">
                <a:ln>
                  <a:noFill/>
                </a:ln>
                <a:solidFill>
                  <a:srgbClr val="003399"/>
                </a:solidFill>
                <a:effectLst/>
                <a:uLnTx/>
                <a:uFillTx/>
                <a:latin typeface="+mn-lt"/>
                <a:ea typeface="+mn-ea"/>
                <a:cs typeface="+mn-cs"/>
              </a:rPr>
              <a:t> </a:t>
            </a:r>
            <a:r>
              <a:rPr kumimoji="0" lang="en-US" altLang="en-US" sz="3200" b="1" i="1" u="none" strike="noStrike" kern="1200" cap="none" spc="0" normalizeH="0" baseline="0" noProof="0" dirty="0">
                <a:ln>
                  <a:noFill/>
                </a:ln>
                <a:solidFill>
                  <a:srgbClr val="00B050"/>
                </a:solidFill>
                <a:effectLst/>
                <a:uLnTx/>
                <a:uFillTx/>
                <a:latin typeface="+mn-lt"/>
                <a:ea typeface="+mn-ea"/>
                <a:cs typeface="+mn-cs"/>
              </a:rPr>
              <a:t>a computer system</a:t>
            </a:r>
            <a:r>
              <a:rPr kumimoji="0" lang="en-US" altLang="en-US" sz="3200" b="0" i="1" u="none" strike="noStrike" kern="1200" cap="none" spc="0" normalizeH="0" baseline="0" noProof="0" dirty="0">
                <a:ln>
                  <a:noFill/>
                </a:ln>
                <a:solidFill>
                  <a:srgbClr val="003399"/>
                </a:solidFill>
                <a:effectLst/>
                <a:uLnTx/>
                <a:uFillTx/>
                <a:latin typeface="+mn-lt"/>
                <a:ea typeface="+mn-ea"/>
                <a:cs typeface="+mn-cs"/>
              </a:rPr>
              <a:t> </a:t>
            </a:r>
            <a:r>
              <a:rPr kumimoji="0" lang="en-US" altLang="en-US" sz="3200" b="0" i="0" u="none" strike="noStrike" kern="1200" cap="none" spc="0" normalizeH="0" baseline="0" noProof="0" dirty="0">
                <a:ln>
                  <a:noFill/>
                </a:ln>
                <a:solidFill>
                  <a:srgbClr val="003399"/>
                </a:solidFill>
                <a:effectLst/>
                <a:uLnTx/>
                <a:uFillTx/>
                <a:latin typeface="+mn-lt"/>
                <a:ea typeface="+mn-ea"/>
                <a:cs typeface="+mn-cs"/>
              </a:rPr>
              <a:t>that is </a:t>
            </a:r>
            <a:r>
              <a:rPr kumimoji="0" lang="en-US" altLang="en-US" sz="3200" b="1" i="0" u="none" strike="noStrike" kern="1200" cap="none" spc="0" normalizeH="0" baseline="0" noProof="0" dirty="0">
                <a:ln>
                  <a:noFill/>
                </a:ln>
                <a:solidFill>
                  <a:schemeClr val="accent4">
                    <a:lumMod val="60000"/>
                    <a:lumOff val="40000"/>
                  </a:schemeClr>
                </a:solidFill>
                <a:effectLst/>
                <a:uLnTx/>
                <a:uFillTx/>
                <a:latin typeface="+mn-lt"/>
                <a:ea typeface="+mn-ea"/>
                <a:cs typeface="+mn-cs"/>
              </a:rPr>
              <a:t>situated</a:t>
            </a:r>
            <a:r>
              <a:rPr kumimoji="0" lang="en-US" altLang="en-US" sz="3200" b="0" i="0" u="none" strike="noStrike" kern="1200" cap="none" spc="0" normalizeH="0" baseline="0" noProof="0" dirty="0">
                <a:ln>
                  <a:noFill/>
                </a:ln>
                <a:solidFill>
                  <a:srgbClr val="003399"/>
                </a:solidFill>
                <a:effectLst/>
                <a:uLnTx/>
                <a:uFillTx/>
                <a:latin typeface="+mn-lt"/>
                <a:ea typeface="+mn-ea"/>
                <a:cs typeface="+mn-cs"/>
              </a:rPr>
              <a:t> in some environment + capable of </a:t>
            </a:r>
            <a:r>
              <a:rPr kumimoji="0" lang="en-US" altLang="en-US" sz="3200" b="1" i="0" u="none" strike="noStrike" kern="1200" cap="none" spc="0" normalizeH="0" baseline="0" noProof="0" dirty="0">
                <a:ln>
                  <a:noFill/>
                </a:ln>
                <a:solidFill>
                  <a:schemeClr val="accent4">
                    <a:lumMod val="60000"/>
                    <a:lumOff val="40000"/>
                  </a:schemeClr>
                </a:solidFill>
                <a:effectLst/>
                <a:uLnTx/>
                <a:uFillTx/>
                <a:latin typeface="+mn-lt"/>
                <a:ea typeface="+mn-ea"/>
                <a:cs typeface="+mn-cs"/>
              </a:rPr>
              <a:t>autonomous</a:t>
            </a:r>
            <a:r>
              <a:rPr kumimoji="0" lang="en-US" altLang="en-US" sz="3200" b="0" i="0" u="none" strike="noStrike" kern="1200" cap="none" spc="0" normalizeH="0" baseline="0" noProof="0" dirty="0">
                <a:ln>
                  <a:noFill/>
                </a:ln>
                <a:solidFill>
                  <a:srgbClr val="003399"/>
                </a:solidFill>
                <a:effectLst/>
                <a:uLnTx/>
                <a:uFillTx/>
                <a:latin typeface="+mn-lt"/>
                <a:ea typeface="+mn-ea"/>
                <a:cs typeface="+mn-cs"/>
              </a:rPr>
              <a:t> action to meet its design </a:t>
            </a:r>
            <a:r>
              <a:rPr kumimoji="0" lang="en-US" altLang="en-US" sz="3200" b="1" i="0" u="none" strike="noStrike" kern="1200" cap="none" spc="0" normalizeH="0" baseline="0" noProof="0" dirty="0">
                <a:ln>
                  <a:noFill/>
                </a:ln>
                <a:solidFill>
                  <a:schemeClr val="accent4">
                    <a:lumMod val="60000"/>
                    <a:lumOff val="40000"/>
                  </a:schemeClr>
                </a:solidFill>
                <a:effectLst/>
                <a:uLnTx/>
                <a:uFillTx/>
                <a:latin typeface="+mn-lt"/>
                <a:ea typeface="+mn-ea"/>
                <a:cs typeface="+mn-cs"/>
              </a:rPr>
              <a:t>objectives</a:t>
            </a:r>
          </a:p>
        </p:txBody>
      </p:sp>
      <p:sp>
        <p:nvSpPr>
          <p:cNvPr id="14340"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ln/>
        </p:spPr>
        <p:txBody>
          <a:bodyPr vert="horz" wrap="square" lIns="91440" tIns="45720" rIns="91440" bIns="45720" anchor="ctr" anchorCtr="0"/>
          <a:lstStyle/>
          <a:p>
            <a:pPr eaLnBrk="1" hangingPunct="1"/>
            <a:r>
              <a:rPr lang="en-US" altLang="en-US" dirty="0"/>
              <a:t>Autonomy</a:t>
            </a:r>
          </a:p>
        </p:txBody>
      </p:sp>
      <p:sp>
        <p:nvSpPr>
          <p:cNvPr id="15363" name="Content Placeholder 2"/>
          <p:cNvSpPr>
            <a:spLocks noGrp="1"/>
          </p:cNvSpPr>
          <p:nvPr>
            <p:ph idx="1"/>
          </p:nvPr>
        </p:nvSpPr>
        <p:spPr>
          <a:xfrm>
            <a:off x="457200" y="1722438"/>
            <a:ext cx="8229600" cy="4525962"/>
          </a:xfrm>
          <a:ln/>
        </p:spPr>
        <p:txBody>
          <a:bodyPr vert="horz" wrap="square" lIns="91440" tIns="45720" rIns="91440" bIns="45720" anchor="t" anchorCtr="0"/>
          <a:lstStyle/>
          <a:p>
            <a:pPr eaLnBrk="1" hangingPunct="1"/>
            <a:r>
              <a:rPr lang="en-US" altLang="en-US" sz="2400" dirty="0"/>
              <a:t>Spectrum of autonomy</a:t>
            </a:r>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a:p>
            <a:pPr eaLnBrk="1" hangingPunct="1"/>
            <a:r>
              <a:rPr lang="en-GB" altLang="en-US" sz="2400" dirty="0"/>
              <a:t>Absolute autonomy (complete unpredictability) may not be desirable; travel agent may exceed the allocated budget</a:t>
            </a:r>
            <a:endParaRPr lang="en-US" altLang="en-US" sz="2400" dirty="0"/>
          </a:p>
        </p:txBody>
      </p:sp>
      <p:pic>
        <p:nvPicPr>
          <p:cNvPr id="15364" name="Picture 3"/>
          <p:cNvPicPr>
            <a:picLocks noChangeAspect="1"/>
          </p:cNvPicPr>
          <p:nvPr/>
        </p:nvPicPr>
        <p:blipFill>
          <a:blip r:embed="rId3"/>
          <a:stretch>
            <a:fillRect/>
          </a:stretch>
        </p:blipFill>
        <p:spPr>
          <a:xfrm>
            <a:off x="681038" y="2209800"/>
            <a:ext cx="7781925" cy="2590800"/>
          </a:xfrm>
          <a:prstGeom prst="rect">
            <a:avLst/>
          </a:prstGeom>
          <a:noFill/>
          <a:ln w="9525">
            <a:noFill/>
          </a:ln>
        </p:spPr>
      </p:pic>
      <p:sp>
        <p:nvSpPr>
          <p:cNvPr id="15365"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ln/>
        </p:spPr>
        <p:txBody>
          <a:bodyPr vert="horz" wrap="square" lIns="91440" tIns="45720" rIns="91440" bIns="45720" anchor="ctr" anchorCtr="0"/>
          <a:lstStyle/>
          <a:p>
            <a:pPr eaLnBrk="1" hangingPunct="1"/>
            <a:r>
              <a:rPr lang="en-US" altLang="en-US" dirty="0"/>
              <a:t>Agent and Environment</a:t>
            </a:r>
          </a:p>
        </p:txBody>
      </p:sp>
      <p:pic>
        <p:nvPicPr>
          <p:cNvPr id="16387" name="Picture 2"/>
          <p:cNvPicPr>
            <a:picLocks noGrp="1" noChangeAspect="1"/>
          </p:cNvPicPr>
          <p:nvPr>
            <p:ph idx="1"/>
          </p:nvPr>
        </p:nvPicPr>
        <p:blipFill>
          <a:blip r:embed="rId2"/>
          <a:srcRect/>
          <a:stretch>
            <a:fillRect/>
          </a:stretch>
        </p:blipFill>
        <p:spPr>
          <a:xfrm>
            <a:off x="1471613" y="1676400"/>
            <a:ext cx="6200775" cy="4229100"/>
          </a:xfrm>
          <a:ln/>
        </p:spPr>
      </p:pic>
      <p:sp>
        <p:nvSpPr>
          <p:cNvPr id="16388"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
        <p:nvSpPr>
          <p:cNvPr id="6" name="TextBox 5"/>
          <p:cNvSpPr txBox="1">
            <a:spLocks noChangeArrowheads="1"/>
          </p:cNvSpPr>
          <p:nvPr/>
        </p:nvSpPr>
        <p:spPr bwMode="auto">
          <a:xfrm>
            <a:off x="3411538" y="6200775"/>
            <a:ext cx="3370263"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Figure taken from COMP310 Course, </a:t>
            </a:r>
            <a:r>
              <a:rPr kumimoji="0" lang="en-US" altLang="en-US" sz="105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UoL</a:t>
            </a:r>
            <a:r>
              <a:rPr kumimoji="0" lang="en-US" altLang="en-US" sz="10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Chapter 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ln/>
        </p:spPr>
        <p:txBody>
          <a:bodyPr vert="horz" wrap="square" lIns="91440" tIns="45720" rIns="91440" bIns="45720" anchor="ctr" anchorCtr="0"/>
          <a:lstStyle/>
          <a:p>
            <a:pPr eaLnBrk="1" hangingPunct="1"/>
            <a:r>
              <a:rPr lang="en-US" altLang="en-US" sz="4000" dirty="0"/>
              <a:t>Trivial (non-interesting) Agents</a:t>
            </a:r>
          </a:p>
        </p:txBody>
      </p:sp>
      <p:sp>
        <p:nvSpPr>
          <p:cNvPr id="17411" name="Content Placeholder 2"/>
          <p:cNvSpPr>
            <a:spLocks noGrp="1"/>
          </p:cNvSpPr>
          <p:nvPr>
            <p:ph idx="1"/>
          </p:nvPr>
        </p:nvSpPr>
        <p:spPr>
          <a:xfrm>
            <a:off x="457200" y="1722438"/>
            <a:ext cx="6477000" cy="4525962"/>
          </a:xfrm>
          <a:ln/>
        </p:spPr>
        <p:txBody>
          <a:bodyPr vert="horz" wrap="square" lIns="91440" tIns="45720" rIns="91440" bIns="45720" anchor="t" anchorCtr="0"/>
          <a:lstStyle/>
          <a:p>
            <a:pPr eaLnBrk="1" hangingPunct="1"/>
            <a:r>
              <a:rPr lang="en-US" altLang="en-US" dirty="0"/>
              <a:t>Thermostat</a:t>
            </a:r>
          </a:p>
          <a:p>
            <a:pPr lvl="1" eaLnBrk="1" hangingPunct="1"/>
            <a:r>
              <a:rPr lang="en-US" altLang="en-US" dirty="0">
                <a:solidFill>
                  <a:srgbClr val="0070C0"/>
                </a:solidFill>
              </a:rPr>
              <a:t>Goal</a:t>
            </a:r>
            <a:r>
              <a:rPr lang="en-US" altLang="en-US" dirty="0"/>
              <a:t>: to maintain room temperature</a:t>
            </a:r>
          </a:p>
          <a:p>
            <a:pPr lvl="1" eaLnBrk="1" hangingPunct="1">
              <a:spcAft>
                <a:spcPts val="1200"/>
              </a:spcAft>
            </a:pPr>
            <a:r>
              <a:rPr lang="en-US" altLang="en-US" dirty="0">
                <a:solidFill>
                  <a:srgbClr val="0070C0"/>
                </a:solidFill>
              </a:rPr>
              <a:t>Actions</a:t>
            </a:r>
            <a:r>
              <a:rPr lang="en-US" altLang="en-US" dirty="0"/>
              <a:t>: heat on/ off</a:t>
            </a:r>
          </a:p>
          <a:p>
            <a:pPr eaLnBrk="1" hangingPunct="1"/>
            <a:r>
              <a:rPr lang="en-US" altLang="en-US" dirty="0"/>
              <a:t>Unix xbiff</a:t>
            </a:r>
          </a:p>
          <a:p>
            <a:pPr lvl="1" eaLnBrk="1" hangingPunct="1"/>
            <a:r>
              <a:rPr lang="en-US" altLang="en-US" dirty="0">
                <a:solidFill>
                  <a:srgbClr val="0070C0"/>
                </a:solidFill>
              </a:rPr>
              <a:t>Goal</a:t>
            </a:r>
            <a:r>
              <a:rPr lang="en-US" altLang="en-US" dirty="0"/>
              <a:t>: monitor user’s incoming email</a:t>
            </a:r>
          </a:p>
          <a:p>
            <a:pPr lvl="1" eaLnBrk="1" hangingPunct="1"/>
            <a:r>
              <a:rPr lang="en-US" altLang="en-US" dirty="0">
                <a:solidFill>
                  <a:srgbClr val="0070C0"/>
                </a:solidFill>
              </a:rPr>
              <a:t>Actions</a:t>
            </a:r>
            <a:r>
              <a:rPr lang="en-US" altLang="en-US" dirty="0"/>
              <a:t>: GUI actions</a:t>
            </a:r>
          </a:p>
        </p:txBody>
      </p:sp>
      <p:pic>
        <p:nvPicPr>
          <p:cNvPr id="17412" name="Picture 2"/>
          <p:cNvPicPr>
            <a:picLocks noChangeAspect="1"/>
          </p:cNvPicPr>
          <p:nvPr/>
        </p:nvPicPr>
        <p:blipFill>
          <a:blip r:embed="rId2"/>
          <a:stretch>
            <a:fillRect/>
          </a:stretch>
        </p:blipFill>
        <p:spPr>
          <a:xfrm>
            <a:off x="6858000" y="1752600"/>
            <a:ext cx="1776413" cy="1443038"/>
          </a:xfrm>
          <a:prstGeom prst="rect">
            <a:avLst/>
          </a:prstGeom>
          <a:noFill/>
          <a:ln w="9525">
            <a:noFill/>
          </a:ln>
        </p:spPr>
      </p:pic>
      <p:sp>
        <p:nvSpPr>
          <p:cNvPr id="5" name="TextBox 4"/>
          <p:cNvSpPr txBox="1">
            <a:spLocks noChangeArrowheads="1"/>
          </p:cNvSpPr>
          <p:nvPr/>
        </p:nvSpPr>
        <p:spPr bwMode="auto">
          <a:xfrm>
            <a:off x="6781800" y="3200400"/>
            <a:ext cx="18510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Taken from https://nest.com</a:t>
            </a:r>
          </a:p>
        </p:txBody>
      </p:sp>
      <p:sp>
        <p:nvSpPr>
          <p:cNvPr id="17414"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ln/>
        </p:spPr>
        <p:txBody>
          <a:bodyPr vert="horz" wrap="square" lIns="91440" tIns="45720" rIns="91440" bIns="45720" anchor="ctr" anchorCtr="0"/>
          <a:lstStyle/>
          <a:p>
            <a:pPr eaLnBrk="1" hangingPunct="1"/>
            <a:r>
              <a:rPr lang="en-US" altLang="en-US" dirty="0"/>
              <a:t>Intelligent Agents</a:t>
            </a:r>
          </a:p>
        </p:txBody>
      </p:sp>
      <p:sp>
        <p:nvSpPr>
          <p:cNvPr id="13315" name="Rectangle 3"/>
          <p:cNvSpPr>
            <a:spLocks noGrp="1" noChangeArrowheads="1"/>
          </p:cNvSpPr>
          <p:nvPr>
            <p:ph idx="1"/>
          </p:nvPr>
        </p:nvSpPr>
        <p:spPr>
          <a:xfrm>
            <a:off x="990600" y="1870075"/>
            <a:ext cx="7162800" cy="37687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altLang="en-US" sz="2600" b="0" i="1" u="none" strike="noStrike" kern="1200" cap="none" spc="0" normalizeH="0" baseline="0" noProof="0" dirty="0">
                <a:ln>
                  <a:noFill/>
                </a:ln>
                <a:solidFill>
                  <a:schemeClr val="tx1"/>
                </a:solidFill>
                <a:effectLst/>
                <a:uLnTx/>
                <a:uFillTx/>
                <a:latin typeface="+mn-lt"/>
                <a:ea typeface="+mn-ea"/>
                <a:cs typeface="+mn-cs"/>
              </a:rPr>
              <a:t>An</a:t>
            </a:r>
            <a:r>
              <a:rPr kumimoji="0" lang="en-US" alt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altLang="en-US" sz="2600" b="1" i="0" u="none" strike="noStrike" kern="1200" cap="none" spc="0" normalizeH="0" baseline="0" noProof="0" dirty="0">
                <a:ln>
                  <a:noFill/>
                </a:ln>
                <a:solidFill>
                  <a:srgbClr val="00B050"/>
                </a:solidFill>
                <a:effectLst/>
                <a:uLnTx/>
                <a:uFillTx/>
                <a:latin typeface="+mn-lt"/>
                <a:ea typeface="+mn-ea"/>
                <a:cs typeface="+mn-cs"/>
              </a:rPr>
              <a:t>intelligent agent </a:t>
            </a:r>
            <a:r>
              <a:rPr kumimoji="0" lang="en-US" altLang="en-US" sz="2600" b="0" i="1" u="none" strike="noStrike" kern="1200" cap="none" spc="0" normalizeH="0" baseline="0" noProof="0" dirty="0">
                <a:ln>
                  <a:noFill/>
                </a:ln>
                <a:solidFill>
                  <a:schemeClr val="tx1"/>
                </a:solidFill>
                <a:effectLst/>
                <a:uLnTx/>
                <a:uFillTx/>
                <a:latin typeface="+mn-lt"/>
                <a:ea typeface="+mn-ea"/>
                <a:cs typeface="+mn-cs"/>
              </a:rPr>
              <a:t>is a computer system capable of </a:t>
            </a:r>
            <a:r>
              <a:rPr kumimoji="0" lang="en-US" altLang="en-US" sz="2600" b="0" i="0" u="none" strike="noStrike" kern="1200" cap="none" spc="0" normalizeH="0" baseline="0" noProof="0" dirty="0">
                <a:ln>
                  <a:noFill/>
                </a:ln>
                <a:solidFill>
                  <a:schemeClr val="accent4">
                    <a:lumMod val="60000"/>
                    <a:lumOff val="40000"/>
                  </a:schemeClr>
                </a:solidFill>
                <a:effectLst/>
                <a:uLnTx/>
                <a:uFillTx/>
                <a:latin typeface="+mn-lt"/>
                <a:ea typeface="+mn-ea"/>
                <a:cs typeface="+mn-cs"/>
              </a:rPr>
              <a:t>flexible</a:t>
            </a:r>
            <a:r>
              <a:rPr kumimoji="0" lang="en-US" altLang="en-US" sz="2600" b="0" i="1" u="none" strike="noStrike" kern="1200" cap="none" spc="0" normalizeH="0" baseline="0" noProof="0" dirty="0">
                <a:ln>
                  <a:noFill/>
                </a:ln>
                <a:solidFill>
                  <a:schemeClr val="accent4">
                    <a:lumMod val="60000"/>
                    <a:lumOff val="40000"/>
                  </a:schemeClr>
                </a:solidFill>
                <a:effectLst/>
                <a:uLnTx/>
                <a:uFillTx/>
                <a:latin typeface="+mn-lt"/>
                <a:ea typeface="+mn-ea"/>
                <a:cs typeface="+mn-cs"/>
              </a:rPr>
              <a:t> </a:t>
            </a:r>
            <a:r>
              <a:rPr kumimoji="0" lang="en-US" altLang="en-US" sz="2600" b="0" i="1" u="none" strike="noStrike" kern="1200" cap="none" spc="0" normalizeH="0" baseline="0" noProof="0" dirty="0">
                <a:ln>
                  <a:noFill/>
                </a:ln>
                <a:solidFill>
                  <a:schemeClr val="tx1"/>
                </a:solidFill>
                <a:effectLst/>
                <a:uLnTx/>
                <a:uFillTx/>
                <a:latin typeface="+mn-lt"/>
                <a:ea typeface="+mn-ea"/>
                <a:cs typeface="+mn-cs"/>
              </a:rPr>
              <a:t>autonomous action in some environment</a:t>
            </a: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altLang="en-US" sz="2600" b="0" i="0" u="none" strike="noStrike" kern="1200" cap="none" spc="0" normalizeH="0" baseline="0" noProof="0" dirty="0">
                <a:ln>
                  <a:noFill/>
                </a:ln>
                <a:solidFill>
                  <a:schemeClr val="tx1"/>
                </a:solidFill>
                <a:effectLst/>
                <a:uLnTx/>
                <a:uFillTx/>
                <a:latin typeface="+mn-lt"/>
                <a:ea typeface="+mn-ea"/>
                <a:cs typeface="+mn-cs"/>
              </a:rPr>
              <a:t>By </a:t>
            </a:r>
            <a:r>
              <a:rPr kumimoji="0" lang="en-US" altLang="en-US" sz="2600" b="0" i="1" u="none" strike="noStrike" kern="1200" cap="none" spc="0" normalizeH="0" baseline="0" noProof="0" dirty="0">
                <a:ln>
                  <a:noFill/>
                </a:ln>
                <a:solidFill>
                  <a:schemeClr val="accent4">
                    <a:lumMod val="60000"/>
                    <a:lumOff val="40000"/>
                  </a:schemeClr>
                </a:solidFill>
                <a:effectLst/>
                <a:uLnTx/>
                <a:uFillTx/>
                <a:latin typeface="+mn-lt"/>
                <a:ea typeface="+mn-ea"/>
                <a:cs typeface="+mn-cs"/>
              </a:rPr>
              <a:t>flexible</a:t>
            </a:r>
            <a:r>
              <a:rPr kumimoji="0" lang="en-US" altLang="en-US" sz="2600" b="0" i="0" u="none" strike="noStrike" kern="1200" cap="none" spc="0" normalizeH="0" baseline="0" noProof="0" dirty="0">
                <a:ln>
                  <a:noFill/>
                </a:ln>
                <a:solidFill>
                  <a:schemeClr val="tx1"/>
                </a:solidFill>
                <a:effectLst/>
                <a:uLnTx/>
                <a:uFillTx/>
                <a:latin typeface="+mn-lt"/>
                <a:ea typeface="+mn-ea"/>
                <a:cs typeface="+mn-cs"/>
              </a:rPr>
              <a:t>, we mean:</a:t>
            </a:r>
          </a:p>
          <a:p>
            <a:pPr marL="742950" marR="0" lvl="1" indent="-28575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altLang="en-US" sz="2200" b="0" i="1" u="none" strike="noStrike" kern="1200" cap="none" spc="0" normalizeH="0" baseline="0" noProof="0" dirty="0">
                <a:ln>
                  <a:noFill/>
                </a:ln>
                <a:solidFill>
                  <a:srgbClr val="003399"/>
                </a:solidFill>
                <a:effectLst/>
                <a:uLnTx/>
                <a:uFillTx/>
                <a:latin typeface="+mn-lt"/>
                <a:ea typeface="+mn-ea"/>
                <a:cs typeface="+mn-cs"/>
              </a:rPr>
              <a:t>reactive</a:t>
            </a:r>
            <a:endParaRPr kumimoji="0" lang="en-US" altLang="en-US" sz="2200" b="0" i="1"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altLang="en-US" sz="2200" b="0" i="1" u="none" strike="noStrike" kern="1200" cap="none" spc="0" normalizeH="0" baseline="0" noProof="0" dirty="0">
                <a:ln>
                  <a:noFill/>
                </a:ln>
                <a:solidFill>
                  <a:srgbClr val="003399"/>
                </a:solidFill>
                <a:effectLst/>
                <a:uLnTx/>
                <a:uFillTx/>
                <a:latin typeface="+mn-lt"/>
                <a:ea typeface="+mn-ea"/>
                <a:cs typeface="+mn-cs"/>
              </a:rPr>
              <a:t>pro-active</a:t>
            </a:r>
            <a:endParaRPr kumimoji="0" lang="en-US" altLang="en-US" sz="2200" b="0" i="1"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altLang="en-US" sz="2200" b="0" i="1" u="none" strike="noStrike" kern="1200" cap="none" spc="0" normalizeH="0" baseline="0" noProof="0" dirty="0">
                <a:ln>
                  <a:noFill/>
                </a:ln>
                <a:solidFill>
                  <a:srgbClr val="003399"/>
                </a:solidFill>
                <a:effectLst/>
                <a:uLnTx/>
                <a:uFillTx/>
                <a:latin typeface="+mn-lt"/>
                <a:ea typeface="+mn-ea"/>
                <a:cs typeface="+mn-cs"/>
              </a:rPr>
              <a:t>social</a:t>
            </a:r>
            <a:endParaRPr kumimoji="0" lang="en-US" altLang="en-US" sz="2200" b="0" i="1" u="none" strike="noStrike" kern="1200" cap="none" spc="0" normalizeH="0" baseline="0" noProof="0" dirty="0">
              <a:ln>
                <a:noFill/>
              </a:ln>
              <a:solidFill>
                <a:schemeClr val="tx1"/>
              </a:solidFill>
              <a:effectLst/>
              <a:uLnTx/>
              <a:uFillTx/>
              <a:latin typeface="+mn-lt"/>
              <a:ea typeface="+mn-ea"/>
              <a:cs typeface="+mn-cs"/>
            </a:endParaRPr>
          </a:p>
        </p:txBody>
      </p:sp>
      <p:sp>
        <p:nvSpPr>
          <p:cNvPr id="18436"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ln/>
        </p:spPr>
        <p:txBody>
          <a:bodyPr vert="horz" wrap="square" lIns="91440" tIns="45720" rIns="91440" bIns="45720" anchor="ctr" anchorCtr="0"/>
          <a:lstStyle/>
          <a:p>
            <a:pPr eaLnBrk="1" hangingPunct="1"/>
            <a:r>
              <a:rPr lang="en-US" altLang="en-US" dirty="0"/>
              <a:t>Reactivity</a:t>
            </a:r>
          </a:p>
        </p:txBody>
      </p:sp>
      <p:sp>
        <p:nvSpPr>
          <p:cNvPr id="19459" name="Rectangle 3"/>
          <p:cNvSpPr>
            <a:spLocks noGrp="1"/>
          </p:cNvSpPr>
          <p:nvPr>
            <p:ph idx="1"/>
          </p:nvPr>
        </p:nvSpPr>
        <p:spPr>
          <a:xfrm>
            <a:off x="381000" y="1600200"/>
            <a:ext cx="8382000" cy="4800600"/>
          </a:xfrm>
          <a:ln/>
        </p:spPr>
        <p:txBody>
          <a:bodyPr vert="horz" wrap="square" lIns="91440" tIns="45720" rIns="91440" bIns="45720" anchor="t" anchorCtr="0"/>
          <a:lstStyle/>
          <a:p>
            <a:pPr eaLnBrk="1" hangingPunct="1"/>
            <a:r>
              <a:rPr lang="en-US" altLang="en-US" sz="2400" dirty="0"/>
              <a:t>If a program’s environment is guaranteed to be fixed, the program just executes blindly</a:t>
            </a:r>
          </a:p>
          <a:p>
            <a:pPr lvl="1" eaLnBrk="1" hangingPunct="1"/>
            <a:r>
              <a:rPr lang="en-US" altLang="en-US" sz="2000" dirty="0"/>
              <a:t>Example of fixed environment: compiler</a:t>
            </a:r>
          </a:p>
          <a:p>
            <a:pPr lvl="1" eaLnBrk="1" hangingPunct="1">
              <a:spcAft>
                <a:spcPts val="1200"/>
              </a:spcAft>
            </a:pPr>
            <a:r>
              <a:rPr lang="en-US" altLang="en-US" sz="2000" dirty="0"/>
              <a:t>Most environments are </a:t>
            </a:r>
            <a:r>
              <a:rPr lang="en-US" altLang="en-US" sz="2000" i="1" dirty="0">
                <a:solidFill>
                  <a:srgbClr val="003399"/>
                </a:solidFill>
              </a:rPr>
              <a:t>dynamic </a:t>
            </a:r>
            <a:r>
              <a:rPr lang="en-US" altLang="en-US" sz="2000" dirty="0"/>
              <a:t>and the information is incomplete</a:t>
            </a:r>
          </a:p>
          <a:p>
            <a:pPr eaLnBrk="1" hangingPunct="1"/>
            <a:r>
              <a:rPr lang="en-US" altLang="en-US" sz="2400" dirty="0"/>
              <a:t>Software is hard to build for dynamic domains: program must take into account possibility of failure </a:t>
            </a:r>
          </a:p>
          <a:p>
            <a:pPr lvl="1" eaLnBrk="1" hangingPunct="1">
              <a:spcAft>
                <a:spcPts val="1200"/>
              </a:spcAft>
            </a:pPr>
            <a:r>
              <a:rPr lang="en-US" altLang="en-US" sz="2000" dirty="0"/>
              <a:t>ask itself whether it is worth executing!</a:t>
            </a:r>
          </a:p>
          <a:p>
            <a:pPr eaLnBrk="1" hangingPunct="1"/>
            <a:r>
              <a:rPr lang="en-US" altLang="en-US" sz="2400" dirty="0"/>
              <a:t>A </a:t>
            </a:r>
            <a:r>
              <a:rPr lang="en-US" altLang="en-US" sz="2400" i="1" dirty="0">
                <a:solidFill>
                  <a:srgbClr val="003399"/>
                </a:solidFill>
              </a:rPr>
              <a:t>reactive</a:t>
            </a:r>
            <a:r>
              <a:rPr lang="en-US" altLang="en-US" sz="2400" i="1" dirty="0"/>
              <a:t> </a:t>
            </a:r>
            <a:r>
              <a:rPr lang="en-US" altLang="en-US" sz="2400" dirty="0"/>
              <a:t>system is one that maintains an ongoing interaction with its environment, and responds to changes that occur in it (in time for the response to be useful)</a:t>
            </a:r>
          </a:p>
        </p:txBody>
      </p:sp>
      <p:sp>
        <p:nvSpPr>
          <p:cNvPr id="19460" name="Slide Number Placeholder 5"/>
          <p:cNvSpPr txBox="1">
            <a:spLocks noGrp="1"/>
          </p:cNvSpPr>
          <p:nvPr>
            <p:ph type="sldNum" sz="quarter" idx="12"/>
          </p:nvPr>
        </p:nvSpPr>
        <p:spPr>
          <a:prstGeom prst="rect">
            <a:avLst/>
          </a:prstGeom>
          <a:noFill/>
          <a:ln w="9525">
            <a:noFill/>
          </a:ln>
        </p:spPr>
        <p:txBody>
          <a:bodyPr/>
          <a:lstStyle/>
          <a:p>
            <a:pPr marL="0" indent="0" eaLnBrk="1" hangingPunct="1">
              <a:spcBef>
                <a:spcPct val="0"/>
              </a:spcBef>
              <a:buFontTx/>
              <a:buNone/>
            </a:pPr>
            <a:fld id="{9A0DB2DC-4C9A-4742-B13C-FB6460FD3503}" type="slidenum">
              <a:rPr lang="en-US" altLang="en-US" sz="1800" dirty="0">
                <a:latin typeface="Arial" panose="020B0604020202020204" pitchFamily="34" charset="0"/>
                <a:cs typeface="Arial" panose="020B0604020202020204" pitchFamily="34" charset="0"/>
              </a:rPr>
              <a:t>8</a:t>
            </a:fld>
            <a:endParaRPr lang="en-US" altLang="en-US" sz="1800" dirty="0">
              <a:latin typeface="Arial" panose="020B0604020202020204" pitchFamily="34" charset="0"/>
              <a:ea typeface="Arial" panose="020B0604020202020204" pitchFamily="34" charset="0"/>
              <a:cs typeface="Arial" panose="020B0604020202020204" pitchFamily="34" charset="0"/>
            </a:endParaRPr>
          </a:p>
        </p:txBody>
      </p:sp>
      <p:sp>
        <p:nvSpPr>
          <p:cNvPr id="19461"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ln/>
        </p:spPr>
        <p:txBody>
          <a:bodyPr vert="horz" wrap="square" lIns="91440" tIns="45720" rIns="91440" bIns="45720" anchor="ctr" anchorCtr="0"/>
          <a:lstStyle/>
          <a:p>
            <a:pPr eaLnBrk="1" hangingPunct="1"/>
            <a:r>
              <a:rPr lang="en-US" altLang="en-US" dirty="0"/>
              <a:t>Proactiveness</a:t>
            </a:r>
          </a:p>
        </p:txBody>
      </p:sp>
      <p:sp>
        <p:nvSpPr>
          <p:cNvPr id="20483" name="Rectangle 3"/>
          <p:cNvSpPr>
            <a:spLocks noGrp="1"/>
          </p:cNvSpPr>
          <p:nvPr>
            <p:ph idx="1"/>
          </p:nvPr>
        </p:nvSpPr>
        <p:spPr>
          <a:xfrm>
            <a:off x="685800" y="1676400"/>
            <a:ext cx="7772400" cy="4191000"/>
          </a:xfrm>
          <a:ln/>
        </p:spPr>
        <p:txBody>
          <a:bodyPr vert="horz" wrap="square" lIns="91440" tIns="45720" rIns="91440" bIns="45720" anchor="t" anchorCtr="0"/>
          <a:lstStyle/>
          <a:p>
            <a:pPr eaLnBrk="1" hangingPunct="1"/>
            <a:r>
              <a:rPr lang="en-US" altLang="en-US" sz="2800" dirty="0"/>
              <a:t>Reacting to an environment is easy </a:t>
            </a:r>
          </a:p>
          <a:p>
            <a:pPr lvl="1" eaLnBrk="1" hangingPunct="1">
              <a:spcAft>
                <a:spcPts val="1200"/>
              </a:spcAft>
            </a:pPr>
            <a:r>
              <a:rPr lang="en-US" altLang="en-US" sz="2400" dirty="0"/>
              <a:t>e.g., stimulus </a:t>
            </a:r>
            <a:r>
              <a:rPr lang="en-US" altLang="en-US" sz="2400" dirty="0">
                <a:sym typeface="Symbol" panose="05050102010706020507" pitchFamily="18" charset="2"/>
              </a:rPr>
              <a:t> </a:t>
            </a:r>
            <a:r>
              <a:rPr lang="en-US" altLang="en-US" sz="2400" dirty="0"/>
              <a:t>response rules</a:t>
            </a:r>
          </a:p>
          <a:p>
            <a:pPr eaLnBrk="1" hangingPunct="1"/>
            <a:r>
              <a:rPr lang="en-US" altLang="en-US" sz="2800" dirty="0"/>
              <a:t>But we generally want agents to </a:t>
            </a:r>
            <a:r>
              <a:rPr lang="en-US" altLang="en-US" sz="2800" i="1" dirty="0">
                <a:solidFill>
                  <a:srgbClr val="003399"/>
                </a:solidFill>
              </a:rPr>
              <a:t>do things for us</a:t>
            </a:r>
            <a:endParaRPr lang="en-US" altLang="en-US" sz="2800" dirty="0"/>
          </a:p>
          <a:p>
            <a:pPr lvl="1" eaLnBrk="1" hangingPunct="1">
              <a:spcAft>
                <a:spcPts val="1200"/>
              </a:spcAft>
            </a:pPr>
            <a:r>
              <a:rPr lang="en-US" altLang="en-US" sz="2400" dirty="0"/>
              <a:t>Hence </a:t>
            </a:r>
            <a:r>
              <a:rPr lang="en-US" altLang="en-US" sz="2400" i="1" dirty="0">
                <a:solidFill>
                  <a:srgbClr val="003399"/>
                </a:solidFill>
              </a:rPr>
              <a:t>goal directed behavior</a:t>
            </a:r>
            <a:endParaRPr lang="en-US" altLang="en-US" sz="2400" dirty="0"/>
          </a:p>
          <a:p>
            <a:pPr eaLnBrk="1" hangingPunct="1"/>
            <a:r>
              <a:rPr lang="en-US" altLang="en-US" sz="2800" dirty="0">
                <a:solidFill>
                  <a:srgbClr val="003399"/>
                </a:solidFill>
                <a:highlight>
                  <a:srgbClr val="FFFF00"/>
                </a:highlight>
              </a:rPr>
              <a:t>Pro-activeness</a:t>
            </a:r>
            <a:r>
              <a:rPr lang="en-US" altLang="en-US" sz="2800" dirty="0">
                <a:highlight>
                  <a:srgbClr val="FFFF00"/>
                </a:highlight>
              </a:rPr>
              <a:t> = generating and attempting to achieve goals; not driven solely by events; taking the initiative</a:t>
            </a:r>
          </a:p>
          <a:p>
            <a:pPr lvl="1" eaLnBrk="1" hangingPunct="1"/>
            <a:r>
              <a:rPr lang="en-US" altLang="en-US" sz="2400" dirty="0"/>
              <a:t>Recognizing opportunities</a:t>
            </a:r>
          </a:p>
        </p:txBody>
      </p:sp>
      <p:sp>
        <p:nvSpPr>
          <p:cNvPr id="20484" name="TextBox 5"/>
          <p:cNvSpPr txBox="1"/>
          <p:nvPr/>
        </p:nvSpPr>
        <p:spPr>
          <a:xfrm>
            <a:off x="4724400" y="6581775"/>
            <a:ext cx="2162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solidFill>
                  <a:schemeClr val="bg1"/>
                </a:solidFill>
                <a:latin typeface="Arial" panose="020B0604020202020204" pitchFamily="34" charset="0"/>
                <a:cs typeface="Arial" panose="020B0604020202020204" pitchFamily="34" charset="0"/>
              </a:rPr>
              <a:t>KK04203 Intelligent Agents</a:t>
            </a:r>
            <a:endParaRPr lang="en-US" altLang="en-US" sz="12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UMS blue</Template>
  <TotalTime>199</TotalTime>
  <Words>1895</Words>
  <Application>Microsoft Office PowerPoint</Application>
  <PresentationFormat>On-screen Show (4:3)</PresentationFormat>
  <Paragraphs>172</Paragraphs>
  <Slides>20</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Söhne</vt:lpstr>
      <vt:lpstr>Arial</vt:lpstr>
      <vt:lpstr>Calibri</vt:lpstr>
      <vt:lpstr>Blue Waves</vt:lpstr>
      <vt:lpstr>LECTURE 1: Introduction</vt:lpstr>
      <vt:lpstr>Expected learning outcomes</vt:lpstr>
      <vt:lpstr>What is an Agent?</vt:lpstr>
      <vt:lpstr>Autonomy</vt:lpstr>
      <vt:lpstr>Agent and Environment</vt:lpstr>
      <vt:lpstr>Trivial (non-interesting) Agents</vt:lpstr>
      <vt:lpstr>Intelligent Agents</vt:lpstr>
      <vt:lpstr>Reactivity</vt:lpstr>
      <vt:lpstr>Proactiveness</vt:lpstr>
      <vt:lpstr>Social Ability</vt:lpstr>
      <vt:lpstr>Other Properties</vt:lpstr>
      <vt:lpstr>Bounded rationality</vt:lpstr>
      <vt:lpstr>Agents and Objects</vt:lpstr>
      <vt:lpstr>Differences between Agents and Objects</vt:lpstr>
      <vt:lpstr>Agents are just Expert Systems by another name?</vt:lpstr>
      <vt:lpstr>Aren’t Intelligent Agents just the AI project?</vt:lpstr>
      <vt:lpstr>Environments</vt:lpstr>
      <vt:lpstr>Agents Taxonomy</vt:lpstr>
      <vt:lpstr>Multi-agent System</vt:lpstr>
      <vt:lpstr>Summary</vt:lpstr>
    </vt:vector>
  </TitlesOfParts>
  <Company>Hebrew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INTELLIGENT AGENTS</dc:title>
  <dc:creator>Jeff Rosenschein</dc:creator>
  <cp:lastModifiedBy>LO GUAN SIANG</cp:lastModifiedBy>
  <cp:revision>213</cp:revision>
  <dcterms:created xsi:type="dcterms:W3CDTF">2002-09-12T12:30:06Z</dcterms:created>
  <dcterms:modified xsi:type="dcterms:W3CDTF">2022-12-14T15:33:50Z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C9DC4A167A744A9AAB5D993F6312ACA3</vt:lpwstr>
  </property>
  <property fmtid="{D5CDD505-2E9C-101B-9397-08002B2CF9AE}" pid="3" name="KSOProductBuildVer">
    <vt:lpwstr>1033-11.2.0.11380</vt:lpwstr>
  </property>
</Properties>
</file>