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16" r:id="rId3"/>
    <p:sldId id="322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4" r:id="rId14"/>
    <p:sldId id="355" r:id="rId15"/>
    <p:sldId id="356" r:id="rId16"/>
    <p:sldId id="357" r:id="rId17"/>
    <p:sldId id="358" r:id="rId18"/>
    <p:sldId id="361" r:id="rId19"/>
    <p:sldId id="353" r:id="rId20"/>
    <p:sldId id="359" r:id="rId21"/>
    <p:sldId id="360" r:id="rId22"/>
    <p:sldId id="330" r:id="rId23"/>
    <p:sldId id="362" r:id="rId2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E30"/>
    <a:srgbClr val="007635"/>
    <a:srgbClr val="0A3ED0"/>
    <a:srgbClr val="003399"/>
    <a:srgbClr val="08441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/>
    <p:restoredTop sz="92288" autoAdjust="0"/>
  </p:normalViewPr>
  <p:slideViewPr>
    <p:cSldViewPr showGuides="1">
      <p:cViewPr varScale="1">
        <p:scale>
          <a:sx n="76" d="100"/>
          <a:sy n="76" d="100"/>
        </p:scale>
        <p:origin x="19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CEE0C-0496-4C40-B12C-A34A7A1B6A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Foundation for  Intelligent Physical Agent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(FIPA)</a:t>
            </a: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Foundation for  Intelligent Physical Agent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(FIPA)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dirty="0"/>
              <a:t>Java virtual machine</a:t>
            </a:r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(Agent Management System) 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(Directory Facilitator)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53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r>
              <a:rPr b="1" dirty="0"/>
              <a:t>FIPA specifications</a:t>
            </a:r>
            <a:r>
              <a:rPr dirty="0"/>
              <a:t> represent a collection of standards which are intended to promote the interoperation of heterogeneous agents and the services that they can represent.</a:t>
            </a: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21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6D33B-978A-4244-B23C-789FFFD33302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80F3B9-64BA-4186-BAB6-6BFB84101383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09E114-9782-48B6-9794-D4A1154C0ED0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FBBA1C-932C-4A31-8A6D-E24BFC6B9BB0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66AE49-5126-433A-A3BF-835ED4C3DF51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de.tila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761683" y="1447800"/>
            <a:ext cx="8207375" cy="10826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en-US" kern="1200" dirty="0">
                <a:latin typeface="+mj-lt"/>
                <a:ea typeface="+mj-ea"/>
                <a:cs typeface="+mj-cs"/>
              </a:rPr>
              <a:t>LECTURE 2: Agent Building Tools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4470" y="4114800"/>
            <a:ext cx="6781800" cy="1855788"/>
          </a:xfrm>
        </p:spPr>
        <p:txBody>
          <a:bodyPr vert="horz" wrap="square" lIns="91440" tIns="45720" rIns="91440" bIns="45720" numCol="1" rtlCol="0" anchor="t" anchorCtr="0" compatLnSpc="1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KD04603 Special Topic in Computer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Taken and modified from “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Technology for e-Commerce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by Maria </a:t>
            </a:r>
            <a:r>
              <a:rPr kumimoji="0" lang="en-US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Fasli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“JADE Tutorial: JADE Programming for Beginners”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Giovanni Claire (TILAB)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894388"/>
            <a:ext cx="1746250" cy="582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Box 5"/>
          <p:cNvSpPr txBox="1"/>
          <p:nvPr/>
        </p:nvSpPr>
        <p:spPr>
          <a:xfrm>
            <a:off x="4724400" y="6581775"/>
            <a:ext cx="21621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KK04203 Intelligent Agents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JADE Architecture</a:t>
            </a:r>
          </a:p>
        </p:txBody>
      </p:sp>
      <p:grpSp>
        <p:nvGrpSpPr>
          <p:cNvPr id="24579" name="Group 3"/>
          <p:cNvGrpSpPr/>
          <p:nvPr/>
        </p:nvGrpSpPr>
        <p:grpSpPr>
          <a:xfrm>
            <a:off x="1852613" y="1419225"/>
            <a:ext cx="5438775" cy="4600575"/>
            <a:chOff x="1852613" y="1419225"/>
            <a:chExt cx="5438775" cy="4600575"/>
          </a:xfrm>
        </p:grpSpPr>
        <p:pic>
          <p:nvPicPr>
            <p:cNvPr id="24583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613" y="1419225"/>
              <a:ext cx="5438775" cy="4600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4" name="TextBox 5"/>
            <p:cNvSpPr txBox="1"/>
            <p:nvPr/>
          </p:nvSpPr>
          <p:spPr>
            <a:xfrm>
              <a:off x="2345564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1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585" name="TextBox 6"/>
            <p:cNvSpPr txBox="1"/>
            <p:nvPr/>
          </p:nvSpPr>
          <p:spPr>
            <a:xfrm>
              <a:off x="4038600" y="3411735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2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586" name="TextBox 7"/>
            <p:cNvSpPr txBox="1"/>
            <p:nvPr/>
          </p:nvSpPr>
          <p:spPr>
            <a:xfrm>
              <a:off x="5943600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3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587" name="TextBox 8"/>
            <p:cNvSpPr txBox="1"/>
            <p:nvPr/>
          </p:nvSpPr>
          <p:spPr>
            <a:xfrm>
              <a:off x="3505200" y="5105400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4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7086600" y="1600200"/>
            <a:ext cx="1905000" cy="3813175"/>
          </a:xfrm>
          <a:prstGeom prst="roundRect">
            <a:avLst/>
          </a:prstGeom>
          <a:solidFill>
            <a:srgbClr val="0A3ED0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Container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container in a platform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containers register to it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includes two special agents: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(Agent Management System) and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(Directory Facilitator)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29200" y="2514600"/>
            <a:ext cx="2057400" cy="0"/>
          </a:xfrm>
          <a:prstGeom prst="straightConnector1">
            <a:avLst/>
          </a:prstGeom>
          <a:ln w="28575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57900" y="4724400"/>
            <a:ext cx="1028700" cy="534988"/>
          </a:xfrm>
          <a:prstGeom prst="straightConnector1">
            <a:avLst/>
          </a:prstGeom>
          <a:ln w="28575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Agent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Communication Language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(ACL) defined by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Foundation for  Intelligent Physical Agent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(FIPA)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 number of fields including: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receiver(s)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communicative act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(e.g. INFORM, REQUEST)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(the actual information conveyed)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Admin &amp; Debugging Tools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85900"/>
            <a:ext cx="5791200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ounded Rectangle 3"/>
          <p:cNvSpPr/>
          <p:nvPr/>
        </p:nvSpPr>
        <p:spPr>
          <a:xfrm>
            <a:off x="228600" y="5410200"/>
            <a:ext cx="2362200" cy="1300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(Remote Management Agent), the agent implementing the console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409700" y="3429000"/>
            <a:ext cx="1409700" cy="19812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TextBox 1"/>
          <p:cNvSpPr txBox="1"/>
          <p:nvPr/>
        </p:nvSpPr>
        <p:spPr>
          <a:xfrm>
            <a:off x="3048000" y="5791200"/>
            <a:ext cx="33655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Platform Management Console</a:t>
            </a:r>
            <a:endParaRPr lang="en-US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Admin &amp;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4038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DummyAgent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tool that is useful for sending stimuli, in the form of ACL messages, to test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another agent</a:t>
            </a:r>
          </a:p>
        </p:txBody>
      </p:sp>
      <p:pic>
        <p:nvPicPr>
          <p:cNvPr id="2765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28775"/>
            <a:ext cx="4362450" cy="446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Admin &amp;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Sniffer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Documenting conversations between agents</a:t>
            </a: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5257800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Admin &amp;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25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Introspector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Debug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single agent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28850"/>
            <a:ext cx="6362700" cy="417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Admin &amp;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1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Manager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tool that simplifies  the dynamic and distributed management of the logging facility by providing a graphical interface that allows the levels of each component of the JADE platform to be changed at run-time</a:t>
            </a: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571750"/>
            <a:ext cx="6543675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Agent Cycle</a:t>
            </a: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371600"/>
            <a:ext cx="5053012" cy="5122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TextBox 1"/>
          <p:cNvSpPr txBox="1"/>
          <p:nvPr/>
        </p:nvSpPr>
        <p:spPr>
          <a:xfrm>
            <a:off x="5456238" y="2438400"/>
            <a:ext cx="1600200" cy="830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sz="1200" dirty="0">
                <a:latin typeface="Arial" panose="020B0604020202020204" pitchFamily="34" charset="0"/>
              </a:rPr>
              <a:t>Texts highlighted in red is the methods that programmers have to implement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Agent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jade.core.Agent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jade.core.behaviours.CyclicBehaviour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jade.lang.acl.ACLMessage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HelloWorldAgent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Agent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setup()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3ED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Hello. My name 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getLocalName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addBehaviour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CyclicBehaviour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action()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msgRx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receive();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msgRx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!= null)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msgRx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ACLMessage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msgTx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msgRx.createReply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msgTx.setContent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A3ED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send(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msgTx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}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	block();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461645" algn="l"/>
                <a:tab pos="914400" algn="l"/>
                <a:tab pos="1376045" algn="l"/>
                <a:tab pos="229044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sz="3200" dirty="0"/>
              <a:t>Foundation for Intelligent Physical Agent (FIPA)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An IEEE Computer Society standards organization that promotes agent-based technology</a:t>
            </a:r>
          </a:p>
          <a:p>
            <a:r>
              <a:rPr lang="en-US" altLang="en-US" dirty="0"/>
              <a:t>Originally formed as a Swiss based non-profit organization in 1996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Expected learning outcomes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To understand the basic architecture of JADE</a:t>
            </a:r>
          </a:p>
          <a:p>
            <a:pPr eaLnBrk="1" hangingPunct="1"/>
            <a:r>
              <a:rPr lang="en-US" altLang="en-US" dirty="0"/>
              <a:t>To understand the core concepts of FIPA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3316" name="TextBox 5"/>
          <p:cNvSpPr txBox="1"/>
          <p:nvPr/>
        </p:nvSpPr>
        <p:spPr>
          <a:xfrm>
            <a:off x="4724400" y="6581775"/>
            <a:ext cx="21621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KK04203 Intelligent Agents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FIPA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3154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communication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FIPA – Agent Communication Language (ACL) (utilize Open Systems Interconnection (OSI) Reference Model and TCP/IP)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Sub-layers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layers: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(WAP, HTTP etc.),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encoding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(XML etc.),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expression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(not, or, implies etc.),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communicative act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(inform, request etc.) and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management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architecture</a:t>
            </a: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3467100"/>
            <a:ext cx="3990975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Content Placeholder 2"/>
          <p:cNvSpPr txBox="1"/>
          <p:nvPr/>
        </p:nvSpPr>
        <p:spPr>
          <a:xfrm>
            <a:off x="352425" y="4305300"/>
            <a:ext cx="457200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42950" lvl="1" indent="-285750"/>
            <a:r>
              <a:rPr lang="en-US" altLang="en-US" sz="1400" dirty="0">
                <a:cs typeface="Arial" panose="020B0604020202020204" pitchFamily="34" charset="0"/>
              </a:rPr>
              <a:t>specifies the ACL message structure, message transport, agent directory services and service directory as mandatory</a:t>
            </a:r>
            <a:endParaRPr lang="en-US" altLang="en-US" sz="1400" dirty="0">
              <a:ea typeface="Arial" panose="020B0604020202020204" pitchFamily="34" charset="0"/>
            </a:endParaRPr>
          </a:p>
        </p:txBody>
      </p:sp>
      <p:sp>
        <p:nvSpPr>
          <p:cNvPr id="34822" name="TextBox 1"/>
          <p:cNvSpPr txBox="1"/>
          <p:nvPr/>
        </p:nvSpPr>
        <p:spPr>
          <a:xfrm>
            <a:off x="8077200" y="5334000"/>
            <a:ext cx="1219200" cy="55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sz="1000" dirty="0">
                <a:solidFill>
                  <a:srgbClr val="FF0000"/>
                </a:solidFill>
                <a:latin typeface="Arial" panose="020B0604020202020204" pitchFamily="34" charset="0"/>
              </a:rPr>
              <a:t>AMS = agent management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FIPA Specifications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4419600" cy="55165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sz="1200" dirty="0"/>
              <a:t>FIPA1. SC00001, FIPA Abstract Architecture Specification.</a:t>
            </a:r>
          </a:p>
          <a:p>
            <a:r>
              <a:rPr lang="en-US" altLang="en-US" sz="1200" dirty="0"/>
              <a:t>FIPA8. SC00008, FIPA SL Content Language Specification.</a:t>
            </a:r>
          </a:p>
          <a:p>
            <a:r>
              <a:rPr lang="en-US" altLang="en-US" sz="1200" dirty="0"/>
              <a:t>FIPA14. SI00014, FIPA Nomadic Application Support Specification.</a:t>
            </a:r>
          </a:p>
          <a:p>
            <a:r>
              <a:rPr lang="en-US" altLang="en-US" sz="1200" dirty="0"/>
              <a:t>FIPA23. SC00023, FIPA Agent Management Specification.</a:t>
            </a:r>
          </a:p>
          <a:p>
            <a:r>
              <a:rPr lang="en-US" altLang="en-US" sz="1200" dirty="0"/>
              <a:t>FIPA26. SC00026, FIPA Request Interaction Protocol Specification.</a:t>
            </a:r>
          </a:p>
          <a:p>
            <a:r>
              <a:rPr lang="en-US" altLang="en-US" sz="1200" dirty="0"/>
              <a:t>FIPA27. SC00027, FIPA Query Interaction Protocol Specification.</a:t>
            </a:r>
          </a:p>
          <a:p>
            <a:r>
              <a:rPr lang="en-US" altLang="en-US" sz="1200" dirty="0"/>
              <a:t>FIPA28. SC00028, FIPA Request When Interaction Protocol Specification.</a:t>
            </a:r>
          </a:p>
          <a:p>
            <a:r>
              <a:rPr lang="en-US" altLang="en-US" sz="1200" dirty="0"/>
              <a:t>FIPA29. SC00029, FIPA Contract Net Interaction Protocol Specification.</a:t>
            </a:r>
          </a:p>
          <a:p>
            <a:r>
              <a:rPr lang="en-US" altLang="en-US" sz="1200" dirty="0"/>
              <a:t>FIPA30. SC00030, FIPA Iterated Contract Net Interaction Protocol Specification.</a:t>
            </a:r>
          </a:p>
          <a:p>
            <a:r>
              <a:rPr lang="en-US" altLang="en-US" sz="1200" dirty="0"/>
              <a:t>FIPA33. SC00033, FIPA Brokering Interaction Protocol Specification.</a:t>
            </a:r>
          </a:p>
          <a:p>
            <a:r>
              <a:rPr lang="en-US" altLang="en-US" sz="1200" dirty="0"/>
              <a:t>FIPA34. SC00034, FIPA Recruiting Interaction Protocol Specification.</a:t>
            </a:r>
          </a:p>
          <a:p>
            <a:r>
              <a:rPr lang="en-US" altLang="en-US" sz="1200" dirty="0"/>
              <a:t>FIPA35. SC00035, FIPA Subscribe Interaction Protocol Specification.</a:t>
            </a:r>
          </a:p>
          <a:p>
            <a:r>
              <a:rPr lang="en-US" altLang="en-US" sz="1200" dirty="0"/>
              <a:t>FIPA36. SC00036, FIPA Propose Interaction Protocol Specification.</a:t>
            </a:r>
          </a:p>
          <a:p>
            <a:r>
              <a:rPr lang="en-US" altLang="en-US" sz="1200" dirty="0"/>
              <a:t>FIPA37. SC00037, FIPA Communicative Act Library Specification.</a:t>
            </a:r>
          </a:p>
        </p:txBody>
      </p:sp>
      <p:sp>
        <p:nvSpPr>
          <p:cNvPr id="35844" name="Content Placeholder 2"/>
          <p:cNvSpPr txBox="1"/>
          <p:nvPr/>
        </p:nvSpPr>
        <p:spPr>
          <a:xfrm>
            <a:off x="4495800" y="1341438"/>
            <a:ext cx="4419600" cy="50593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FIPA61. SC00061, FIPA ACL Message Structure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FIPA67. SC00067, FIPA Agent Message Transport Service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FIPA69. SC00069, FIPA ACL Message Representation in Bit-Efficient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FIPA70. SC00070, FIPA ACL Message Representation in String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FIPA71. SC00071, FIPA ACL Message Representation in XML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FIPA75. SC00075, FIPA Agent Message Transport Protocol for IIOP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FIPA84. SC00084, FIPA Agent Message Transport Protocol for HTTP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FIPA85. SC00085, FIPA Agent MessageTransport Envelope Representation in XML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FIPA88. SC00088, FIPA Agent Message Transport Envelope Representation in Bit Efficient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FIPA91. SI00091, FIPA Device Ontology Specification.</a:t>
            </a:r>
          </a:p>
          <a:p>
            <a:pPr marL="342900" lvl="0" indent="-342900"/>
            <a:r>
              <a:rPr lang="en-US" altLang="en-US" sz="1200" dirty="0">
                <a:cs typeface="Arial" panose="020B0604020202020204" pitchFamily="34" charset="0"/>
              </a:rPr>
              <a:t>FIPA94. SC00094, FIPA Quality of Service Specification.</a:t>
            </a:r>
            <a:endParaRPr lang="en-US" altLang="en-US" sz="12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JADE platform and architecture were described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core concept of FIPA was presented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next?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architectures</a:t>
            </a:r>
          </a:p>
        </p:txBody>
      </p:sp>
      <p:sp>
        <p:nvSpPr>
          <p:cNvPr id="37892" name="TextBox 5"/>
          <p:cNvSpPr txBox="1"/>
          <p:nvPr/>
        </p:nvSpPr>
        <p:spPr>
          <a:xfrm>
            <a:off x="4724400" y="6581775"/>
            <a:ext cx="21621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KK04203 Intelligent Agents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dirty="0"/>
              <a:t>Reading 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dirty="0"/>
              <a:t>Agents for information retrieval and management</a:t>
            </a:r>
          </a:p>
          <a:p>
            <a:r>
              <a:rPr dirty="0"/>
              <a:t>Agents for e-commerce/ shopping</a:t>
            </a:r>
          </a:p>
          <a:p>
            <a:r>
              <a:rPr dirty="0"/>
              <a:t>Recommender systems</a:t>
            </a:r>
          </a:p>
          <a:p>
            <a:r>
              <a:rPr dirty="0"/>
              <a:t>Agents in traffic and transportation systems</a:t>
            </a:r>
          </a:p>
          <a:p>
            <a:r>
              <a:rPr dirty="0"/>
              <a:t>Agents in the Internet of Things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Programming languages and environment for agent</a:t>
            </a:r>
          </a:p>
          <a:p>
            <a:r>
              <a:rPr lang="en-US" altLang="en-US" dirty="0"/>
              <a:t>Java Agent Development (JADE) framework</a:t>
            </a:r>
          </a:p>
          <a:p>
            <a:r>
              <a:rPr lang="en-US" altLang="en-US" dirty="0"/>
              <a:t>FIPA</a:t>
            </a:r>
          </a:p>
        </p:txBody>
      </p:sp>
      <p:sp>
        <p:nvSpPr>
          <p:cNvPr id="15364" name="TextBox 5"/>
          <p:cNvSpPr txBox="1"/>
          <p:nvPr/>
        </p:nvSpPr>
        <p:spPr>
          <a:xfrm>
            <a:off x="4724400" y="6581775"/>
            <a:ext cx="21621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KK04203 Intelligent Agents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-304800" y="228600"/>
            <a:ext cx="8229600" cy="368935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Programming languages and environments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GB" altLang="en-US" sz="2200" dirty="0"/>
              <a:t>Currently, no languages support agent-oriented programming at a high level of abstraction</a:t>
            </a:r>
          </a:p>
          <a:p>
            <a:endParaRPr lang="en-GB" altLang="en-US" sz="2200" dirty="0"/>
          </a:p>
          <a:p>
            <a:r>
              <a:rPr lang="en-GB" altLang="en-US" sz="2200" dirty="0"/>
              <a:t>The first attempts was </a:t>
            </a:r>
            <a:r>
              <a:rPr lang="en-GB" altLang="en-US" sz="2200" b="1" dirty="0"/>
              <a:t>Agent-Oriented Programming</a:t>
            </a:r>
            <a:r>
              <a:rPr lang="en-GB" altLang="en-US" sz="2200" dirty="0"/>
              <a:t> (AOP) paradigm (</a:t>
            </a:r>
            <a:r>
              <a:rPr lang="en-GB" altLang="en-US" sz="2200" dirty="0">
                <a:solidFill>
                  <a:srgbClr val="FF0000"/>
                </a:solidFill>
              </a:rPr>
              <a:t>AGENT0</a:t>
            </a:r>
            <a:r>
              <a:rPr lang="en-GB" altLang="en-US" sz="2200" dirty="0"/>
              <a:t>)</a:t>
            </a:r>
          </a:p>
          <a:p>
            <a:endParaRPr lang="en-GB" altLang="en-US" sz="2200" dirty="0"/>
          </a:p>
          <a:p>
            <a:r>
              <a:rPr lang="en-GB" altLang="en-US" sz="2200" b="1" dirty="0"/>
              <a:t>Logic-Based</a:t>
            </a:r>
            <a:r>
              <a:rPr lang="en-GB" altLang="en-US" sz="2200" dirty="0"/>
              <a:t> approaches to agent programming: </a:t>
            </a:r>
            <a:r>
              <a:rPr lang="en-GB" altLang="en-US" sz="2200" dirty="0">
                <a:solidFill>
                  <a:srgbClr val="FF0000"/>
                </a:solidFill>
              </a:rPr>
              <a:t>METATEM</a:t>
            </a:r>
            <a:r>
              <a:rPr lang="en-GB" altLang="en-US" sz="2200" dirty="0"/>
              <a:t>, </a:t>
            </a:r>
            <a:r>
              <a:rPr lang="en-GB" altLang="en-US" sz="2200" dirty="0">
                <a:solidFill>
                  <a:srgbClr val="FF0000"/>
                </a:solidFill>
              </a:rPr>
              <a:t>AgentSpeak</a:t>
            </a:r>
            <a:r>
              <a:rPr lang="en-GB" altLang="en-US" sz="2200" dirty="0"/>
              <a:t>(L), </a:t>
            </a:r>
            <a:r>
              <a:rPr lang="en-GB" altLang="en-US" sz="2200" dirty="0">
                <a:solidFill>
                  <a:srgbClr val="FF0000"/>
                </a:solidFill>
              </a:rPr>
              <a:t>Jason</a:t>
            </a:r>
          </a:p>
          <a:p>
            <a:endParaRPr lang="en-GB" altLang="en-US" sz="2200" dirty="0">
              <a:solidFill>
                <a:srgbClr val="FF0000"/>
              </a:solidFill>
            </a:endParaRPr>
          </a:p>
          <a:p>
            <a:r>
              <a:rPr lang="en-GB" altLang="en-US" sz="2200" dirty="0"/>
              <a:t>Toolkits and environments to support the agent developer mostly based on </a:t>
            </a:r>
            <a:r>
              <a:rPr lang="en-GB" altLang="en-US" sz="2200" b="1" dirty="0"/>
              <a:t>Java</a:t>
            </a:r>
            <a:r>
              <a:rPr lang="en-GB" altLang="en-US" sz="2200" dirty="0"/>
              <a:t>: </a:t>
            </a:r>
            <a:r>
              <a:rPr lang="en-GB" altLang="en-US" sz="2200" dirty="0">
                <a:solidFill>
                  <a:srgbClr val="FF0000"/>
                </a:solidFill>
              </a:rPr>
              <a:t>ZEUS</a:t>
            </a:r>
            <a:r>
              <a:rPr lang="en-GB" altLang="en-US" sz="2200" dirty="0"/>
              <a:t>, </a:t>
            </a:r>
            <a:r>
              <a:rPr lang="en-GB" altLang="en-US" sz="2200" b="1" dirty="0">
                <a:solidFill>
                  <a:srgbClr val="FF0000"/>
                </a:solidFill>
              </a:rPr>
              <a:t>JADE</a:t>
            </a:r>
            <a:r>
              <a:rPr lang="en-GB" altLang="en-US" sz="2200" dirty="0"/>
              <a:t>, </a:t>
            </a:r>
            <a:r>
              <a:rPr lang="en-GB" altLang="en-US" sz="2200" b="1" dirty="0"/>
              <a:t>JACK</a:t>
            </a:r>
            <a:r>
              <a:rPr lang="en-GB" altLang="en-US" sz="2200" dirty="0"/>
              <a:t> Intelligent Agents, </a:t>
            </a:r>
            <a:r>
              <a:rPr lang="en-GB" altLang="en-US" sz="2200" dirty="0">
                <a:solidFill>
                  <a:srgbClr val="FF0000"/>
                </a:solidFill>
              </a:rPr>
              <a:t>JATLite</a:t>
            </a:r>
            <a:r>
              <a:rPr lang="en-GB" altLang="en-US" sz="2200" dirty="0"/>
              <a:t>, </a:t>
            </a:r>
            <a:r>
              <a:rPr lang="en-GB" altLang="en-US" sz="2200" dirty="0">
                <a:solidFill>
                  <a:srgbClr val="FF0000"/>
                </a:solidFill>
              </a:rPr>
              <a:t>Aglet</a:t>
            </a:r>
          </a:p>
        </p:txBody>
      </p:sp>
      <p:sp>
        <p:nvSpPr>
          <p:cNvPr id="17412" name="TextBox 5"/>
          <p:cNvSpPr txBox="1"/>
          <p:nvPr/>
        </p:nvSpPr>
        <p:spPr>
          <a:xfrm>
            <a:off x="4724400" y="6581775"/>
            <a:ext cx="2162175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KK04203 Intelligent Agents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63245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JADE (Java Agent Development Framework)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285683"/>
            <a:ext cx="8229600" cy="452596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Started by Telecom Italia in 1998 to validate the early FIPA specifications</a:t>
            </a:r>
          </a:p>
          <a:p>
            <a:r>
              <a:rPr lang="en-US" altLang="en-US" dirty="0"/>
              <a:t>Went open source in 2000</a:t>
            </a:r>
          </a:p>
          <a:p>
            <a:r>
              <a:rPr lang="en-US" altLang="en-US" dirty="0"/>
              <a:t>JADE website: </a:t>
            </a:r>
            <a:r>
              <a:rPr lang="en-US" altLang="en-US" dirty="0">
                <a:hlinkClick r:id="rId2"/>
              </a:rPr>
              <a:t>http://jade.tilab.com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Functions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distributed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compliance with FIPA specifications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agent life-cycle management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mobility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Graphical tools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ontologies and content languages (e.g. XML)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Library of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 protocols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with various web-based technologies,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JADE Architecture</a:t>
            </a:r>
          </a:p>
        </p:txBody>
      </p:sp>
      <p:grpSp>
        <p:nvGrpSpPr>
          <p:cNvPr id="20483" name="Group 31"/>
          <p:cNvGrpSpPr/>
          <p:nvPr/>
        </p:nvGrpSpPr>
        <p:grpSpPr>
          <a:xfrm>
            <a:off x="1852613" y="1419225"/>
            <a:ext cx="5438775" cy="4600575"/>
            <a:chOff x="1852613" y="1419225"/>
            <a:chExt cx="5438775" cy="4600575"/>
          </a:xfrm>
        </p:grpSpPr>
        <p:pic>
          <p:nvPicPr>
            <p:cNvPr id="20493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2613" y="1419225"/>
              <a:ext cx="5438775" cy="4600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4" name="TextBox 2"/>
            <p:cNvSpPr txBox="1"/>
            <p:nvPr/>
          </p:nvSpPr>
          <p:spPr>
            <a:xfrm>
              <a:off x="2345564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1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495" name="TextBox 6"/>
            <p:cNvSpPr txBox="1"/>
            <p:nvPr/>
          </p:nvSpPr>
          <p:spPr>
            <a:xfrm>
              <a:off x="4038600" y="3411735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2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496" name="TextBox 7"/>
            <p:cNvSpPr txBox="1"/>
            <p:nvPr/>
          </p:nvSpPr>
          <p:spPr>
            <a:xfrm>
              <a:off x="5943600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3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497" name="TextBox 8"/>
            <p:cNvSpPr txBox="1"/>
            <p:nvPr/>
          </p:nvSpPr>
          <p:spPr>
            <a:xfrm>
              <a:off x="3505200" y="5105400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4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324600" y="933450"/>
            <a:ext cx="2362200" cy="17335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application contains more than one Agent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 lives on a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Identified by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AgentIdentifier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40275" y="1752600"/>
            <a:ext cx="158432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172200" y="2647950"/>
            <a:ext cx="473075" cy="171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81800" y="2647950"/>
            <a:ext cx="444500" cy="2476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89438" y="1828800"/>
            <a:ext cx="1935163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029200" y="2209800"/>
            <a:ext cx="129540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553075" y="2962275"/>
            <a:ext cx="2152650" cy="1524000"/>
          </a:xfrm>
          <a:prstGeom prst="bentConnector3">
            <a:avLst>
              <a:gd name="adj1" fmla="val 89823"/>
            </a:avLst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03850" y="4572000"/>
            <a:ext cx="463550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645150" y="4354513"/>
            <a:ext cx="222250" cy="2079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JADE Architecture</a:t>
            </a:r>
          </a:p>
        </p:txBody>
      </p:sp>
      <p:grpSp>
        <p:nvGrpSpPr>
          <p:cNvPr id="21507" name="Group 3"/>
          <p:cNvGrpSpPr/>
          <p:nvPr/>
        </p:nvGrpSpPr>
        <p:grpSpPr>
          <a:xfrm>
            <a:off x="1852613" y="1419225"/>
            <a:ext cx="5438775" cy="4600575"/>
            <a:chOff x="1852613" y="1419225"/>
            <a:chExt cx="5438775" cy="4600575"/>
          </a:xfrm>
        </p:grpSpPr>
        <p:pic>
          <p:nvPicPr>
            <p:cNvPr id="21513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2613" y="1419225"/>
              <a:ext cx="5438775" cy="4600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4" name="TextBox 5"/>
            <p:cNvSpPr txBox="1"/>
            <p:nvPr/>
          </p:nvSpPr>
          <p:spPr>
            <a:xfrm>
              <a:off x="2345564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1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515" name="TextBox 6"/>
            <p:cNvSpPr txBox="1"/>
            <p:nvPr/>
          </p:nvSpPr>
          <p:spPr>
            <a:xfrm>
              <a:off x="4038600" y="3411735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2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516" name="TextBox 7"/>
            <p:cNvSpPr txBox="1"/>
            <p:nvPr/>
          </p:nvSpPr>
          <p:spPr>
            <a:xfrm>
              <a:off x="5943600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3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517" name="TextBox 8"/>
            <p:cNvSpPr txBox="1"/>
            <p:nvPr/>
          </p:nvSpPr>
          <p:spPr>
            <a:xfrm>
              <a:off x="3505200" y="5105400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4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81000" y="4814888"/>
            <a:ext cx="2590800" cy="1509713"/>
          </a:xfrm>
          <a:prstGeom prst="roundRect">
            <a:avLst/>
          </a:prstGeom>
          <a:solidFill>
            <a:srgbClr val="92D050"/>
          </a:solidFill>
          <a:ln>
            <a:solidFill>
              <a:srgbClr val="0076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basic services such as message delivery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Composed of one or more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Containers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676400" y="3565525"/>
            <a:ext cx="533400" cy="1249363"/>
          </a:xfrm>
          <a:prstGeom prst="straightConnector1">
            <a:avLst/>
          </a:prstGeom>
          <a:ln w="28575">
            <a:solidFill>
              <a:srgbClr val="0076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971800" y="5181600"/>
            <a:ext cx="3124200" cy="914400"/>
          </a:xfrm>
          <a:prstGeom prst="bentConnector3">
            <a:avLst>
              <a:gd name="adj1" fmla="val 126220"/>
            </a:avLst>
          </a:prstGeom>
          <a:ln w="28575">
            <a:solidFill>
              <a:srgbClr val="00763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71600" y="1524000"/>
            <a:ext cx="6400800" cy="2438400"/>
          </a:xfrm>
          <a:prstGeom prst="rect">
            <a:avLst/>
          </a:prstGeom>
          <a:noFill/>
          <a:ln>
            <a:solidFill>
              <a:srgbClr val="3EE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2" name="TextBox 2"/>
          <p:cNvSpPr txBox="1"/>
          <p:nvPr/>
        </p:nvSpPr>
        <p:spPr>
          <a:xfrm>
            <a:off x="7948613" y="1419225"/>
            <a:ext cx="12366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dirty="0">
                <a:solidFill>
                  <a:srgbClr val="3EEE30"/>
                </a:solidFill>
                <a:latin typeface="Arial" panose="020B0604020202020204" pitchFamily="34" charset="0"/>
              </a:rPr>
              <a:t>Platform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609600" y="185711"/>
            <a:ext cx="8229600" cy="582613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JADE Architecture</a:t>
            </a:r>
          </a:p>
        </p:txBody>
      </p:sp>
      <p:grpSp>
        <p:nvGrpSpPr>
          <p:cNvPr id="22531" name="Group 3"/>
          <p:cNvGrpSpPr/>
          <p:nvPr/>
        </p:nvGrpSpPr>
        <p:grpSpPr>
          <a:xfrm>
            <a:off x="1852613" y="1419225"/>
            <a:ext cx="5438775" cy="4600575"/>
            <a:chOff x="1852613" y="1419225"/>
            <a:chExt cx="5438775" cy="4600575"/>
          </a:xfrm>
        </p:grpSpPr>
        <p:pic>
          <p:nvPicPr>
            <p:cNvPr id="22537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613" y="1419225"/>
              <a:ext cx="5438775" cy="46005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8" name="TextBox 5"/>
            <p:cNvSpPr txBox="1"/>
            <p:nvPr/>
          </p:nvSpPr>
          <p:spPr>
            <a:xfrm>
              <a:off x="2345564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1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539" name="TextBox 6"/>
            <p:cNvSpPr txBox="1"/>
            <p:nvPr/>
          </p:nvSpPr>
          <p:spPr>
            <a:xfrm>
              <a:off x="4038600" y="3411735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2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540" name="TextBox 7"/>
            <p:cNvSpPr txBox="1"/>
            <p:nvPr/>
          </p:nvSpPr>
          <p:spPr>
            <a:xfrm>
              <a:off x="5943600" y="4355068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3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541" name="TextBox 8"/>
            <p:cNvSpPr txBox="1"/>
            <p:nvPr/>
          </p:nvSpPr>
          <p:spPr>
            <a:xfrm>
              <a:off x="3505200" y="5105400"/>
              <a:ext cx="70243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4</a:t>
              </a:r>
              <a:endParaRPr lang="en-US" altLang="en-US" sz="1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8600" y="1655445"/>
            <a:ext cx="1905000" cy="36042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executed on different hosts -&gt; distributed platform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contain zero or more agents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think of a Container as JVM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Container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special container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33600" y="2895600"/>
            <a:ext cx="212725" cy="3810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3600" y="2514600"/>
            <a:ext cx="2073275" cy="762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114550" y="1393825"/>
            <a:ext cx="4337050" cy="1863725"/>
          </a:xfrm>
          <a:custGeom>
            <a:avLst/>
            <a:gdLst>
              <a:gd name="connsiteX0" fmla="*/ 0 w 4336414"/>
              <a:gd name="connsiteY0" fmla="*/ 835569 h 1864269"/>
              <a:gd name="connsiteX1" fmla="*/ 1104900 w 4336414"/>
              <a:gd name="connsiteY1" fmla="*/ 340269 h 1864269"/>
              <a:gd name="connsiteX2" fmla="*/ 2114550 w 4336414"/>
              <a:gd name="connsiteY2" fmla="*/ 92619 h 1864269"/>
              <a:gd name="connsiteX3" fmla="*/ 3019425 w 4336414"/>
              <a:gd name="connsiteY3" fmla="*/ 73569 h 1864269"/>
              <a:gd name="connsiteX4" fmla="*/ 4229100 w 4336414"/>
              <a:gd name="connsiteY4" fmla="*/ 1016544 h 1864269"/>
              <a:gd name="connsiteX5" fmla="*/ 4276725 w 4336414"/>
              <a:gd name="connsiteY5" fmla="*/ 1864269 h 1864269"/>
              <a:gd name="connsiteX6" fmla="*/ 4276725 w 4336414"/>
              <a:gd name="connsiteY6" fmla="*/ 1864269 h 186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6414" h="1864269">
                <a:moveTo>
                  <a:pt x="0" y="835569"/>
                </a:moveTo>
                <a:cubicBezTo>
                  <a:pt x="376237" y="649831"/>
                  <a:pt x="752475" y="464094"/>
                  <a:pt x="1104900" y="340269"/>
                </a:cubicBezTo>
                <a:cubicBezTo>
                  <a:pt x="1457325" y="216444"/>
                  <a:pt x="1795463" y="137069"/>
                  <a:pt x="2114550" y="92619"/>
                </a:cubicBezTo>
                <a:cubicBezTo>
                  <a:pt x="2433637" y="48169"/>
                  <a:pt x="2667000" y="-80418"/>
                  <a:pt x="3019425" y="73569"/>
                </a:cubicBezTo>
                <a:cubicBezTo>
                  <a:pt x="3371850" y="227556"/>
                  <a:pt x="4019550" y="718094"/>
                  <a:pt x="4229100" y="1016544"/>
                </a:cubicBezTo>
                <a:cubicBezTo>
                  <a:pt x="4438650" y="1314994"/>
                  <a:pt x="4276725" y="1864269"/>
                  <a:pt x="4276725" y="1864269"/>
                </a:cubicBezTo>
                <a:lnTo>
                  <a:pt x="4276725" y="1864269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428750" y="5267325"/>
            <a:ext cx="4610100" cy="963613"/>
          </a:xfrm>
          <a:custGeom>
            <a:avLst/>
            <a:gdLst>
              <a:gd name="connsiteX0" fmla="*/ 0 w 4610855"/>
              <a:gd name="connsiteY0" fmla="*/ 0 h 964209"/>
              <a:gd name="connsiteX1" fmla="*/ 2809875 w 4610855"/>
              <a:gd name="connsiteY1" fmla="*/ 952500 h 964209"/>
              <a:gd name="connsiteX2" fmla="*/ 4410075 w 4610855"/>
              <a:gd name="connsiteY2" fmla="*/ 504825 h 964209"/>
              <a:gd name="connsiteX3" fmla="*/ 4533900 w 4610855"/>
              <a:gd name="connsiteY3" fmla="*/ 114300 h 96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0855" h="964209">
                <a:moveTo>
                  <a:pt x="0" y="0"/>
                </a:moveTo>
                <a:cubicBezTo>
                  <a:pt x="1037431" y="434181"/>
                  <a:pt x="2074862" y="868362"/>
                  <a:pt x="2809875" y="952500"/>
                </a:cubicBezTo>
                <a:cubicBezTo>
                  <a:pt x="3544888" y="1036638"/>
                  <a:pt x="4122738" y="644525"/>
                  <a:pt x="4410075" y="504825"/>
                </a:cubicBezTo>
                <a:cubicBezTo>
                  <a:pt x="4697412" y="365125"/>
                  <a:pt x="4615656" y="239712"/>
                  <a:pt x="4533900" y="11430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UMS blue</Template>
  <TotalTime>105</TotalTime>
  <Words>1217</Words>
  <Application>Microsoft Office PowerPoint</Application>
  <PresentationFormat>On-screen Show (4:3)</PresentationFormat>
  <Paragraphs>178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Communications and Dialogues</vt:lpstr>
      <vt:lpstr>LECTURE 2: Agent Building Tools</vt:lpstr>
      <vt:lpstr>Expected learning outcomes</vt:lpstr>
      <vt:lpstr>Outline</vt:lpstr>
      <vt:lpstr>Programming languages and environments</vt:lpstr>
      <vt:lpstr>JADE (Java Agent Development Framework)</vt:lpstr>
      <vt:lpstr>Functions Offered</vt:lpstr>
      <vt:lpstr>JADE Architecture</vt:lpstr>
      <vt:lpstr>JADE Architecture</vt:lpstr>
      <vt:lpstr>JADE Architecture</vt:lpstr>
      <vt:lpstr>JADE Architecture</vt:lpstr>
      <vt:lpstr>Agent Communication</vt:lpstr>
      <vt:lpstr>Admin &amp; Debugging Tools</vt:lpstr>
      <vt:lpstr>Admin &amp; Debugging Tools</vt:lpstr>
      <vt:lpstr>Admin &amp; Debugging Tools</vt:lpstr>
      <vt:lpstr>Admin &amp; Debugging Tools</vt:lpstr>
      <vt:lpstr>Admin &amp; Debugging Tools</vt:lpstr>
      <vt:lpstr>Agent Cycle</vt:lpstr>
      <vt:lpstr>Agent Example</vt:lpstr>
      <vt:lpstr>Foundation for Intelligent Physical Agent (FIPA)</vt:lpstr>
      <vt:lpstr>FIPA Core Concepts</vt:lpstr>
      <vt:lpstr>FIPA Specifications</vt:lpstr>
      <vt:lpstr>Summary</vt:lpstr>
      <vt:lpstr>Reading assignment</vt:lpstr>
    </vt:vector>
  </TitlesOfParts>
  <Company>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INTELLIGENT AGENTS</dc:title>
  <dc:creator>Jeff Rosenschein</dc:creator>
  <cp:lastModifiedBy>LO GUAN SIANG</cp:lastModifiedBy>
  <cp:revision>357</cp:revision>
  <dcterms:created xsi:type="dcterms:W3CDTF">2002-09-12T12:30:06Z</dcterms:created>
  <dcterms:modified xsi:type="dcterms:W3CDTF">2022-12-14T10:06:49Z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3B45485E2123418489A84557EF5C7D87</vt:lpwstr>
  </property>
  <property fmtid="{D5CDD505-2E9C-101B-9397-08002B2CF9AE}" pid="3" name="KSOProductBuildVer">
    <vt:lpwstr>1033-11.2.0.11380</vt:lpwstr>
  </property>
</Properties>
</file>