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316" r:id="rId3"/>
    <p:sldId id="322" r:id="rId4"/>
    <p:sldId id="342" r:id="rId5"/>
    <p:sldId id="257" r:id="rId6"/>
    <p:sldId id="323" r:id="rId7"/>
    <p:sldId id="318" r:id="rId8"/>
    <p:sldId id="319" r:id="rId9"/>
    <p:sldId id="258" r:id="rId10"/>
    <p:sldId id="324" r:id="rId11"/>
    <p:sldId id="259" r:id="rId12"/>
    <p:sldId id="343" r:id="rId13"/>
    <p:sldId id="260" r:id="rId14"/>
    <p:sldId id="346" r:id="rId15"/>
    <p:sldId id="261" r:id="rId16"/>
    <p:sldId id="262" r:id="rId17"/>
    <p:sldId id="263" r:id="rId18"/>
    <p:sldId id="325" r:id="rId19"/>
    <p:sldId id="326" r:id="rId20"/>
    <p:sldId id="329" r:id="rId21"/>
    <p:sldId id="327" r:id="rId22"/>
    <p:sldId id="344" r:id="rId23"/>
    <p:sldId id="345" r:id="rId24"/>
    <p:sldId id="328" r:id="rId25"/>
    <p:sldId id="331" r:id="rId26"/>
    <p:sldId id="332" r:id="rId27"/>
    <p:sldId id="333" r:id="rId28"/>
    <p:sldId id="334" r:id="rId29"/>
    <p:sldId id="335" r:id="rId30"/>
    <p:sldId id="336" r:id="rId31"/>
    <p:sldId id="337" r:id="rId32"/>
    <p:sldId id="338" r:id="rId33"/>
    <p:sldId id="339" r:id="rId34"/>
    <p:sldId id="340" r:id="rId35"/>
    <p:sldId id="341" r:id="rId36"/>
    <p:sldId id="330" r:id="rId37"/>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35"/>
    <a:srgbClr val="003399"/>
    <a:srgbClr val="3EEE30"/>
    <a:srgbClr val="08441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670"/>
  </p:normalViewPr>
  <p:slideViewPr>
    <p:cSldViewPr showGuide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26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ADB77284-0BE8-4AF3-82C8-864028A9166A}" type="slidenum">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quora.com/What-are-goal-based-agen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p:txBody>
          <a:bodyPr wrap="square" lIns="91440" tIns="45720" rIns="91440" bIns="45720" anchor="t" anchorCtr="0"/>
          <a:lstStyle/>
          <a:p>
            <a:pPr lvl="0"/>
            <a:r>
              <a:rPr dirty="0">
                <a:hlinkClick r:id="rId3"/>
              </a:rPr>
              <a:t>https://www.quora.com/What-are-goal-based-agents</a:t>
            </a:r>
            <a:endParaRPr dirty="0"/>
          </a:p>
        </p:txBody>
      </p:sp>
      <p:sp>
        <p:nvSpPr>
          <p:cNvPr id="266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14</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Utility-based agents are a type of artificial intelligence (AI) that make decisions based on the expected utility of different actions. Utility refers to the measure of the desirability or usefulness of an action or outcome. Utility-based agents evaluate the potential outcomes of different actions and choose the one that is expected to maximize their utility.</a:t>
            </a:r>
          </a:p>
          <a:p>
            <a:pPr algn="l"/>
            <a:r>
              <a:rPr lang="en-US" b="0" i="0" dirty="0">
                <a:solidFill>
                  <a:srgbClr val="D1D5DB"/>
                </a:solidFill>
                <a:effectLst/>
                <a:latin typeface="Söhne"/>
              </a:rPr>
              <a:t>For example, a utility-based agent in a game might evaluate different moves based on the expected utility of each move, taking into account factors such as the likelihood of winning the game and the potential rewards or penalties associated with different actions. The agent would then choose the move that is expected to maximize its utility, based on the available information and its pre-defined utility function.</a:t>
            </a:r>
          </a:p>
          <a:p>
            <a:pPr algn="l"/>
            <a:r>
              <a:rPr lang="en-US" b="0" i="0" dirty="0">
                <a:solidFill>
                  <a:srgbClr val="D1D5DB"/>
                </a:solidFill>
                <a:effectLst/>
                <a:latin typeface="Söhne"/>
              </a:rPr>
              <a:t>Utility-based agents are used in a variety of applications, including decision-making, planning, and problem-solving. They can be designed to optimize for specific objectives, such as maximizing rewards or minimizing risks. Unlike some other AI approaches, utility-based agents can explicitly take into account the desirability of different outcomes, making them well-suited for decision-making tasks.</a:t>
            </a:r>
          </a:p>
          <a:p>
            <a:endParaRPr lang="en-MY" dirty="0"/>
          </a:p>
        </p:txBody>
      </p:sp>
    </p:spTree>
    <p:extLst>
      <p:ext uri="{BB962C8B-B14F-4D97-AF65-F5344CB8AC3E}">
        <p14:creationId xmlns:p14="http://schemas.microsoft.com/office/powerpoint/2010/main" val="105054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a:t>Click to edit Master title style</a:t>
            </a:r>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a:t>Click to edit Master subtitle style</a:t>
            </a:r>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22D4729-2D1D-4523-A4FA-34ACCC228108}"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D34940C-A24F-495B-B9AD-246DA1E34330}"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7AA57B4-2F72-49E0-9236-A4D5D5648416}"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582ABA6-21E0-4E2B-B2E4-1E9A117D85BE}"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7728281-1EF9-4273-A7B0-A1A990EC5F62}"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7B5ED7A-575C-4B26-8B99-4C316E17B4D9}" type="slidenum">
              <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ctrTitle"/>
          </p:nvPr>
        </p:nvSpPr>
        <p:spPr/>
        <p:txBody>
          <a:bodyPr vert="horz" wrap="square" lIns="91440" tIns="45720" rIns="91440" bIns="45720" anchor="ctr" anchorCtr="0"/>
          <a:lstStyle/>
          <a:p>
            <a:pPr eaLnBrk="1" hangingPunct="1">
              <a:buClrTx/>
              <a:buSzTx/>
              <a:buFontTx/>
            </a:pPr>
            <a:r>
              <a:rPr lang="en-US" altLang="en-US" kern="1200" dirty="0">
                <a:latin typeface="+mj-lt"/>
                <a:ea typeface="+mj-ea"/>
                <a:cs typeface="+mj-cs"/>
              </a:rPr>
              <a:t>LECTURE 3: Agent Architectures</a:t>
            </a:r>
          </a:p>
        </p:txBody>
      </p:sp>
      <p:sp>
        <p:nvSpPr>
          <p:cNvPr id="2051" name="Rectangle 3"/>
          <p:cNvSpPr>
            <a:spLocks noGrp="1" noChangeArrowheads="1"/>
          </p:cNvSpPr>
          <p:nvPr>
            <p:ph type="subTitle" idx="1"/>
          </p:nvPr>
        </p:nvSpPr>
        <p:spPr>
          <a:xfrm>
            <a:off x="1295400" y="4038600"/>
            <a:ext cx="6781800" cy="1855788"/>
          </a:xfrm>
        </p:spPr>
        <p:txBody>
          <a:bodyPr vert="horz" wrap="square" lIns="91440" tIns="45720" rIns="91440" bIns="45720" numCol="1" rtlCol="0" anchor="t" anchorCtr="0" compatLnSpc="1">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en-US" sz="3900" b="0" i="0" u="none" strike="noStrike" kern="1200" cap="none" spc="0" normalizeH="0" baseline="0" noProof="0" dirty="0">
                <a:ln>
                  <a:noFill/>
                </a:ln>
                <a:solidFill>
                  <a:schemeClr val="tx1"/>
                </a:solidFill>
                <a:effectLst/>
                <a:uLnTx/>
                <a:uFillTx/>
                <a:latin typeface="+mn-lt"/>
                <a:ea typeface="+mn-ea"/>
                <a:cs typeface="+mn-cs"/>
              </a:rPr>
              <a:t>KD04603 Intelligent Agents</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Taken and modified from “</a:t>
            </a:r>
            <a:r>
              <a:rPr kumimoji="0" lang="en-US" altLang="en-US" sz="1500" b="0" i="0" u="none" strike="noStrike" kern="1200" cap="none" spc="0" normalizeH="0" baseline="0" noProof="0" dirty="0">
                <a:ln>
                  <a:noFill/>
                </a:ln>
                <a:solidFill>
                  <a:schemeClr val="bg2">
                    <a:lumMod val="75000"/>
                  </a:schemeClr>
                </a:solidFill>
                <a:effectLst/>
                <a:uLnTx/>
                <a:uFillTx/>
                <a:latin typeface="+mn-lt"/>
                <a:ea typeface="+mn-ea"/>
                <a:cs typeface="+mn-cs"/>
              </a:rPr>
              <a:t>An Introduction to </a:t>
            </a:r>
            <a:r>
              <a:rPr kumimoji="0" lang="en-US" altLang="en-US" sz="1500" b="0" i="0" u="none" strike="noStrike" kern="1200" cap="none" spc="0" normalizeH="0" baseline="0" noProof="0" dirty="0" err="1">
                <a:ln>
                  <a:noFill/>
                </a:ln>
                <a:solidFill>
                  <a:schemeClr val="bg2">
                    <a:lumMod val="75000"/>
                  </a:schemeClr>
                </a:solidFill>
                <a:effectLst/>
                <a:uLnTx/>
                <a:uFillTx/>
                <a:latin typeface="+mn-lt"/>
                <a:ea typeface="+mn-ea"/>
                <a:cs typeface="+mn-cs"/>
              </a:rPr>
              <a:t>MultiAgent</a:t>
            </a:r>
            <a:r>
              <a:rPr kumimoji="0" lang="en-US" altLang="en-US" sz="1500" b="0" i="0" u="none" strike="noStrike" kern="1200" cap="none" spc="0" normalizeH="0" baseline="0" noProof="0" dirty="0">
                <a:ln>
                  <a:noFill/>
                </a:ln>
                <a:solidFill>
                  <a:schemeClr val="bg2">
                    <a:lumMod val="75000"/>
                  </a:schemeClr>
                </a:solidFill>
                <a:effectLst/>
                <a:uLnTx/>
                <a:uFillTx/>
                <a:latin typeface="+mn-lt"/>
                <a:ea typeface="+mn-ea"/>
                <a:cs typeface="+mn-cs"/>
              </a:rPr>
              <a:t> Systems”</a:t>
            </a:r>
            <a:b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by Michael Wooldridge, John Wiley &amp; Sons, 2009, COMP310 course of </a:t>
            </a:r>
            <a:r>
              <a:rPr kumimoji="0" lang="en-US" altLang="en-US" sz="1500" b="0" i="0" u="none" strike="noStrike" kern="1200" cap="none" spc="0" normalizeH="0" baseline="0" noProof="0" dirty="0" err="1">
                <a:ln>
                  <a:noFill/>
                </a:ln>
                <a:solidFill>
                  <a:schemeClr val="tx1">
                    <a:tint val="75000"/>
                  </a:schemeClr>
                </a:solidFill>
                <a:effectLst/>
                <a:uLnTx/>
                <a:uFillTx/>
                <a:latin typeface="+mn-lt"/>
                <a:ea typeface="+mn-ea"/>
                <a:cs typeface="+mn-cs"/>
              </a:rPr>
              <a:t>UoL</a:t>
            </a: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 by Terry Payne and “</a:t>
            </a:r>
            <a:r>
              <a:rPr kumimoji="0" lang="en-US" altLang="en-US" sz="1500" b="0" i="0" u="none" strike="noStrike" kern="1200" cap="none" spc="0" normalizeH="0" baseline="0" noProof="0" dirty="0">
                <a:ln>
                  <a:noFill/>
                </a:ln>
                <a:solidFill>
                  <a:schemeClr val="accent2"/>
                </a:solidFill>
                <a:effectLst/>
                <a:uLnTx/>
                <a:uFillTx/>
                <a:latin typeface="+mn-lt"/>
                <a:ea typeface="+mn-ea"/>
                <a:cs typeface="+mn-cs"/>
              </a:rPr>
              <a:t>Agent Technology for e-Commerce</a:t>
            </a: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 by Maria </a:t>
            </a:r>
            <a:r>
              <a:rPr kumimoji="0" lang="en-US" altLang="en-US" sz="1500" b="0" i="0" u="none" strike="noStrike" kern="1200" cap="none" spc="0" normalizeH="0" baseline="0" noProof="0" dirty="0" err="1">
                <a:ln>
                  <a:noFill/>
                </a:ln>
                <a:solidFill>
                  <a:schemeClr val="tx1">
                    <a:tint val="75000"/>
                  </a:schemeClr>
                </a:solidFill>
                <a:effectLst/>
                <a:uLnTx/>
                <a:uFillTx/>
                <a:latin typeface="+mn-lt"/>
                <a:ea typeface="+mn-ea"/>
                <a:cs typeface="+mn-cs"/>
              </a:rPr>
              <a:t>Fasli</a:t>
            </a:r>
            <a:endParaRPr kumimoji="0" lang="en-US" alt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2292" name="Picture 4"/>
          <p:cNvPicPr>
            <a:picLocks noChangeAspect="1"/>
          </p:cNvPicPr>
          <p:nvPr/>
        </p:nvPicPr>
        <p:blipFill>
          <a:blip r:embed="rId2"/>
          <a:stretch>
            <a:fillRect/>
          </a:stretch>
        </p:blipFill>
        <p:spPr>
          <a:xfrm>
            <a:off x="228600" y="5894388"/>
            <a:ext cx="1746250" cy="582612"/>
          </a:xfrm>
          <a:prstGeom prst="rect">
            <a:avLst/>
          </a:prstGeom>
          <a:noFill/>
          <a:ln w="9525">
            <a:noFill/>
          </a:ln>
        </p:spPr>
      </p:pic>
      <p:sp>
        <p:nvSpPr>
          <p:cNvPr id="12293"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vert="horz" wrap="square" lIns="91440" tIns="45720" rIns="91440" bIns="45720" anchor="ctr" anchorCtr="0"/>
          <a:lstStyle/>
          <a:p>
            <a:r>
              <a:rPr lang="en-US" altLang="en-US" dirty="0"/>
              <a:t>Purely reactive agent</a:t>
            </a:r>
          </a:p>
        </p:txBody>
      </p:sp>
      <p:sp>
        <p:nvSpPr>
          <p:cNvPr id="4" name="Rounded Rectangle 3"/>
          <p:cNvSpPr/>
          <p:nvPr/>
        </p:nvSpPr>
        <p:spPr>
          <a:xfrm>
            <a:off x="609600" y="2057400"/>
            <a:ext cx="4953000" cy="3690938"/>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 name="Rounded Rectangle 4"/>
          <p:cNvSpPr/>
          <p:nvPr/>
        </p:nvSpPr>
        <p:spPr>
          <a:xfrm>
            <a:off x="6781800" y="1981200"/>
            <a:ext cx="1295400" cy="3581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1509" name="TextBox 5"/>
          <p:cNvSpPr txBox="1"/>
          <p:nvPr/>
        </p:nvSpPr>
        <p:spPr>
          <a:xfrm rot="5400000">
            <a:off x="6138863" y="3624263"/>
            <a:ext cx="24384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800" b="1" dirty="0">
                <a:solidFill>
                  <a:schemeClr val="bg2">
                    <a:lumMod val="50000"/>
                  </a:schemeClr>
                </a:solidFill>
                <a:latin typeface="Arial" panose="020B0604020202020204" pitchFamily="34" charset="0"/>
                <a:cs typeface="Arial" panose="020B0604020202020204" pitchFamily="34" charset="0"/>
              </a:rPr>
              <a:t>environment</a:t>
            </a:r>
            <a:endParaRPr lang="en-US" altLang="en-US" sz="2800" b="1" dirty="0">
              <a:solidFill>
                <a:schemeClr val="bg2">
                  <a:lumMod val="50000"/>
                </a:schemeClr>
              </a:solidFill>
              <a:latin typeface="Arial" panose="020B0604020202020204" pitchFamily="34" charset="0"/>
              <a:ea typeface="Arial" panose="020B0604020202020204" pitchFamily="34" charset="0"/>
            </a:endParaRPr>
          </a:p>
        </p:txBody>
      </p:sp>
      <p:sp>
        <p:nvSpPr>
          <p:cNvPr id="21510" name="TextBox 6"/>
          <p:cNvSpPr txBox="1"/>
          <p:nvPr/>
        </p:nvSpPr>
        <p:spPr>
          <a:xfrm>
            <a:off x="1905000" y="2209800"/>
            <a:ext cx="16764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800" b="1" dirty="0">
                <a:latin typeface="Arial" panose="020B0604020202020204" pitchFamily="34" charset="0"/>
                <a:cs typeface="Arial" panose="020B0604020202020204" pitchFamily="34" charset="0"/>
              </a:rPr>
              <a:t>Agent</a:t>
            </a:r>
            <a:endParaRPr lang="en-US" altLang="en-US" sz="2800" b="1" dirty="0">
              <a:latin typeface="Arial" panose="020B0604020202020204" pitchFamily="34" charset="0"/>
              <a:ea typeface="Arial" panose="020B0604020202020204" pitchFamily="34" charset="0"/>
            </a:endParaRPr>
          </a:p>
        </p:txBody>
      </p:sp>
      <p:sp>
        <p:nvSpPr>
          <p:cNvPr id="8" name="Oval 7"/>
          <p:cNvSpPr/>
          <p:nvPr/>
        </p:nvSpPr>
        <p:spPr>
          <a:xfrm>
            <a:off x="4724400" y="2362200"/>
            <a:ext cx="533400" cy="533400"/>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9" name="Straight Arrow Connector 8"/>
          <p:cNvCxnSpPr/>
          <p:nvPr/>
        </p:nvCxnSpPr>
        <p:spPr>
          <a:xfrm flipH="1">
            <a:off x="5257800" y="2590800"/>
            <a:ext cx="1524000" cy="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513" name="TextBox 9"/>
          <p:cNvSpPr txBox="1"/>
          <p:nvPr/>
        </p:nvSpPr>
        <p:spPr>
          <a:xfrm>
            <a:off x="3352800" y="2895600"/>
            <a:ext cx="15240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cs typeface="Arial" panose="020B0604020202020204" pitchFamily="34" charset="0"/>
              </a:rPr>
              <a:t>Current state of the world.</a:t>
            </a:r>
            <a:endParaRPr lang="en-US" altLang="en-US" sz="1800" dirty="0">
              <a:latin typeface="Arial" panose="020B0604020202020204" pitchFamily="34" charset="0"/>
              <a:ea typeface="Arial" panose="020B0604020202020204" pitchFamily="34" charset="0"/>
            </a:endParaRPr>
          </a:p>
        </p:txBody>
      </p:sp>
      <p:sp>
        <p:nvSpPr>
          <p:cNvPr id="11" name="Flowchart: Magnetic Disk 10"/>
          <p:cNvSpPr/>
          <p:nvPr/>
        </p:nvSpPr>
        <p:spPr>
          <a:xfrm>
            <a:off x="990600" y="2895600"/>
            <a:ext cx="2209800" cy="2286000"/>
          </a:xfrm>
          <a:prstGeom prst="flowChartMagneticDisk">
            <a:avLst/>
          </a:prstGeom>
          <a:solidFill>
            <a:srgbClr val="7030A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Percept-1 &gt; action-1</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Percept-2 &gt; action-2</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Percept-n &gt; action-n</a:t>
            </a:r>
          </a:p>
        </p:txBody>
      </p:sp>
      <p:cxnSp>
        <p:nvCxnSpPr>
          <p:cNvPr id="12" name="Straight Arrow Connector 11"/>
          <p:cNvCxnSpPr>
            <a:stCxn id="8" idx="4"/>
            <a:endCxn id="13" idx="0"/>
          </p:cNvCxnSpPr>
          <p:nvPr/>
        </p:nvCxnSpPr>
        <p:spPr>
          <a:xfrm>
            <a:off x="4991100" y="2895600"/>
            <a:ext cx="0" cy="12192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724400" y="4114800"/>
            <a:ext cx="533400" cy="533400"/>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17" name="TextBox 13"/>
          <p:cNvSpPr txBox="1"/>
          <p:nvPr/>
        </p:nvSpPr>
        <p:spPr>
          <a:xfrm>
            <a:off x="3352800" y="4572000"/>
            <a:ext cx="19812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cs typeface="Arial" panose="020B0604020202020204" pitchFamily="34" charset="0"/>
              </a:rPr>
              <a:t>What action should I do now?</a:t>
            </a:r>
            <a:endParaRPr lang="en-US" altLang="en-US" sz="1800" dirty="0">
              <a:latin typeface="Arial" panose="020B0604020202020204" pitchFamily="34" charset="0"/>
              <a:ea typeface="Arial" panose="020B0604020202020204" pitchFamily="34" charset="0"/>
            </a:endParaRPr>
          </a:p>
        </p:txBody>
      </p:sp>
      <p:cxnSp>
        <p:nvCxnSpPr>
          <p:cNvPr id="15" name="Straight Arrow Connector 14"/>
          <p:cNvCxnSpPr>
            <a:endCxn id="13" idx="2"/>
          </p:cNvCxnSpPr>
          <p:nvPr/>
        </p:nvCxnSpPr>
        <p:spPr>
          <a:xfrm flipV="1">
            <a:off x="3200400" y="4381500"/>
            <a:ext cx="1524000" cy="381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p:cNvCxnSpPr>
          <p:nvPr/>
        </p:nvCxnSpPr>
        <p:spPr>
          <a:xfrm>
            <a:off x="5257800" y="4381500"/>
            <a:ext cx="1600200" cy="381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520" name="TextBox 16"/>
          <p:cNvSpPr txBox="1"/>
          <p:nvPr/>
        </p:nvSpPr>
        <p:spPr>
          <a:xfrm>
            <a:off x="5562600" y="2144713"/>
            <a:ext cx="15240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b="1" dirty="0">
                <a:solidFill>
                  <a:schemeClr val="bg2">
                    <a:lumMod val="50000"/>
                  </a:schemeClr>
                </a:solidFill>
                <a:latin typeface="Arial" panose="020B0604020202020204" pitchFamily="34" charset="0"/>
                <a:cs typeface="Arial" panose="020B0604020202020204" pitchFamily="34" charset="0"/>
              </a:rPr>
              <a:t>percept</a:t>
            </a:r>
            <a:r>
              <a:rPr lang="en-US" altLang="en-US" sz="1800" dirty="0">
                <a:solidFill>
                  <a:schemeClr val="bg2">
                    <a:lumMod val="50000"/>
                  </a:schemeClr>
                </a:solidFill>
                <a:latin typeface="Arial" panose="020B0604020202020204" pitchFamily="34" charset="0"/>
                <a:cs typeface="Arial" panose="020B0604020202020204" pitchFamily="34" charset="0"/>
              </a:rPr>
              <a:t> </a:t>
            </a:r>
            <a:r>
              <a:rPr lang="en-US" altLang="en-US" sz="1800" dirty="0">
                <a:latin typeface="Arial" panose="020B0604020202020204" pitchFamily="34" charset="0"/>
                <a:cs typeface="Arial" panose="020B0604020202020204" pitchFamily="34" charset="0"/>
              </a:rPr>
              <a:t>	</a:t>
            </a:r>
            <a:endParaRPr lang="en-US" altLang="en-US" sz="1800" dirty="0">
              <a:latin typeface="Arial" panose="020B0604020202020204" pitchFamily="34" charset="0"/>
              <a:ea typeface="Arial" panose="020B0604020202020204" pitchFamily="34" charset="0"/>
            </a:endParaRPr>
          </a:p>
        </p:txBody>
      </p:sp>
      <p:sp>
        <p:nvSpPr>
          <p:cNvPr id="21521" name="TextBox 17"/>
          <p:cNvSpPr txBox="1"/>
          <p:nvPr/>
        </p:nvSpPr>
        <p:spPr>
          <a:xfrm>
            <a:off x="5649861" y="3717925"/>
            <a:ext cx="15240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solidFill>
                  <a:schemeClr val="bg2">
                    <a:lumMod val="50000"/>
                  </a:schemeClr>
                </a:solidFill>
                <a:latin typeface="Arial" panose="020B0604020202020204" pitchFamily="34" charset="0"/>
                <a:cs typeface="Arial" panose="020B0604020202020204" pitchFamily="34" charset="0"/>
              </a:rPr>
              <a:t>action</a:t>
            </a:r>
            <a:endParaRPr lang="en-US" altLang="en-US" sz="1800" dirty="0">
              <a:solidFill>
                <a:schemeClr val="bg2">
                  <a:lumMod val="50000"/>
                </a:schemeClr>
              </a:solidFill>
              <a:latin typeface="Arial" panose="020B0604020202020204" pitchFamily="34" charset="0"/>
              <a:ea typeface="Arial" panose="020B0604020202020204" pitchFamily="34" charset="0"/>
            </a:endParaRPr>
          </a:p>
        </p:txBody>
      </p:sp>
      <p:sp>
        <p:nvSpPr>
          <p:cNvPr id="21522" name="TextBox 18"/>
          <p:cNvSpPr txBox="1"/>
          <p:nvPr/>
        </p:nvSpPr>
        <p:spPr>
          <a:xfrm>
            <a:off x="1295400" y="5162550"/>
            <a:ext cx="1524000" cy="5857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600" dirty="0">
                <a:latin typeface="Arial" panose="020B0604020202020204" pitchFamily="34" charset="0"/>
                <a:cs typeface="Arial" panose="020B0604020202020204" pitchFamily="34" charset="0"/>
              </a:rPr>
              <a:t>Condition-Action Rules</a:t>
            </a:r>
            <a:endParaRPr lang="en-US" altLang="en-US" sz="1600" dirty="0">
              <a:latin typeface="Arial" panose="020B0604020202020204" pitchFamily="34" charset="0"/>
              <a:ea typeface="Arial" panose="020B0604020202020204" pitchFamily="34" charset="0"/>
            </a:endParaRPr>
          </a:p>
        </p:txBody>
      </p:sp>
      <p:sp>
        <p:nvSpPr>
          <p:cNvPr id="21523"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nchorCtr="0"/>
          <a:lstStyle/>
          <a:p>
            <a:pPr eaLnBrk="1" hangingPunct="1"/>
            <a:r>
              <a:rPr lang="en-US" altLang="en-US" dirty="0"/>
              <a:t>(2) Agent with state</a:t>
            </a:r>
          </a:p>
        </p:txBody>
      </p:sp>
      <p:sp>
        <p:nvSpPr>
          <p:cNvPr id="22531" name="Slide Number Placeholder 5"/>
          <p:cNvSpPr txBox="1">
            <a:spLocks noGrp="1"/>
          </p:cNvSpPr>
          <p:nvPr>
            <p:ph type="sldNum" sz="quarter" idx="12"/>
          </p:nvPr>
        </p:nvSpPr>
        <p:spPr>
          <a:prstGeom prst="rect">
            <a:avLst/>
          </a:prstGeom>
          <a:noFill/>
          <a:ln w="9525">
            <a:noFill/>
          </a:ln>
        </p:spPr>
        <p:txBody>
          <a:bodyPr/>
          <a:lstStyle/>
          <a:p>
            <a:pPr marL="0" indent="0" eaLnBrk="1" hangingPunct="1">
              <a:spcBef>
                <a:spcPct val="0"/>
              </a:spcBef>
              <a:buFontTx/>
              <a:buNone/>
            </a:pPr>
            <a:fld id="{9A0DB2DC-4C9A-4742-B13C-FB6460FD3503}" type="slidenum">
              <a:rPr lang="en-US" altLang="en-US" sz="1800" dirty="0">
                <a:latin typeface="Arial" panose="020B0604020202020204" pitchFamily="34" charset="0"/>
                <a:cs typeface="Arial" panose="020B0604020202020204" pitchFamily="34" charset="0"/>
              </a:rPr>
              <a:t>11</a:t>
            </a:fld>
            <a:endParaRPr lang="en-US" altLang="en-US" sz="1800" dirty="0">
              <a:latin typeface="Arial" panose="020B0604020202020204" pitchFamily="34" charset="0"/>
              <a:ea typeface="Arial" panose="020B0604020202020204" pitchFamily="34" charset="0"/>
              <a:cs typeface="Arial" panose="020B0604020202020204" pitchFamily="34" charset="0"/>
            </a:endParaRPr>
          </a:p>
        </p:txBody>
      </p:sp>
      <p:sp>
        <p:nvSpPr>
          <p:cNvPr id="22532"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2" name="Content Placeholder 1"/>
          <p:cNvSpPr>
            <a:spLocks noGrp="1"/>
          </p:cNvSpPr>
          <p:nvPr>
            <p:ph idx="1"/>
          </p:nvPr>
        </p:nvSpPr>
        <p:spPr>
          <a:xfrm>
            <a:off x="457200" y="15240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We now consider agents that </a:t>
            </a:r>
            <a:r>
              <a:rPr kumimoji="0" lang="en-US" altLang="en-US" sz="3200" b="0" i="1" u="none" strike="noStrike" kern="1200" cap="none" spc="0" normalizeH="0" baseline="0" noProof="0" dirty="0">
                <a:ln>
                  <a:noFill/>
                </a:ln>
                <a:solidFill>
                  <a:srgbClr val="003399"/>
                </a:solidFill>
                <a:effectLst/>
                <a:uLnTx/>
                <a:uFillTx/>
                <a:latin typeface="+mn-lt"/>
                <a:ea typeface="+mn-ea"/>
                <a:cs typeface="+mn-cs"/>
              </a:rPr>
              <a:t>maintain state</a:t>
            </a:r>
            <a:r>
              <a:rPr kumimoji="0" lang="en-US" altLang="en-US" sz="32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2534" name="AutoShape 4"/>
          <p:cNvSpPr/>
          <p:nvPr/>
        </p:nvSpPr>
        <p:spPr>
          <a:xfrm>
            <a:off x="1981200" y="2209800"/>
            <a:ext cx="4953000" cy="1828800"/>
          </a:xfrm>
          <a:prstGeom prst="roundRect">
            <a:avLst>
              <a:gd name="adj" fmla="val 16667"/>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22535" name="AutoShape 5"/>
          <p:cNvSpPr/>
          <p:nvPr/>
        </p:nvSpPr>
        <p:spPr>
          <a:xfrm>
            <a:off x="1905000" y="4953000"/>
            <a:ext cx="5029200" cy="1066800"/>
          </a:xfrm>
          <a:prstGeom prst="roundRect">
            <a:avLst>
              <a:gd name="adj" fmla="val 16667"/>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10" name="Text Box 6"/>
          <p:cNvSpPr txBox="1">
            <a:spLocks noChangeArrowheads="1"/>
          </p:cNvSpPr>
          <p:nvPr/>
        </p:nvSpPr>
        <p:spPr bwMode="auto">
          <a:xfrm>
            <a:off x="2845522" y="5257800"/>
            <a:ext cx="3124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R="0" algn="ctr" defTabSz="914400" eaLnBrk="1" hangingPunct="1">
              <a:spcBef>
                <a:spcPct val="50000"/>
              </a:spcBef>
              <a:buClrTx/>
              <a:buSzTx/>
              <a:buFontTx/>
              <a:buNone/>
              <a:defRPr/>
            </a:pPr>
            <a:r>
              <a:rPr kumimoji="0" lang="en-US" altLang="en-US" sz="2000" b="1" kern="1200" cap="all" spc="0" normalizeH="0" baseline="0" noProof="0" dirty="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panose="020B0604020202020204" pitchFamily="34" charset="0"/>
                <a:ea typeface="+mn-ea"/>
                <a:cs typeface="Arial" panose="020B0604020202020204" pitchFamily="34" charset="0"/>
              </a:rPr>
              <a:t>Environment</a:t>
            </a:r>
          </a:p>
        </p:txBody>
      </p:sp>
      <p:sp>
        <p:nvSpPr>
          <p:cNvPr id="22537" name="Text Box 7"/>
          <p:cNvSpPr txBox="1"/>
          <p:nvPr/>
        </p:nvSpPr>
        <p:spPr>
          <a:xfrm>
            <a:off x="3962400" y="2286000"/>
            <a:ext cx="838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1800" dirty="0">
                <a:solidFill>
                  <a:schemeClr val="bg2">
                    <a:lumMod val="50000"/>
                  </a:schemeClr>
                </a:solidFill>
                <a:latin typeface="Arial" panose="020B0604020202020204" pitchFamily="34" charset="0"/>
                <a:cs typeface="Arial" panose="020B0604020202020204" pitchFamily="34" charset="0"/>
              </a:rPr>
              <a:t>Agent</a:t>
            </a:r>
            <a:endParaRPr lang="en-US" altLang="en-US" sz="1800" dirty="0">
              <a:solidFill>
                <a:schemeClr val="bg2">
                  <a:lumMod val="50000"/>
                </a:schemeClr>
              </a:solidFill>
              <a:latin typeface="Arial" panose="020B0604020202020204" pitchFamily="34" charset="0"/>
              <a:ea typeface="Arial" panose="020B0604020202020204" pitchFamily="34" charset="0"/>
            </a:endParaRPr>
          </a:p>
        </p:txBody>
      </p:sp>
      <p:sp>
        <p:nvSpPr>
          <p:cNvPr id="12" name="AutoShape 8"/>
          <p:cNvSpPr>
            <a:spLocks noChangeArrowheads="1"/>
          </p:cNvSpPr>
          <p:nvPr/>
        </p:nvSpPr>
        <p:spPr bwMode="auto">
          <a:xfrm>
            <a:off x="1981200" y="2743200"/>
            <a:ext cx="914400" cy="457200"/>
          </a:xfrm>
          <a:prstGeom prst="roundRect">
            <a:avLst>
              <a:gd name="adj" fmla="val 16667"/>
            </a:avLst>
          </a:prstGeom>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 name="AutoShape 9"/>
          <p:cNvSpPr>
            <a:spLocks noChangeArrowheads="1"/>
          </p:cNvSpPr>
          <p:nvPr/>
        </p:nvSpPr>
        <p:spPr bwMode="auto">
          <a:xfrm>
            <a:off x="6019800" y="2743200"/>
            <a:ext cx="914400" cy="457200"/>
          </a:xfrm>
          <a:prstGeom prst="roundRect">
            <a:avLst>
              <a:gd name="adj" fmla="val 16667"/>
            </a:avLst>
          </a:prstGeom>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2540" name="Text Box 10"/>
          <p:cNvSpPr txBox="1"/>
          <p:nvPr/>
        </p:nvSpPr>
        <p:spPr>
          <a:xfrm>
            <a:off x="1981200" y="2757488"/>
            <a:ext cx="685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1800" dirty="0">
                <a:solidFill>
                  <a:schemeClr val="bg2">
                    <a:lumMod val="50000"/>
                  </a:schemeClr>
                </a:solidFill>
                <a:latin typeface="Arial" panose="020B0604020202020204" pitchFamily="34" charset="0"/>
                <a:cs typeface="Arial" panose="020B0604020202020204" pitchFamily="34" charset="0"/>
              </a:rPr>
              <a:t>see</a:t>
            </a:r>
            <a:endParaRPr lang="en-US" altLang="en-US" sz="1800" dirty="0">
              <a:solidFill>
                <a:schemeClr val="bg2">
                  <a:lumMod val="50000"/>
                </a:schemeClr>
              </a:solidFill>
              <a:latin typeface="Arial" panose="020B0604020202020204" pitchFamily="34" charset="0"/>
              <a:ea typeface="Arial" panose="020B0604020202020204" pitchFamily="34" charset="0"/>
            </a:endParaRPr>
          </a:p>
        </p:txBody>
      </p:sp>
      <p:sp>
        <p:nvSpPr>
          <p:cNvPr id="22541" name="Text Box 11"/>
          <p:cNvSpPr txBox="1"/>
          <p:nvPr/>
        </p:nvSpPr>
        <p:spPr>
          <a:xfrm>
            <a:off x="6172200" y="2757488"/>
            <a:ext cx="838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1800" dirty="0">
                <a:solidFill>
                  <a:schemeClr val="bg2">
                    <a:lumMod val="50000"/>
                  </a:schemeClr>
                </a:solidFill>
                <a:latin typeface="Arial" panose="020B0604020202020204" pitchFamily="34" charset="0"/>
                <a:cs typeface="Arial" panose="020B0604020202020204" pitchFamily="34" charset="0"/>
              </a:rPr>
              <a:t>action</a:t>
            </a:r>
            <a:endParaRPr lang="en-US" altLang="en-US" sz="1800" dirty="0">
              <a:solidFill>
                <a:schemeClr val="bg2">
                  <a:lumMod val="50000"/>
                </a:schemeClr>
              </a:solidFill>
              <a:latin typeface="Arial" panose="020B0604020202020204" pitchFamily="34" charset="0"/>
              <a:ea typeface="Arial" panose="020B0604020202020204" pitchFamily="34" charset="0"/>
            </a:endParaRPr>
          </a:p>
        </p:txBody>
      </p:sp>
      <p:sp>
        <p:nvSpPr>
          <p:cNvPr id="22542" name="AutoShape 12"/>
          <p:cNvSpPr/>
          <p:nvPr/>
        </p:nvSpPr>
        <p:spPr>
          <a:xfrm rot="-10694073" flipH="1">
            <a:off x="838200" y="2360613"/>
            <a:ext cx="1066800" cy="3505200"/>
          </a:xfrm>
          <a:prstGeom prst="curvedRightArrow">
            <a:avLst>
              <a:gd name="adj1" fmla="val 65714"/>
              <a:gd name="adj2" fmla="val 131428"/>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22543" name="AutoShape 13"/>
          <p:cNvSpPr/>
          <p:nvPr/>
        </p:nvSpPr>
        <p:spPr>
          <a:xfrm rot="37487" flipH="1">
            <a:off x="6934200" y="2667000"/>
            <a:ext cx="1143000" cy="3276600"/>
          </a:xfrm>
          <a:prstGeom prst="curvedRightArrow">
            <a:avLst>
              <a:gd name="adj1" fmla="val 57333"/>
              <a:gd name="adj2" fmla="val 114666"/>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18" name="Line 14"/>
          <p:cNvSpPr>
            <a:spLocks noChangeShapeType="1"/>
          </p:cNvSpPr>
          <p:nvPr/>
        </p:nvSpPr>
        <p:spPr bwMode="auto">
          <a:xfrm>
            <a:off x="3886200" y="3810000"/>
            <a:ext cx="914400" cy="0"/>
          </a:xfrm>
          <a:prstGeom prst="line">
            <a:avLst/>
          </a:prstGeom>
          <a:ln>
            <a:tailEnd type="triangle" w="med" len="med"/>
          </a:ln>
        </p:spPr>
        <p:style>
          <a:lnRef idx="3">
            <a:schemeClr val="accent4"/>
          </a:lnRef>
          <a:fillRef idx="0">
            <a:schemeClr val="accent4"/>
          </a:fillRef>
          <a:effectRef idx="2">
            <a:schemeClr val="accent4"/>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AutoShape 15"/>
          <p:cNvSpPr>
            <a:spLocks noChangeArrowheads="1"/>
          </p:cNvSpPr>
          <p:nvPr/>
        </p:nvSpPr>
        <p:spPr bwMode="auto">
          <a:xfrm>
            <a:off x="2971800" y="3429000"/>
            <a:ext cx="914400" cy="457200"/>
          </a:xfrm>
          <a:prstGeom prst="roundRect">
            <a:avLst>
              <a:gd name="adj" fmla="val 16667"/>
            </a:avLst>
          </a:prstGeom>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2546" name="Text Box 16"/>
          <p:cNvSpPr txBox="1"/>
          <p:nvPr/>
        </p:nvSpPr>
        <p:spPr>
          <a:xfrm>
            <a:off x="3124200" y="3443288"/>
            <a:ext cx="685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1800" dirty="0">
                <a:solidFill>
                  <a:schemeClr val="bg2">
                    <a:lumMod val="50000"/>
                  </a:schemeClr>
                </a:solidFill>
                <a:latin typeface="Arial" panose="020B0604020202020204" pitchFamily="34" charset="0"/>
                <a:cs typeface="Arial" panose="020B0604020202020204" pitchFamily="34" charset="0"/>
              </a:rPr>
              <a:t>next</a:t>
            </a:r>
            <a:endParaRPr lang="en-US" altLang="en-US" sz="1800" dirty="0">
              <a:solidFill>
                <a:schemeClr val="bg2">
                  <a:lumMod val="50000"/>
                </a:schemeClr>
              </a:solidFill>
              <a:latin typeface="Arial" panose="020B0604020202020204" pitchFamily="34" charset="0"/>
              <a:ea typeface="Arial" panose="020B0604020202020204" pitchFamily="34" charset="0"/>
            </a:endParaRPr>
          </a:p>
        </p:txBody>
      </p:sp>
      <p:sp>
        <p:nvSpPr>
          <p:cNvPr id="21" name="AutoShape 17"/>
          <p:cNvSpPr>
            <a:spLocks noChangeArrowheads="1"/>
          </p:cNvSpPr>
          <p:nvPr/>
        </p:nvSpPr>
        <p:spPr bwMode="auto">
          <a:xfrm>
            <a:off x="4800600" y="3352800"/>
            <a:ext cx="1066800" cy="533400"/>
          </a:xfrm>
          <a:prstGeom prst="can">
            <a:avLst>
              <a:gd name="adj" fmla="val 25000"/>
            </a:avLst>
          </a:prstGeom>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2548" name="Text Box 18"/>
          <p:cNvSpPr txBox="1"/>
          <p:nvPr/>
        </p:nvSpPr>
        <p:spPr>
          <a:xfrm>
            <a:off x="4953000" y="3429000"/>
            <a:ext cx="685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1800" dirty="0">
                <a:solidFill>
                  <a:schemeClr val="bg2">
                    <a:lumMod val="50000"/>
                  </a:schemeClr>
                </a:solidFill>
                <a:latin typeface="Arial" panose="020B0604020202020204" pitchFamily="34" charset="0"/>
                <a:cs typeface="Arial" panose="020B0604020202020204" pitchFamily="34" charset="0"/>
              </a:rPr>
              <a:t>state</a:t>
            </a:r>
            <a:endParaRPr lang="en-US" altLang="en-US" sz="1800" dirty="0">
              <a:solidFill>
                <a:schemeClr val="bg2">
                  <a:lumMod val="50000"/>
                </a:schemeClr>
              </a:solidFill>
              <a:latin typeface="Arial" panose="020B0604020202020204" pitchFamily="34" charset="0"/>
              <a:ea typeface="Arial" panose="020B0604020202020204" pitchFamily="34" charset="0"/>
            </a:endParaRPr>
          </a:p>
        </p:txBody>
      </p:sp>
      <p:sp>
        <p:nvSpPr>
          <p:cNvPr id="23" name="Line 19"/>
          <p:cNvSpPr>
            <a:spLocks noChangeShapeType="1"/>
          </p:cNvSpPr>
          <p:nvPr/>
        </p:nvSpPr>
        <p:spPr bwMode="auto">
          <a:xfrm>
            <a:off x="2895600" y="2971800"/>
            <a:ext cx="457200" cy="457200"/>
          </a:xfrm>
          <a:prstGeom prst="line">
            <a:avLst/>
          </a:prstGeom>
          <a:ln>
            <a:tailEnd type="triangle" w="med" len="med"/>
          </a:ln>
        </p:spPr>
        <p:style>
          <a:lnRef idx="3">
            <a:schemeClr val="accent4"/>
          </a:lnRef>
          <a:fillRef idx="0">
            <a:schemeClr val="accent4"/>
          </a:fillRef>
          <a:effectRef idx="2">
            <a:schemeClr val="accent4"/>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Line 20"/>
          <p:cNvSpPr>
            <a:spLocks noChangeShapeType="1"/>
          </p:cNvSpPr>
          <p:nvPr/>
        </p:nvSpPr>
        <p:spPr bwMode="auto">
          <a:xfrm flipV="1">
            <a:off x="5562600" y="2971800"/>
            <a:ext cx="457200" cy="381000"/>
          </a:xfrm>
          <a:prstGeom prst="line">
            <a:avLst/>
          </a:prstGeom>
          <a:ln>
            <a:tailEnd type="triangle" w="med" len="med"/>
          </a:ln>
        </p:spPr>
        <p:style>
          <a:lnRef idx="3">
            <a:schemeClr val="accent4"/>
          </a:lnRef>
          <a:fillRef idx="0">
            <a:schemeClr val="accent4"/>
          </a:fillRef>
          <a:effectRef idx="2">
            <a:schemeClr val="accent4"/>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Line 22"/>
          <p:cNvSpPr>
            <a:spLocks noChangeShapeType="1"/>
          </p:cNvSpPr>
          <p:nvPr/>
        </p:nvSpPr>
        <p:spPr bwMode="auto">
          <a:xfrm flipH="1">
            <a:off x="3886200" y="3505200"/>
            <a:ext cx="914400" cy="0"/>
          </a:xfrm>
          <a:prstGeom prst="line">
            <a:avLst/>
          </a:prstGeom>
          <a:ln>
            <a:tailEnd type="triangle" w="med" len="med"/>
          </a:ln>
        </p:spPr>
        <p:style>
          <a:lnRef idx="3">
            <a:schemeClr val="accent4"/>
          </a:lnRef>
          <a:fillRef idx="0">
            <a:schemeClr val="accent4"/>
          </a:fillRef>
          <a:effectRef idx="2">
            <a:schemeClr val="accent4"/>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vert="horz" wrap="square" lIns="91440" tIns="45720" rIns="91440" bIns="45720" anchor="ctr" anchorCtr="0"/>
          <a:lstStyle/>
          <a:p>
            <a:r>
              <a:rPr dirty="0"/>
              <a:t>Agent with state</a:t>
            </a:r>
          </a:p>
        </p:txBody>
      </p:sp>
      <p:sp>
        <p:nvSpPr>
          <p:cNvPr id="23555" name="Content Placeholder 2"/>
          <p:cNvSpPr>
            <a:spLocks noGrp="1"/>
          </p:cNvSpPr>
          <p:nvPr>
            <p:ph idx="1"/>
          </p:nvPr>
        </p:nvSpPr>
        <p:spPr>
          <a:xfrm>
            <a:off x="457200" y="1722438"/>
            <a:ext cx="8229600" cy="4525962"/>
          </a:xfrm>
        </p:spPr>
        <p:txBody>
          <a:bodyPr vert="horz" wrap="square" lIns="91440" tIns="45720" rIns="91440" bIns="45720" anchor="t" anchorCtr="0"/>
          <a:lstStyle/>
          <a:p>
            <a:r>
              <a:rPr dirty="0"/>
              <a:t>Have internal structure to record information about the environment state and history</a:t>
            </a:r>
          </a:p>
          <a:p>
            <a:r>
              <a:rPr dirty="0">
                <a:solidFill>
                  <a:srgbClr val="FF0000"/>
                </a:solidFill>
              </a:rPr>
              <a:t>Keep track of the world state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ctr" anchorCtr="0"/>
          <a:lstStyle/>
          <a:p>
            <a:pPr eaLnBrk="1" hangingPunct="1"/>
            <a:r>
              <a:rPr lang="en-US" altLang="en-US" dirty="0"/>
              <a:t>Agent with State </a:t>
            </a:r>
            <a:r>
              <a:rPr lang="en-US" altLang="en-US" dirty="0">
                <a:solidFill>
                  <a:srgbClr val="FF0000"/>
                </a:solidFill>
              </a:rPr>
              <a:t>Control Loop</a:t>
            </a:r>
          </a:p>
        </p:txBody>
      </p:sp>
      <p:sp>
        <p:nvSpPr>
          <p:cNvPr id="20483" name="Rectangle 3"/>
          <p:cNvSpPr>
            <a:spLocks noGrp="1" noRot="1" noChangeAspect="1" noMove="1" noResize="1" noEditPoints="1" noAdjustHandles="1" noChangeArrowheads="1" noChangeShapeType="1" noTextEdit="1"/>
          </p:cNvSpPr>
          <p:nvPr>
            <p:ph idx="1"/>
          </p:nvPr>
        </p:nvSpPr>
        <p:spPr bwMode="auto">
          <a:xfrm>
            <a:off x="685800" y="1676400"/>
            <a:ext cx="7772400" cy="4191000"/>
          </a:xfrm>
          <a:blipFill rotWithShape="1">
            <a:blip r:embed="rId2"/>
            <a:stretch>
              <a:fillRect l="-1647" t="-1453" r="-2431"/>
            </a:stretch>
          </a:blipFill>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a:ln>
                  <a:noFill/>
                </a:ln>
                <a:noFill/>
                <a:effectLst/>
                <a:uLnTx/>
                <a:uFillTx/>
                <a:latin typeface="+mn-lt"/>
                <a:ea typeface="+mn-ea"/>
                <a:cs typeface="+mn-cs"/>
              </a:rPr>
              <a:t> </a:t>
            </a:r>
          </a:p>
        </p:txBody>
      </p:sp>
      <p:sp>
        <p:nvSpPr>
          <p:cNvPr id="2458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ctr" anchorCtr="0"/>
          <a:lstStyle/>
          <a:p>
            <a:r>
              <a:rPr lang="en-US" altLang="en-US" dirty="0"/>
              <a:t>(3) Goal based</a:t>
            </a:r>
            <a:endParaRPr dirty="0"/>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80" b="1" i="0" u="none" strike="noStrike" kern="1200" cap="none" spc="0" normalizeH="0" baseline="0" noProof="0" dirty="0">
                <a:ln>
                  <a:noFill/>
                </a:ln>
                <a:solidFill>
                  <a:schemeClr val="tx1"/>
                </a:solidFill>
                <a:effectLst/>
                <a:uLnTx/>
                <a:uFillTx/>
                <a:latin typeface="+mn-lt"/>
                <a:ea typeface="+mn-ea"/>
                <a:cs typeface="+mn-cs"/>
              </a:rPr>
              <a:t>Goal based agent</a:t>
            </a:r>
            <a:r>
              <a:rPr kumimoji="0" lang="en-US" sz="2480" b="0" i="0" u="none" strike="noStrike" kern="1200" cap="none" spc="0" normalizeH="0" baseline="0" noProof="0" dirty="0">
                <a:ln>
                  <a:noFill/>
                </a:ln>
                <a:solidFill>
                  <a:schemeClr val="tx1"/>
                </a:solidFill>
                <a:effectLst/>
                <a:uLnTx/>
                <a:uFillTx/>
                <a:latin typeface="+mn-lt"/>
                <a:ea typeface="+mn-ea"/>
                <a:cs typeface="+mn-cs"/>
              </a:rPr>
              <a:t> is one which choose its actions in order to achieve goals. </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48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80" b="0" i="0" u="none" strike="noStrike" kern="1200" cap="none" spc="0" normalizeH="0" baseline="0" noProof="0" dirty="0">
                <a:ln>
                  <a:noFill/>
                </a:ln>
                <a:solidFill>
                  <a:schemeClr val="tx1"/>
                </a:solidFill>
                <a:effectLst/>
                <a:uLnTx/>
                <a:uFillTx/>
                <a:latin typeface="+mn-lt"/>
                <a:ea typeface="+mn-ea"/>
                <a:cs typeface="+mn-cs"/>
              </a:rPr>
              <a:t>The agents </a:t>
            </a:r>
            <a:r>
              <a:rPr kumimoji="0" lang="en-US" sz="2480" b="0" i="0" u="none" strike="noStrike" kern="1200" cap="none" spc="0" normalizeH="0" baseline="0" noProof="0" dirty="0">
                <a:ln>
                  <a:noFill/>
                </a:ln>
                <a:solidFill>
                  <a:srgbClr val="FF0000"/>
                </a:solidFill>
                <a:effectLst/>
                <a:uLnTx/>
                <a:uFillTx/>
                <a:latin typeface="+mn-lt"/>
                <a:ea typeface="+mn-ea"/>
                <a:cs typeface="+mn-cs"/>
              </a:rPr>
              <a:t>uses goal information to select between possible actions in the current state</a:t>
            </a:r>
            <a:r>
              <a:rPr kumimoji="0" lang="en-US" sz="248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48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80" b="0" i="0" u="none" strike="noStrike" kern="1200" cap="none" spc="0" normalizeH="0" baseline="0" noProof="0" dirty="0">
                <a:ln>
                  <a:noFill/>
                </a:ln>
                <a:solidFill>
                  <a:srgbClr val="FF0000"/>
                </a:solidFill>
                <a:effectLst/>
                <a:uLnTx/>
                <a:uFillTx/>
                <a:latin typeface="+mn-lt"/>
                <a:ea typeface="+mn-ea"/>
                <a:cs typeface="+mn-cs"/>
              </a:rPr>
              <a:t>Two</a:t>
            </a:r>
            <a:r>
              <a:rPr kumimoji="0" lang="en-US" sz="2480" b="0" i="0" u="none" strike="noStrike" kern="1200" cap="none" spc="0" normalizeH="0" baseline="0" noProof="0" dirty="0">
                <a:ln>
                  <a:noFill/>
                </a:ln>
                <a:solidFill>
                  <a:schemeClr val="tx1"/>
                </a:solidFill>
                <a:effectLst/>
                <a:uLnTx/>
                <a:uFillTx/>
                <a:latin typeface="+mn-lt"/>
                <a:ea typeface="+mn-ea"/>
                <a:cs typeface="+mn-cs"/>
              </a:rPr>
              <a:t> aspect of goal based agents are </a:t>
            </a:r>
            <a:r>
              <a:rPr kumimoji="0" lang="en-US" sz="2480" b="0" i="0" u="none" strike="noStrike" kern="1200" cap="none" spc="0" normalizeH="0" baseline="0" noProof="0" dirty="0">
                <a:ln>
                  <a:noFill/>
                </a:ln>
                <a:solidFill>
                  <a:srgbClr val="FF0000"/>
                </a:solidFill>
                <a:effectLst/>
                <a:uLnTx/>
                <a:uFillTx/>
                <a:latin typeface="+mn-lt"/>
                <a:ea typeface="+mn-ea"/>
                <a:cs typeface="+mn-cs"/>
              </a:rPr>
              <a:t>searching</a:t>
            </a:r>
            <a:r>
              <a:rPr kumimoji="0" lang="en-US" sz="2480" b="0" i="0" u="none" strike="noStrike" kern="1200" cap="none" spc="0" normalizeH="0" baseline="0" noProof="0" dirty="0">
                <a:ln>
                  <a:noFill/>
                </a:ln>
                <a:solidFill>
                  <a:schemeClr val="tx1"/>
                </a:solidFill>
                <a:effectLst/>
                <a:uLnTx/>
                <a:uFillTx/>
                <a:latin typeface="+mn-lt"/>
                <a:ea typeface="+mn-ea"/>
                <a:cs typeface="+mn-cs"/>
              </a:rPr>
              <a:t> and </a:t>
            </a:r>
            <a:r>
              <a:rPr kumimoji="0" lang="en-US" sz="2480" b="0" i="0" u="none" strike="noStrike" kern="1200" cap="none" spc="0" normalizeH="0" baseline="0" noProof="0" dirty="0">
                <a:ln>
                  <a:noFill/>
                </a:ln>
                <a:solidFill>
                  <a:srgbClr val="FF0000"/>
                </a:solidFill>
                <a:effectLst/>
                <a:uLnTx/>
                <a:uFillTx/>
                <a:latin typeface="+mn-lt"/>
                <a:ea typeface="+mn-ea"/>
                <a:cs typeface="+mn-cs"/>
              </a:rPr>
              <a:t>planning</a:t>
            </a:r>
            <a:r>
              <a:rPr kumimoji="0" lang="en-US" sz="248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248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80" b="0" i="0" u="none" strike="noStrike" kern="1200" cap="none" spc="0" normalizeH="0" baseline="0" noProof="0" dirty="0">
                <a:ln>
                  <a:noFill/>
                </a:ln>
                <a:solidFill>
                  <a:schemeClr val="tx1"/>
                </a:solidFill>
                <a:effectLst/>
                <a:uLnTx/>
                <a:uFillTx/>
                <a:latin typeface="+mn-lt"/>
                <a:ea typeface="+mn-ea"/>
                <a:cs typeface="+mn-cs"/>
              </a:rPr>
              <a:t>Example : A GPS system finding a path to certain destination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ctr" anchorCtr="0"/>
          <a:lstStyle/>
          <a:p>
            <a:pPr eaLnBrk="1" hangingPunct="1"/>
            <a:r>
              <a:rPr lang="en-US" altLang="en-US" dirty="0"/>
              <a:t>(3) Goal based</a:t>
            </a:r>
          </a:p>
        </p:txBody>
      </p:sp>
      <p:sp>
        <p:nvSpPr>
          <p:cNvPr id="27651"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27652" name="Content Placeholder 1"/>
          <p:cNvSpPr>
            <a:spLocks noGrp="1"/>
          </p:cNvSpPr>
          <p:nvPr>
            <p:ph idx="1"/>
          </p:nvPr>
        </p:nvSpPr>
        <p:spPr>
          <a:xfrm>
            <a:off x="457200" y="1722438"/>
            <a:ext cx="8229600" cy="4525962"/>
          </a:xfrm>
        </p:spPr>
        <p:txBody>
          <a:bodyPr vert="horz" wrap="square" lIns="91440" tIns="45720" rIns="91440" bIns="45720" anchor="t" anchorCtr="0"/>
          <a:lstStyle/>
          <a:p>
            <a:endParaRPr lang="en-US" altLang="en-US" dirty="0"/>
          </a:p>
        </p:txBody>
      </p:sp>
      <p:pic>
        <p:nvPicPr>
          <p:cNvPr id="27653" name="Picture 5" descr="goal-based-agent"/>
          <p:cNvPicPr>
            <a:picLocks noChangeAspect="1"/>
          </p:cNvPicPr>
          <p:nvPr/>
        </p:nvPicPr>
        <p:blipFill>
          <a:blip r:embed="rId2"/>
          <a:stretch>
            <a:fillRect/>
          </a:stretch>
        </p:blipFill>
        <p:spPr>
          <a:xfrm>
            <a:off x="304800" y="1392238"/>
            <a:ext cx="8077200" cy="5141912"/>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ctr" anchorCtr="0"/>
          <a:lstStyle/>
          <a:p>
            <a:pPr eaLnBrk="1" hangingPunct="1"/>
            <a:r>
              <a:rPr lang="en-US" altLang="en-US" dirty="0">
                <a:solidFill>
                  <a:srgbClr val="CC3300"/>
                </a:solidFill>
              </a:rPr>
              <a:t>Tasks for Agents</a:t>
            </a:r>
          </a:p>
        </p:txBody>
      </p:sp>
      <p:sp>
        <p:nvSpPr>
          <p:cNvPr id="22531" name="Rectangle 3"/>
          <p:cNvSpPr>
            <a:spLocks noGrp="1" noChangeArrowheads="1"/>
          </p:cNvSpPr>
          <p:nvPr>
            <p:ph idx="1"/>
          </p:nvPr>
        </p:nvSpPr>
        <p:spPr>
          <a:xfrm>
            <a:off x="381000" y="1447800"/>
            <a:ext cx="8305800" cy="49530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We build agents in order to carry out </a:t>
            </a:r>
            <a:r>
              <a:rPr kumimoji="0" lang="en-US" altLang="en-US" sz="3200" b="1" i="1" u="none" strike="noStrike" kern="1200" cap="none" spc="0" normalizeH="0" baseline="0" noProof="0" dirty="0">
                <a:ln>
                  <a:noFill/>
                </a:ln>
                <a:solidFill>
                  <a:schemeClr val="accent4">
                    <a:lumMod val="60000"/>
                    <a:lumOff val="40000"/>
                  </a:schemeClr>
                </a:solidFill>
                <a:effectLst/>
                <a:uLnTx/>
                <a:uFillTx/>
                <a:latin typeface="+mn-lt"/>
                <a:ea typeface="+mn-ea"/>
                <a:cs typeface="+mn-cs"/>
              </a:rPr>
              <a:t>tasks</a:t>
            </a:r>
            <a:r>
              <a:rPr kumimoji="0" lang="en-US" altLang="en-US" sz="32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 </a:t>
            </a:r>
            <a:r>
              <a:rPr kumimoji="0" lang="en-US" altLang="en-US" sz="3200" b="0" i="0" u="none" strike="noStrike" kern="1200" cap="none" spc="0" normalizeH="0" baseline="0" noProof="0" dirty="0">
                <a:ln>
                  <a:noFill/>
                </a:ln>
                <a:solidFill>
                  <a:schemeClr val="tx1"/>
                </a:solidFill>
                <a:effectLst/>
                <a:uLnTx/>
                <a:uFillTx/>
                <a:latin typeface="+mn-lt"/>
                <a:ea typeface="+mn-ea"/>
                <a:cs typeface="+mn-cs"/>
              </a:rPr>
              <a:t>for us (goal based agent)</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The task must be </a:t>
            </a:r>
            <a:r>
              <a:rPr kumimoji="0" lang="en-US" altLang="en-US" sz="2800" b="0" i="1" u="none" strike="noStrike" kern="1200" cap="none" spc="0" normalizeH="0" baseline="0" noProof="0" dirty="0">
                <a:ln>
                  <a:noFill/>
                </a:ln>
                <a:solidFill>
                  <a:srgbClr val="003399"/>
                </a:solidFill>
                <a:effectLst/>
                <a:uLnTx/>
                <a:uFillTx/>
                <a:latin typeface="+mn-lt"/>
                <a:ea typeface="+mn-ea"/>
                <a:cs typeface="+mn-cs"/>
              </a:rPr>
              <a:t>specified</a:t>
            </a:r>
            <a:r>
              <a:rPr kumimoji="0" lang="en-US" altLang="en-US" sz="2800" b="0" i="1" u="none" strike="noStrike" kern="1200" cap="none" spc="0" normalizeH="0" baseline="0" noProof="0" dirty="0">
                <a:ln>
                  <a:noFill/>
                </a:ln>
                <a:solidFill>
                  <a:schemeClr val="tx1"/>
                </a:solidFill>
                <a:effectLst/>
                <a:uLnTx/>
                <a:uFillTx/>
                <a:latin typeface="+mn-lt"/>
                <a:ea typeface="+mn-ea"/>
                <a:cs typeface="+mn-cs"/>
              </a:rPr>
              <a:t> </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by us…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But </a:t>
            </a:r>
            <a:r>
              <a:rPr kumimoji="0" lang="en-US" altLang="en-US" sz="2800" b="0" i="0" u="none" strike="noStrike" kern="1200" cap="none" spc="0" normalizeH="0" baseline="0" noProof="0" dirty="0">
                <a:ln>
                  <a:noFill/>
                </a:ln>
                <a:solidFill>
                  <a:srgbClr val="FF0000"/>
                </a:solidFill>
                <a:effectLst/>
                <a:uLnTx/>
                <a:uFillTx/>
                <a:latin typeface="+mn-lt"/>
                <a:ea typeface="+mn-ea"/>
                <a:cs typeface="+mn-cs"/>
              </a:rPr>
              <a:t>we want to tell agents what to do </a:t>
            </a:r>
            <a:r>
              <a:rPr kumimoji="0" lang="en-US" altLang="en-US" sz="3600" b="1" i="1" u="none" strike="noStrike" kern="1200" cap="none" spc="0" normalizeH="0" baseline="0" noProof="0" dirty="0">
                <a:ln>
                  <a:noFill/>
                </a:ln>
                <a:solidFill>
                  <a:srgbClr val="FF0000"/>
                </a:solidFill>
                <a:effectLst/>
                <a:uLnTx/>
                <a:uFillTx/>
                <a:latin typeface="+mn-lt"/>
                <a:ea typeface="+mn-ea"/>
                <a:cs typeface="+mn-cs"/>
              </a:rPr>
              <a:t>without </a:t>
            </a:r>
            <a:r>
              <a:rPr kumimoji="0" lang="en-US" altLang="en-US" sz="2800" b="0" i="0" u="none" strike="noStrike" kern="1200" cap="none" spc="0" normalizeH="0" baseline="0" noProof="0" dirty="0">
                <a:ln>
                  <a:noFill/>
                </a:ln>
                <a:solidFill>
                  <a:srgbClr val="FF0000"/>
                </a:solidFill>
                <a:effectLst/>
                <a:uLnTx/>
                <a:uFillTx/>
                <a:latin typeface="+mn-lt"/>
                <a:ea typeface="+mn-ea"/>
                <a:cs typeface="+mn-cs"/>
              </a:rPr>
              <a:t>telling them how to do it</a:t>
            </a: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How can we make this happen?</a:t>
            </a:r>
          </a:p>
        </p:txBody>
      </p:sp>
      <p:sp>
        <p:nvSpPr>
          <p:cNvPr id="2867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ctr" anchorCtr="0"/>
          <a:lstStyle/>
          <a:p>
            <a:pPr eaLnBrk="1" hangingPunct="1"/>
            <a:r>
              <a:rPr lang="en-US" altLang="en-US" dirty="0"/>
              <a:t>(4) Utility based Agents</a:t>
            </a:r>
          </a:p>
        </p:txBody>
      </p:sp>
      <p:sp>
        <p:nvSpPr>
          <p:cNvPr id="23555" name="Rectangle 3"/>
          <p:cNvSpPr>
            <a:spLocks noGrp="1" noChangeArrowheads="1"/>
          </p:cNvSpPr>
          <p:nvPr>
            <p:ph idx="1"/>
          </p:nvPr>
        </p:nvSpPr>
        <p:spPr>
          <a:xfrm>
            <a:off x="457200" y="1565275"/>
            <a:ext cx="8153400" cy="45307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ts val="120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One possibility: associate </a:t>
            </a:r>
            <a:r>
              <a:rPr kumimoji="0" lang="en-US" altLang="en-US" sz="2800" b="1" i="1" u="none" strike="noStrike" kern="1200" cap="none" spc="0" normalizeH="0" baseline="0" noProof="0" dirty="0">
                <a:ln>
                  <a:noFill/>
                </a:ln>
                <a:solidFill>
                  <a:schemeClr val="accent4">
                    <a:lumMod val="60000"/>
                    <a:lumOff val="40000"/>
                  </a:schemeClr>
                </a:solidFill>
                <a:effectLst/>
                <a:uLnTx/>
                <a:uFillTx/>
                <a:latin typeface="+mn-lt"/>
                <a:ea typeface="+mn-ea"/>
                <a:cs typeface="+mn-cs"/>
              </a:rPr>
              <a:t>utilities</a:t>
            </a:r>
            <a:r>
              <a:rPr kumimoji="0" lang="en-US" altLang="en-US" sz="2800" b="0" i="1" u="none" strike="noStrike" kern="1200" cap="none" spc="0" normalizeH="0" baseline="0" noProof="0" dirty="0">
                <a:ln>
                  <a:noFill/>
                </a:ln>
                <a:solidFill>
                  <a:schemeClr val="tx1"/>
                </a:solidFill>
                <a:effectLst/>
                <a:uLnTx/>
                <a:uFillTx/>
                <a:latin typeface="+mn-lt"/>
                <a:ea typeface="+mn-ea"/>
                <a:cs typeface="+mn-cs"/>
              </a:rPr>
              <a:t> </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with individual states — the task of the agent is then to bring about states that maximize utility</a:t>
            </a:r>
          </a:p>
          <a:p>
            <a:pPr marL="342900" marR="0" lvl="0" indent="-342900" algn="l" defTabSz="914400" rtl="0" eaLnBrk="1" fontAlgn="base" latinLnBrk="0" hangingPunct="1">
              <a:lnSpc>
                <a:spcPct val="100000"/>
              </a:lnSpc>
              <a:spcBef>
                <a:spcPct val="20000"/>
              </a:spcBef>
              <a:spcAft>
                <a:spcPts val="120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rgbClr val="FF0000"/>
                </a:solidFill>
                <a:effectLst/>
                <a:uLnTx/>
                <a:uFillTx/>
                <a:latin typeface="+mn-lt"/>
                <a:ea typeface="+mn-ea"/>
                <a:cs typeface="+mn-cs"/>
              </a:rPr>
              <a:t>Utility function </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provides performance measure of how efficiently each action achieves the goal</a:t>
            </a:r>
          </a:p>
          <a:p>
            <a:pPr marL="342900" marR="0" lvl="0" indent="-342900" algn="l" defTabSz="914400" rtl="0" eaLnBrk="1" fontAlgn="base" latinLnBrk="0" hangingPunct="1">
              <a:lnSpc>
                <a:spcPct val="100000"/>
              </a:lnSpc>
              <a:spcBef>
                <a:spcPct val="20000"/>
              </a:spcBef>
              <a:spcAft>
                <a:spcPts val="1200"/>
              </a:spcAft>
              <a:buClrTx/>
              <a:buSzTx/>
              <a:buFont typeface="Arial" panose="020B0604020202020204"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2970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vert="horz" wrap="square" lIns="91440" tIns="45720" rIns="91440" bIns="45720" anchor="ctr" anchorCtr="0"/>
          <a:lstStyle/>
          <a:p>
            <a:r>
              <a:rPr lang="en-US" altLang="en-US" dirty="0"/>
              <a:t>Utility in the Tileworld</a:t>
            </a:r>
          </a:p>
        </p:txBody>
      </p:sp>
      <p:pic>
        <p:nvPicPr>
          <p:cNvPr id="30723" name="Picture 2"/>
          <p:cNvPicPr>
            <a:picLocks noGrp="1" noChangeAspect="1"/>
          </p:cNvPicPr>
          <p:nvPr>
            <p:ph idx="1"/>
          </p:nvPr>
        </p:nvPicPr>
        <p:blipFill>
          <a:blip r:embed="rId2"/>
          <a:srcRect/>
          <a:stretch>
            <a:fillRect/>
          </a:stretch>
        </p:blipFill>
        <p:spPr>
          <a:xfrm>
            <a:off x="5257800" y="1477963"/>
            <a:ext cx="3429000" cy="4770437"/>
          </a:xfrm>
        </p:spPr>
      </p:pic>
      <p:sp>
        <p:nvSpPr>
          <p:cNvPr id="5" name="Rectangle 3"/>
          <p:cNvSpPr txBox="1">
            <a:spLocks noRot="1" noChangeAspect="1" noMove="1" noResize="1" noEditPoints="1" noAdjustHandles="1" noChangeArrowheads="1" noChangeShapeType="1" noTextEdit="1"/>
          </p:cNvSpPr>
          <p:nvPr/>
        </p:nvSpPr>
        <p:spPr bwMode="auto">
          <a:xfrm>
            <a:off x="304800" y="1371600"/>
            <a:ext cx="4953000" cy="5181600"/>
          </a:xfrm>
          <a:prstGeom prst="rect">
            <a:avLst/>
          </a:prstGeom>
          <a:blipFill rotWithShape="1">
            <a:blip r:embed="rId3"/>
            <a:stretch>
              <a:fillRect l="-738" t="-588" r="-49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eaLnBrk="1" hangingPunct="1">
              <a:buClrTx/>
              <a:buSzTx/>
              <a:buFontTx/>
              <a:buNone/>
              <a:defRPr/>
            </a:pPr>
            <a:r>
              <a:rPr kumimoji="0" lang="en-US" kern="1200" cap="none" spc="0" normalizeH="0" baseline="0" noProof="0">
                <a:noFill/>
                <a:latin typeface="Arial" panose="020B0604020202020204" pitchFamily="34" charset="0"/>
                <a:ea typeface="+mn-ea"/>
                <a:cs typeface="Arial" panose="020B0604020202020204" pitchFamily="34" charset="0"/>
              </a:rPr>
              <a:t> </a:t>
            </a:r>
          </a:p>
        </p:txBody>
      </p:sp>
      <p:sp>
        <p:nvSpPr>
          <p:cNvPr id="30725"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vert="horz" wrap="square" lIns="91440" tIns="45720" rIns="91440" bIns="45720" anchor="ctr" anchorCtr="0"/>
          <a:lstStyle/>
          <a:p>
            <a:r>
              <a:rPr lang="en-US" altLang="en-US" sz="4000" dirty="0"/>
              <a:t>(5) Belief-Desire-Intention Architecture</a:t>
            </a:r>
          </a:p>
        </p:txBody>
      </p:sp>
      <p:sp>
        <p:nvSpPr>
          <p:cNvPr id="26627" name="Content Placeholder 2"/>
          <p:cNvSpPr>
            <a:spLocks noGrp="1"/>
          </p:cNvSpPr>
          <p:nvPr>
            <p:ph idx="1"/>
          </p:nvPr>
        </p:nvSpPr>
        <p:spPr>
          <a:xfrm>
            <a:off x="457200" y="14478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ts val="60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Based on </a:t>
            </a:r>
            <a:r>
              <a:rPr kumimoji="0" lang="en-GB" altLang="en-US" sz="2400" b="0" i="0" u="none" strike="noStrike" kern="1200" cap="none" spc="0" normalizeH="0" baseline="0" noProof="0" dirty="0" err="1">
                <a:ln>
                  <a:noFill/>
                </a:ln>
                <a:solidFill>
                  <a:schemeClr val="tx1"/>
                </a:solidFill>
                <a:effectLst/>
                <a:uLnTx/>
                <a:uFillTx/>
                <a:latin typeface="+mn-lt"/>
                <a:ea typeface="+mn-ea"/>
                <a:cs typeface="+mn-cs"/>
              </a:rPr>
              <a:t>Bratman’s</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 (1987) philosophical theory of practical reasoning</a:t>
            </a:r>
          </a:p>
          <a:p>
            <a:pPr marL="342900" marR="0" lvl="0" indent="-342900" algn="l" defTabSz="914400" rtl="0" eaLnBrk="0" fontAlgn="base" latinLnBrk="0" hangingPunct="0">
              <a:lnSpc>
                <a:spcPct val="100000"/>
              </a:lnSpc>
              <a:spcBef>
                <a:spcPct val="20000"/>
              </a:spcBef>
              <a:spcAft>
                <a:spcPts val="600"/>
              </a:spcAft>
              <a:buClrTx/>
              <a:buSzTx/>
              <a:buFont typeface="Arial" panose="020B0604020202020204" pitchFamily="34" charset="0"/>
              <a:buChar char="•"/>
              <a:defRPr/>
            </a:pPr>
            <a:r>
              <a:rPr kumimoji="0" lang="en-GB" altLang="en-US" sz="24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Theoretical reasoning</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 reasoning based on beliefs and knowledge</a:t>
            </a:r>
          </a:p>
          <a:p>
            <a:pPr marL="342900" marR="0" lvl="0" indent="-342900" algn="l" defTabSz="914400" rtl="0" eaLnBrk="0" fontAlgn="base" latinLnBrk="0" hangingPunct="0">
              <a:lnSpc>
                <a:spcPct val="100000"/>
              </a:lnSpc>
              <a:spcBef>
                <a:spcPct val="20000"/>
              </a:spcBef>
              <a:spcAft>
                <a:spcPts val="600"/>
              </a:spcAft>
              <a:buClrTx/>
              <a:buSzTx/>
              <a:buFont typeface="Arial" panose="020B0604020202020204" pitchFamily="34" charset="0"/>
              <a:buChar char="•"/>
              <a:defRPr/>
            </a:pPr>
            <a:r>
              <a:rPr kumimoji="0" lang="en-GB" altLang="en-US" sz="24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Practical reasoning</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 deciding what to do</a:t>
            </a:r>
          </a:p>
          <a:p>
            <a:pPr marL="742950" marR="0" lvl="1" indent="-285750" algn="l" defTabSz="914400" rtl="0" eaLnBrk="0" fontAlgn="base" latinLnBrk="0" hangingPunct="0">
              <a:lnSpc>
                <a:spcPct val="100000"/>
              </a:lnSpc>
              <a:spcBef>
                <a:spcPct val="20000"/>
              </a:spcBef>
              <a:spcAft>
                <a:spcPts val="600"/>
              </a:spcAft>
              <a:buClrTx/>
              <a:buSzTx/>
              <a:buFont typeface="Arial" panose="020B0604020202020204" pitchFamily="34" charset="0"/>
              <a:buChar char="–"/>
              <a:defRPr/>
            </a:pPr>
            <a:r>
              <a:rPr kumimoji="0" lang="en-GB" altLang="en-US" sz="2000" b="1" i="0" u="none" strike="noStrike" kern="1200" cap="none" spc="0" normalizeH="0" baseline="0" noProof="0" dirty="0">
                <a:ln>
                  <a:noFill/>
                </a:ln>
                <a:solidFill>
                  <a:schemeClr val="tx1"/>
                </a:solidFill>
                <a:effectLst/>
                <a:uLnTx/>
                <a:uFillTx/>
                <a:latin typeface="+mn-lt"/>
                <a:ea typeface="+mn-ea"/>
                <a:cs typeface="+mn-cs"/>
              </a:rPr>
              <a:t>Deliberation</a:t>
            </a:r>
            <a:r>
              <a:rPr kumimoji="0" lang="en-GB" altLang="en-US" sz="2000" b="0" i="0" u="none" strike="noStrike" kern="1200" cap="none" spc="0" normalizeH="0" baseline="0" noProof="0" dirty="0">
                <a:ln>
                  <a:noFill/>
                </a:ln>
                <a:solidFill>
                  <a:schemeClr val="tx1"/>
                </a:solidFill>
                <a:effectLst/>
                <a:uLnTx/>
                <a:uFillTx/>
                <a:latin typeface="+mn-lt"/>
                <a:ea typeface="+mn-ea"/>
                <a:cs typeface="+mn-cs"/>
              </a:rPr>
              <a:t>: deciding </a:t>
            </a:r>
            <a:r>
              <a:rPr kumimoji="0" lang="en-GB" altLang="en-US" sz="2000" b="0" i="1" u="none" strike="noStrike" kern="1200" cap="none" spc="0" normalizeH="0" baseline="0" noProof="0" dirty="0">
                <a:ln>
                  <a:noFill/>
                </a:ln>
                <a:solidFill>
                  <a:schemeClr val="tx1"/>
                </a:solidFill>
                <a:effectLst/>
                <a:uLnTx/>
                <a:uFillTx/>
                <a:latin typeface="+mn-lt"/>
                <a:ea typeface="+mn-ea"/>
                <a:cs typeface="+mn-cs"/>
              </a:rPr>
              <a:t>what</a:t>
            </a:r>
            <a:r>
              <a:rPr kumimoji="0" lang="en-GB" altLang="en-US" sz="2000" b="0" i="0" u="none" strike="noStrike" kern="1200" cap="none" spc="0" normalizeH="0" baseline="0" noProof="0" dirty="0">
                <a:ln>
                  <a:noFill/>
                </a:ln>
                <a:solidFill>
                  <a:schemeClr val="tx1"/>
                </a:solidFill>
                <a:effectLst/>
                <a:uLnTx/>
                <a:uFillTx/>
                <a:latin typeface="+mn-lt"/>
                <a:ea typeface="+mn-ea"/>
                <a:cs typeface="+mn-cs"/>
              </a:rPr>
              <a:t> to achieve</a:t>
            </a:r>
          </a:p>
          <a:p>
            <a:pPr marL="742950" marR="0" lvl="1" indent="-285750" algn="l" defTabSz="914400" rtl="0" eaLnBrk="0" fontAlgn="base" latinLnBrk="0" hangingPunct="0">
              <a:lnSpc>
                <a:spcPct val="100000"/>
              </a:lnSpc>
              <a:spcBef>
                <a:spcPct val="20000"/>
              </a:spcBef>
              <a:spcAft>
                <a:spcPts val="600"/>
              </a:spcAft>
              <a:buClrTx/>
              <a:buSzTx/>
              <a:buFont typeface="Arial" panose="020B0604020202020204" pitchFamily="34" charset="0"/>
              <a:buChar char="–"/>
              <a:defRPr/>
            </a:pPr>
            <a:r>
              <a:rPr kumimoji="0" lang="en-GB" altLang="en-US" sz="2000" b="1" i="0" u="none" strike="noStrike" kern="1200" cap="none" spc="0" normalizeH="0" baseline="0" noProof="0" dirty="0">
                <a:ln>
                  <a:noFill/>
                </a:ln>
                <a:solidFill>
                  <a:schemeClr val="tx1"/>
                </a:solidFill>
                <a:effectLst/>
                <a:uLnTx/>
                <a:uFillTx/>
                <a:latin typeface="+mn-lt"/>
                <a:ea typeface="+mn-ea"/>
                <a:cs typeface="+mn-cs"/>
              </a:rPr>
              <a:t>Means-end reasoning (or planning)</a:t>
            </a:r>
            <a:r>
              <a:rPr kumimoji="0" lang="en-GB" altLang="en-US" sz="2000" b="0" i="0" u="none" strike="noStrike" kern="1200" cap="none" spc="0" normalizeH="0" baseline="0" noProof="0" dirty="0">
                <a:ln>
                  <a:noFill/>
                </a:ln>
                <a:solidFill>
                  <a:schemeClr val="tx1"/>
                </a:solidFill>
                <a:effectLst/>
                <a:uLnTx/>
                <a:uFillTx/>
                <a:latin typeface="+mn-lt"/>
                <a:ea typeface="+mn-ea"/>
                <a:cs typeface="+mn-cs"/>
              </a:rPr>
              <a:t>: deciding </a:t>
            </a:r>
            <a:r>
              <a:rPr kumimoji="0" lang="en-GB" altLang="en-US" sz="2000" b="0" i="1" u="none" strike="noStrike" kern="1200" cap="none" spc="0" normalizeH="0" baseline="0" noProof="0" dirty="0">
                <a:ln>
                  <a:noFill/>
                </a:ln>
                <a:solidFill>
                  <a:schemeClr val="tx1"/>
                </a:solidFill>
                <a:effectLst/>
                <a:uLnTx/>
                <a:uFillTx/>
                <a:latin typeface="+mn-lt"/>
                <a:ea typeface="+mn-ea"/>
                <a:cs typeface="+mn-cs"/>
              </a:rPr>
              <a:t>how</a:t>
            </a:r>
            <a:r>
              <a:rPr kumimoji="0" lang="en-GB" altLang="en-US" sz="2000" b="0" i="0" u="none" strike="noStrike" kern="1200" cap="none" spc="0" normalizeH="0" baseline="0" noProof="0" dirty="0">
                <a:ln>
                  <a:noFill/>
                </a:ln>
                <a:solidFill>
                  <a:schemeClr val="tx1"/>
                </a:solidFill>
                <a:effectLst/>
                <a:uLnTx/>
                <a:uFillTx/>
                <a:latin typeface="+mn-lt"/>
                <a:ea typeface="+mn-ea"/>
                <a:cs typeface="+mn-cs"/>
              </a:rPr>
              <a:t> to achieve it</a:t>
            </a:r>
          </a:p>
          <a:p>
            <a:pPr marL="342900" marR="0" lvl="0" indent="-342900" algn="l" defTabSz="914400" rtl="0" eaLnBrk="0" fontAlgn="base" latinLnBrk="0" hangingPunct="0">
              <a:lnSpc>
                <a:spcPct val="100000"/>
              </a:lnSpc>
              <a:spcBef>
                <a:spcPct val="20000"/>
              </a:spcBef>
              <a:spcAft>
                <a:spcPts val="600"/>
              </a:spcAft>
              <a:buClrTx/>
              <a:buSzTx/>
              <a:buFont typeface="Arial" panose="020B0604020202020204" pitchFamily="34" charset="0"/>
              <a:buChar char="•"/>
              <a:defRPr/>
            </a:pPr>
            <a:r>
              <a:rPr kumimoji="0" lang="en-GB" altLang="en-US" sz="2400" b="1" i="1" u="none" strike="noStrike" kern="1200" cap="none" spc="0" normalizeH="0" baseline="0" noProof="0" dirty="0">
                <a:ln>
                  <a:noFill/>
                </a:ln>
                <a:solidFill>
                  <a:srgbClr val="00B050"/>
                </a:solidFill>
                <a:effectLst/>
                <a:uLnTx/>
                <a:uFillTx/>
                <a:latin typeface="+mn-lt"/>
                <a:ea typeface="+mn-ea"/>
                <a:cs typeface="+mn-cs"/>
              </a:rPr>
              <a:t>Beliefs</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 an agent’s information about the world</a:t>
            </a:r>
          </a:p>
          <a:p>
            <a:pPr marL="342900" marR="0" lvl="0" indent="-342900" algn="l" defTabSz="914400" rtl="0" eaLnBrk="0" fontAlgn="base" latinLnBrk="0" hangingPunct="0">
              <a:lnSpc>
                <a:spcPct val="100000"/>
              </a:lnSpc>
              <a:spcBef>
                <a:spcPct val="20000"/>
              </a:spcBef>
              <a:spcAft>
                <a:spcPts val="600"/>
              </a:spcAft>
              <a:buClrTx/>
              <a:buSzTx/>
              <a:buFont typeface="Arial" panose="020B0604020202020204" pitchFamily="34" charset="0"/>
              <a:buChar char="•"/>
              <a:defRPr/>
            </a:pPr>
            <a:r>
              <a:rPr kumimoji="0" lang="en-GB" altLang="en-US" sz="2400" b="1" i="1" u="none" strike="noStrike" kern="1200" cap="none" spc="0" normalizeH="0" baseline="0" noProof="0" dirty="0">
                <a:ln>
                  <a:noFill/>
                </a:ln>
                <a:solidFill>
                  <a:srgbClr val="00B050"/>
                </a:solidFill>
                <a:effectLst/>
                <a:uLnTx/>
                <a:uFillTx/>
                <a:latin typeface="+mn-lt"/>
                <a:ea typeface="+mn-ea"/>
                <a:cs typeface="+mn-cs"/>
              </a:rPr>
              <a:t>Desires</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 an agent’s motivation or possible options</a:t>
            </a:r>
          </a:p>
          <a:p>
            <a:pPr marL="342900" marR="0" lvl="0" indent="-342900" algn="l" defTabSz="914400" rtl="0" eaLnBrk="0" fontAlgn="base" latinLnBrk="0" hangingPunct="0">
              <a:lnSpc>
                <a:spcPct val="100000"/>
              </a:lnSpc>
              <a:spcBef>
                <a:spcPct val="20000"/>
              </a:spcBef>
              <a:spcAft>
                <a:spcPts val="600"/>
              </a:spcAft>
              <a:buClrTx/>
              <a:buSzTx/>
              <a:buFont typeface="Arial" panose="020B0604020202020204" pitchFamily="34" charset="0"/>
              <a:buChar char="•"/>
              <a:defRPr/>
            </a:pPr>
            <a:r>
              <a:rPr kumimoji="0" lang="en-GB" altLang="en-US" sz="2400" b="1" i="1" u="none" strike="noStrike" kern="1200" cap="none" spc="0" normalizeH="0" baseline="0" noProof="0" dirty="0">
                <a:ln>
                  <a:noFill/>
                </a:ln>
                <a:solidFill>
                  <a:srgbClr val="00B050"/>
                </a:solidFill>
                <a:effectLst/>
                <a:uLnTx/>
                <a:uFillTx/>
                <a:latin typeface="+mn-lt"/>
                <a:ea typeface="+mn-ea"/>
                <a:cs typeface="+mn-cs"/>
              </a:rPr>
              <a:t>Intentions</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 an agent’s commitments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1748"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vert="horz" wrap="square" lIns="91440" tIns="45720" rIns="91440" bIns="45720" anchor="ctr" anchorCtr="0"/>
          <a:lstStyle/>
          <a:p>
            <a:pPr eaLnBrk="1" hangingPunct="1"/>
            <a:r>
              <a:rPr lang="en-US" altLang="en-US" dirty="0"/>
              <a:t>Expected learning outcomes</a:t>
            </a:r>
          </a:p>
        </p:txBody>
      </p:sp>
      <p:sp>
        <p:nvSpPr>
          <p:cNvPr id="13315" name="Content Placeholder 2"/>
          <p:cNvSpPr>
            <a:spLocks noGrp="1"/>
          </p:cNvSpPr>
          <p:nvPr>
            <p:ph idx="1"/>
          </p:nvPr>
        </p:nvSpPr>
        <p:spPr>
          <a:xfrm>
            <a:off x="457200" y="1722438"/>
            <a:ext cx="8229600" cy="4525962"/>
          </a:xfrm>
        </p:spPr>
        <p:txBody>
          <a:bodyPr vert="horz" wrap="square" lIns="91440" tIns="45720" rIns="91440" bIns="45720" anchor="t" anchorCtr="0"/>
          <a:lstStyle/>
          <a:p>
            <a:pPr eaLnBrk="1" hangingPunct="1"/>
            <a:r>
              <a:rPr lang="en-US" altLang="en-US" dirty="0"/>
              <a:t>Understand the abstract architectures of an agent</a:t>
            </a:r>
          </a:p>
          <a:p>
            <a:pPr eaLnBrk="1" hangingPunct="1"/>
            <a:r>
              <a:rPr lang="en-US" altLang="en-US" dirty="0"/>
              <a:t>Understand different elements of agent architectures</a:t>
            </a:r>
          </a:p>
          <a:p>
            <a:pPr eaLnBrk="1" hangingPunct="1"/>
            <a:endParaRPr lang="en-US" altLang="en-US" dirty="0"/>
          </a:p>
        </p:txBody>
      </p:sp>
      <p:sp>
        <p:nvSpPr>
          <p:cNvPr id="1331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vert="horz" wrap="square" lIns="91440" tIns="45720" rIns="91440" bIns="45720" anchor="ctr" anchorCtr="0"/>
          <a:lstStyle/>
          <a:p>
            <a:r>
              <a:rPr lang="en-US" altLang="en-US" dirty="0"/>
              <a:t>Intentions</a:t>
            </a:r>
          </a:p>
        </p:txBody>
      </p:sp>
      <p:sp>
        <p:nvSpPr>
          <p:cNvPr id="32771"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800" dirty="0"/>
              <a:t>Intentions are key in practical reasoning: </a:t>
            </a:r>
          </a:p>
          <a:p>
            <a:pPr lvl="1"/>
            <a:r>
              <a:rPr lang="en-GB" altLang="en-US" sz="2400" dirty="0"/>
              <a:t>They describe states of affairs that the agent has committed to bringing about and as a result they are action-inducing</a:t>
            </a:r>
          </a:p>
          <a:p>
            <a:pPr lvl="1"/>
            <a:r>
              <a:rPr lang="en-GB" altLang="en-US" sz="2400" dirty="0"/>
              <a:t>They resist reconsideration, are volitional and reasoning-centered, and one intention leads to further being generated</a:t>
            </a:r>
          </a:p>
          <a:p>
            <a:r>
              <a:rPr lang="en-GB" altLang="en-US" sz="2800" dirty="0"/>
              <a:t>Forming intentions is critical to an agent’s success</a:t>
            </a:r>
          </a:p>
          <a:p>
            <a:pPr lvl="1"/>
            <a:r>
              <a:rPr lang="en-GB" altLang="en-US" sz="2400" dirty="0"/>
              <a:t>Resource bound (fixed amount of power, memory)</a:t>
            </a:r>
          </a:p>
          <a:p>
            <a:pPr lvl="1"/>
            <a:r>
              <a:rPr lang="en-GB" altLang="en-US" sz="2400" dirty="0"/>
              <a:t>Cannot continually weigh its options</a:t>
            </a:r>
          </a:p>
        </p:txBody>
      </p:sp>
      <p:sp>
        <p:nvSpPr>
          <p:cNvPr id="32772"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vert="horz" wrap="square" lIns="91440" tIns="45720" rIns="91440" bIns="45720" anchor="ctr" anchorCtr="0"/>
          <a:lstStyle/>
          <a:p>
            <a:r>
              <a:rPr lang="en-US" altLang="en-US" dirty="0"/>
              <a:t>BDI Components</a:t>
            </a:r>
          </a:p>
        </p:txBody>
      </p:sp>
      <p:pic>
        <p:nvPicPr>
          <p:cNvPr id="33795" name="Picture 49"/>
          <p:cNvPicPr>
            <a:picLocks noGrp="1" noChangeAspect="1"/>
          </p:cNvPicPr>
          <p:nvPr>
            <p:ph idx="1"/>
          </p:nvPr>
        </p:nvPicPr>
        <p:blipFill>
          <a:blip r:embed="rId2"/>
          <a:srcRect/>
          <a:stretch>
            <a:fillRect/>
          </a:stretch>
        </p:blipFill>
        <p:spPr>
          <a:xfrm>
            <a:off x="457200" y="2211388"/>
            <a:ext cx="8229600" cy="3548062"/>
          </a:xfrm>
        </p:spPr>
      </p:pic>
      <p:sp>
        <p:nvSpPr>
          <p:cNvPr id="5" name="Oval 4"/>
          <p:cNvSpPr/>
          <p:nvPr/>
        </p:nvSpPr>
        <p:spPr>
          <a:xfrm>
            <a:off x="304800" y="2057400"/>
            <a:ext cx="5715000" cy="1676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Oval 5"/>
          <p:cNvSpPr/>
          <p:nvPr/>
        </p:nvSpPr>
        <p:spPr>
          <a:xfrm>
            <a:off x="6019800" y="2057400"/>
            <a:ext cx="2667000" cy="1676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8" name="TextBox 6"/>
          <p:cNvSpPr txBox="1"/>
          <p:nvPr/>
        </p:nvSpPr>
        <p:spPr>
          <a:xfrm>
            <a:off x="2133600" y="1600200"/>
            <a:ext cx="14160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solidFill>
                  <a:srgbClr val="FF0000"/>
                </a:solidFill>
                <a:latin typeface="Arial" panose="020B0604020202020204" pitchFamily="34" charset="0"/>
                <a:cs typeface="Arial" panose="020B0604020202020204" pitchFamily="34" charset="0"/>
              </a:rPr>
              <a:t>Deliberation</a:t>
            </a:r>
            <a:endParaRPr lang="en-US" altLang="en-US" sz="1800" dirty="0">
              <a:solidFill>
                <a:srgbClr val="FF0000"/>
              </a:solidFill>
              <a:latin typeface="Arial" panose="020B0604020202020204" pitchFamily="34" charset="0"/>
              <a:ea typeface="Arial" panose="020B0604020202020204" pitchFamily="34" charset="0"/>
            </a:endParaRPr>
          </a:p>
        </p:txBody>
      </p:sp>
      <p:sp>
        <p:nvSpPr>
          <p:cNvPr id="33799" name="TextBox 7"/>
          <p:cNvSpPr txBox="1"/>
          <p:nvPr/>
        </p:nvSpPr>
        <p:spPr>
          <a:xfrm>
            <a:off x="6645275" y="1600200"/>
            <a:ext cx="10826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solidFill>
                  <a:srgbClr val="FF0000"/>
                </a:solidFill>
                <a:latin typeface="Arial" panose="020B0604020202020204" pitchFamily="34" charset="0"/>
                <a:cs typeface="Arial" panose="020B0604020202020204" pitchFamily="34" charset="0"/>
              </a:rPr>
              <a:t>Planning</a:t>
            </a:r>
            <a:endParaRPr lang="en-US" altLang="en-US" sz="1800" dirty="0">
              <a:solidFill>
                <a:srgbClr val="FF0000"/>
              </a:solidFill>
              <a:latin typeface="Arial" panose="020B0604020202020204" pitchFamily="34" charset="0"/>
              <a:ea typeface="Arial" panose="020B0604020202020204" pitchFamily="34" charset="0"/>
            </a:endParaRPr>
          </a:p>
        </p:txBody>
      </p:sp>
      <p:sp>
        <p:nvSpPr>
          <p:cNvPr id="3380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vert="horz" wrap="square" lIns="91440" tIns="45720" rIns="91440" bIns="45720" anchor="ctr" anchorCtr="0"/>
          <a:lstStyle/>
          <a:p>
            <a:r>
              <a:rPr dirty="0"/>
              <a:t>BDI Components</a:t>
            </a:r>
          </a:p>
        </p:txBody>
      </p:sp>
      <p:sp>
        <p:nvSpPr>
          <p:cNvPr id="34819" name="Content Placeholder 2"/>
          <p:cNvSpPr>
            <a:spLocks noGrp="1"/>
          </p:cNvSpPr>
          <p:nvPr>
            <p:ph idx="1"/>
          </p:nvPr>
        </p:nvSpPr>
        <p:spPr>
          <a:xfrm>
            <a:off x="457200" y="1722438"/>
            <a:ext cx="8229600" cy="4525962"/>
          </a:xfrm>
        </p:spPr>
        <p:txBody>
          <a:bodyPr vert="horz" wrap="square" lIns="91440" tIns="45720" rIns="91440" bIns="45720" anchor="t" anchorCtr="0"/>
          <a:lstStyle/>
          <a:p>
            <a:r>
              <a:rPr sz="2800" i="1" dirty="0">
                <a:solidFill>
                  <a:srgbClr val="00B050"/>
                </a:solidFill>
              </a:rPr>
              <a:t>Belief revision function</a:t>
            </a:r>
            <a:r>
              <a:rPr sz="2800" dirty="0"/>
              <a:t> – update the agent’s current belief based on new percept</a:t>
            </a:r>
          </a:p>
          <a:p>
            <a:r>
              <a:rPr sz="2800" i="1" dirty="0">
                <a:solidFill>
                  <a:srgbClr val="00B050"/>
                </a:solidFill>
              </a:rPr>
              <a:t>Set of beliefs</a:t>
            </a:r>
            <a:r>
              <a:rPr sz="2800" dirty="0"/>
              <a:t> – agent’s current information fo</a:t>
            </a:r>
            <a:r>
              <a:rPr lang="en-US" sz="2800" dirty="0"/>
              <a:t>r</a:t>
            </a:r>
            <a:r>
              <a:rPr sz="2800" dirty="0"/>
              <a:t> the world</a:t>
            </a:r>
          </a:p>
          <a:p>
            <a:r>
              <a:rPr sz="2800" i="1" dirty="0">
                <a:solidFill>
                  <a:srgbClr val="00B050"/>
                </a:solidFill>
              </a:rPr>
              <a:t>Generate options</a:t>
            </a:r>
            <a:r>
              <a:rPr sz="2800" dirty="0"/>
              <a:t> – determine the agent’s options or desires</a:t>
            </a:r>
          </a:p>
          <a:p>
            <a:r>
              <a:rPr sz="2800" i="1" dirty="0">
                <a:solidFill>
                  <a:srgbClr val="00B050"/>
                </a:solidFill>
              </a:rPr>
              <a:t>Set of desires</a:t>
            </a:r>
            <a:r>
              <a:rPr sz="2800" dirty="0"/>
              <a:t> – possible options for the agent</a:t>
            </a:r>
          </a:p>
          <a:p>
            <a:r>
              <a:rPr sz="2800" i="1" dirty="0">
                <a:solidFill>
                  <a:srgbClr val="00B050"/>
                </a:solidFill>
              </a:rPr>
              <a:t>Filter function</a:t>
            </a:r>
            <a:r>
              <a:rPr sz="2800" dirty="0"/>
              <a:t> – deliberation process; deciding what to do</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vert="horz" wrap="square" lIns="91440" tIns="45720" rIns="91440" bIns="45720" anchor="ctr" anchorCtr="0"/>
          <a:lstStyle/>
          <a:p>
            <a:r>
              <a:rPr dirty="0"/>
              <a:t>BDI Components</a:t>
            </a:r>
          </a:p>
        </p:txBody>
      </p:sp>
      <p:sp>
        <p:nvSpPr>
          <p:cNvPr id="35843" name="Content Placeholder 2"/>
          <p:cNvSpPr>
            <a:spLocks noGrp="1"/>
          </p:cNvSpPr>
          <p:nvPr>
            <p:ph idx="1"/>
          </p:nvPr>
        </p:nvSpPr>
        <p:spPr>
          <a:xfrm>
            <a:off x="457200" y="1722438"/>
            <a:ext cx="8229600" cy="4525962"/>
          </a:xfrm>
        </p:spPr>
        <p:txBody>
          <a:bodyPr vert="horz" wrap="square" lIns="91440" tIns="45720" rIns="91440" bIns="45720" anchor="t" anchorCtr="0"/>
          <a:lstStyle/>
          <a:p>
            <a:r>
              <a:rPr i="1" dirty="0">
                <a:solidFill>
                  <a:srgbClr val="00B050"/>
                </a:solidFill>
              </a:rPr>
              <a:t>Set of current intentions </a:t>
            </a:r>
            <a:r>
              <a:rPr dirty="0"/>
              <a:t>– what the agent has chosen to do</a:t>
            </a:r>
          </a:p>
          <a:p>
            <a:r>
              <a:rPr i="1" dirty="0">
                <a:solidFill>
                  <a:srgbClr val="00B050"/>
                </a:solidFill>
              </a:rPr>
              <a:t>Action selection function</a:t>
            </a:r>
            <a:r>
              <a:rPr dirty="0"/>
              <a:t> – select action based on the current set of intentions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vert="horz" wrap="square" lIns="91440" tIns="45720" rIns="91440" bIns="45720" anchor="ctr" anchorCtr="0"/>
          <a:lstStyle/>
          <a:p>
            <a:r>
              <a:rPr lang="en-US" altLang="en-US" dirty="0"/>
              <a:t>Agent control loop</a:t>
            </a:r>
          </a:p>
        </p:txBody>
      </p:sp>
      <p:sp>
        <p:nvSpPr>
          <p:cNvPr id="36867" name="Content Placeholder 2"/>
          <p:cNvSpPr>
            <a:spLocks noGrp="1"/>
          </p:cNvSpPr>
          <p:nvPr>
            <p:ph idx="1"/>
          </p:nvPr>
        </p:nvSpPr>
        <p:spPr>
          <a:xfrm>
            <a:off x="457200" y="1722438"/>
            <a:ext cx="8229600" cy="4525962"/>
          </a:xfrm>
        </p:spPr>
        <p:txBody>
          <a:bodyPr vert="horz" wrap="square" lIns="91440" tIns="45720" rIns="91440" bIns="45720" anchor="t" anchorCtr="0"/>
          <a:lstStyle/>
          <a:p>
            <a:pPr marL="0" indent="0" defTabSz="914400">
              <a:spcBef>
                <a:spcPct val="0"/>
              </a:spcBef>
              <a:buNone/>
              <a:tabLst>
                <a:tab pos="292100" algn="l"/>
                <a:tab pos="688975" algn="l"/>
              </a:tabLst>
            </a:pPr>
            <a:r>
              <a:rPr lang="en-US" altLang="en-US" sz="2000" dirty="0">
                <a:solidFill>
                  <a:srgbClr val="003399"/>
                </a:solidFill>
              </a:rPr>
              <a:t>begin</a:t>
            </a:r>
          </a:p>
          <a:p>
            <a:pPr marL="0" indent="0" defTabSz="914400">
              <a:spcBef>
                <a:spcPct val="0"/>
              </a:spcBef>
              <a:buNone/>
              <a:tabLst>
                <a:tab pos="292100" algn="l"/>
                <a:tab pos="688975" algn="l"/>
              </a:tabLst>
            </a:pPr>
            <a:r>
              <a:rPr lang="en-US" altLang="en-US" sz="2000" dirty="0">
                <a:solidFill>
                  <a:srgbClr val="003399"/>
                </a:solidFill>
              </a:rPr>
              <a:t>	B:=B</a:t>
            </a:r>
            <a:r>
              <a:rPr lang="en-US" altLang="en-US" sz="2000" baseline="-25000" dirty="0">
                <a:solidFill>
                  <a:srgbClr val="003399"/>
                </a:solidFill>
              </a:rPr>
              <a:t>0</a:t>
            </a:r>
            <a:r>
              <a:rPr lang="en-US" altLang="en-US" sz="2000" dirty="0">
                <a:solidFill>
                  <a:srgbClr val="003399"/>
                </a:solidFill>
              </a:rPr>
              <a:t>; </a:t>
            </a:r>
            <a:r>
              <a:rPr lang="en-US" altLang="en-US" sz="2000" dirty="0">
                <a:solidFill>
                  <a:srgbClr val="007635"/>
                </a:solidFill>
              </a:rPr>
              <a:t>// initial beliefs</a:t>
            </a:r>
          </a:p>
          <a:p>
            <a:pPr marL="0" indent="0" defTabSz="914400">
              <a:spcBef>
                <a:spcPct val="0"/>
              </a:spcBef>
              <a:buNone/>
              <a:tabLst>
                <a:tab pos="292100" algn="l"/>
                <a:tab pos="688975" algn="l"/>
              </a:tabLst>
            </a:pPr>
            <a:r>
              <a:rPr lang="en-US" altLang="en-US" sz="2000" dirty="0">
                <a:solidFill>
                  <a:srgbClr val="003399"/>
                </a:solidFill>
              </a:rPr>
              <a:t>	I:=I</a:t>
            </a:r>
            <a:r>
              <a:rPr lang="en-US" altLang="en-US" sz="2000" baseline="-25000" dirty="0">
                <a:solidFill>
                  <a:srgbClr val="003399"/>
                </a:solidFill>
              </a:rPr>
              <a:t>0</a:t>
            </a:r>
            <a:r>
              <a:rPr lang="en-US" altLang="en-US" sz="2000" dirty="0">
                <a:solidFill>
                  <a:srgbClr val="003399"/>
                </a:solidFill>
              </a:rPr>
              <a:t>; </a:t>
            </a:r>
            <a:r>
              <a:rPr lang="en-US" altLang="en-US" sz="2000" dirty="0">
                <a:solidFill>
                  <a:srgbClr val="007635"/>
                </a:solidFill>
              </a:rPr>
              <a:t>// initial intentions</a:t>
            </a:r>
          </a:p>
          <a:p>
            <a:pPr marL="0" indent="0" defTabSz="914400">
              <a:spcBef>
                <a:spcPct val="0"/>
              </a:spcBef>
              <a:buNone/>
              <a:tabLst>
                <a:tab pos="292100" algn="l"/>
                <a:tab pos="688975" algn="l"/>
              </a:tabLst>
            </a:pPr>
            <a:r>
              <a:rPr lang="en-US" altLang="en-US" sz="2000" dirty="0">
                <a:solidFill>
                  <a:srgbClr val="003399"/>
                </a:solidFill>
              </a:rPr>
              <a:t>	while </a:t>
            </a:r>
            <a:r>
              <a:rPr lang="en-US" altLang="en-US" sz="2000" i="1" dirty="0">
                <a:solidFill>
                  <a:srgbClr val="003399"/>
                </a:solidFill>
              </a:rPr>
              <a:t>true </a:t>
            </a:r>
            <a:r>
              <a:rPr lang="en-US" altLang="en-US" sz="2000" dirty="0">
                <a:solidFill>
                  <a:srgbClr val="003399"/>
                </a:solidFill>
              </a:rPr>
              <a:t>do</a:t>
            </a:r>
          </a:p>
          <a:p>
            <a:pPr marL="0" indent="0" defTabSz="914400">
              <a:spcBef>
                <a:spcPct val="0"/>
              </a:spcBef>
              <a:buNone/>
              <a:tabLst>
                <a:tab pos="292100" algn="l"/>
                <a:tab pos="688975" algn="l"/>
              </a:tabLst>
            </a:pPr>
            <a:r>
              <a:rPr lang="en-US" altLang="en-US" sz="2000" dirty="0">
                <a:solidFill>
                  <a:srgbClr val="003399"/>
                </a:solidFill>
              </a:rPr>
              <a:t>		p:=get-percept();</a:t>
            </a:r>
          </a:p>
          <a:p>
            <a:pPr marL="0" indent="0" defTabSz="914400">
              <a:spcBef>
                <a:spcPct val="0"/>
              </a:spcBef>
              <a:buNone/>
              <a:tabLst>
                <a:tab pos="292100" algn="l"/>
                <a:tab pos="688975" algn="l"/>
              </a:tabLst>
            </a:pPr>
            <a:r>
              <a:rPr lang="en-US" altLang="en-US" sz="2000" dirty="0">
                <a:solidFill>
                  <a:srgbClr val="003399"/>
                </a:solidFill>
              </a:rPr>
              <a:t>		B:=brf(B,p); </a:t>
            </a:r>
            <a:r>
              <a:rPr lang="en-US" altLang="en-US" sz="2000" dirty="0">
                <a:solidFill>
                  <a:srgbClr val="007635"/>
                </a:solidFill>
              </a:rPr>
              <a:t>// update beliefs</a:t>
            </a:r>
          </a:p>
          <a:p>
            <a:pPr marL="0" indent="0" defTabSz="914400">
              <a:spcBef>
                <a:spcPct val="0"/>
              </a:spcBef>
              <a:buNone/>
              <a:tabLst>
                <a:tab pos="292100" algn="l"/>
                <a:tab pos="688975" algn="l"/>
              </a:tabLst>
            </a:pPr>
            <a:r>
              <a:rPr lang="en-US" altLang="en-US" sz="2000" dirty="0">
                <a:solidFill>
                  <a:srgbClr val="003399"/>
                </a:solidFill>
              </a:rPr>
              <a:t>		D:=options(B,I); </a:t>
            </a:r>
            <a:r>
              <a:rPr lang="en-US" altLang="en-US" sz="2000" dirty="0">
                <a:solidFill>
                  <a:srgbClr val="007635"/>
                </a:solidFill>
              </a:rPr>
              <a:t>// generate options</a:t>
            </a:r>
          </a:p>
          <a:p>
            <a:pPr marL="0" indent="0" defTabSz="914400">
              <a:spcBef>
                <a:spcPct val="0"/>
              </a:spcBef>
              <a:buNone/>
              <a:tabLst>
                <a:tab pos="292100" algn="l"/>
                <a:tab pos="688975" algn="l"/>
              </a:tabLst>
            </a:pPr>
            <a:r>
              <a:rPr lang="en-US" altLang="en-US" sz="2000" dirty="0">
                <a:solidFill>
                  <a:srgbClr val="003399"/>
                </a:solidFill>
              </a:rPr>
              <a:t>		I:=filter(B,D,I); </a:t>
            </a:r>
            <a:r>
              <a:rPr lang="en-US" altLang="en-US" sz="2000" dirty="0">
                <a:solidFill>
                  <a:srgbClr val="007635"/>
                </a:solidFill>
              </a:rPr>
              <a:t>// determine intentions</a:t>
            </a:r>
          </a:p>
          <a:p>
            <a:pPr marL="0" indent="0" defTabSz="914400">
              <a:spcBef>
                <a:spcPct val="0"/>
              </a:spcBef>
              <a:buNone/>
              <a:tabLst>
                <a:tab pos="292100" algn="l"/>
                <a:tab pos="688975" algn="l"/>
              </a:tabLst>
            </a:pPr>
            <a:r>
              <a:rPr lang="en-US" altLang="en-US" sz="2000" dirty="0">
                <a:solidFill>
                  <a:srgbClr val="003399"/>
                </a:solidFill>
              </a:rPr>
              <a:t>		action:=asf(I); </a:t>
            </a:r>
            <a:r>
              <a:rPr lang="en-US" altLang="en-US" sz="2000" dirty="0">
                <a:solidFill>
                  <a:srgbClr val="007635"/>
                </a:solidFill>
              </a:rPr>
              <a:t>// select an intention to be executed</a:t>
            </a:r>
          </a:p>
          <a:p>
            <a:pPr marL="0" indent="0" defTabSz="914400">
              <a:spcBef>
                <a:spcPct val="0"/>
              </a:spcBef>
              <a:buNone/>
              <a:tabLst>
                <a:tab pos="292100" algn="l"/>
                <a:tab pos="688975" algn="l"/>
              </a:tabLst>
            </a:pPr>
            <a:r>
              <a:rPr lang="en-US" altLang="en-US" sz="2000" dirty="0">
                <a:solidFill>
                  <a:srgbClr val="003399"/>
                </a:solidFill>
              </a:rPr>
              <a:t>		execute(action);</a:t>
            </a:r>
          </a:p>
          <a:p>
            <a:pPr marL="0" indent="0" defTabSz="914400">
              <a:spcBef>
                <a:spcPct val="0"/>
              </a:spcBef>
              <a:buNone/>
              <a:tabLst>
                <a:tab pos="292100" algn="l"/>
                <a:tab pos="688975" algn="l"/>
              </a:tabLst>
            </a:pPr>
            <a:r>
              <a:rPr lang="en-US" altLang="en-US" sz="2000" dirty="0">
                <a:solidFill>
                  <a:srgbClr val="003399"/>
                </a:solidFill>
              </a:rPr>
              <a:t>	end-while</a:t>
            </a:r>
          </a:p>
          <a:p>
            <a:pPr marL="0" indent="0" defTabSz="914400">
              <a:spcBef>
                <a:spcPct val="0"/>
              </a:spcBef>
              <a:buNone/>
              <a:tabLst>
                <a:tab pos="292100" algn="l"/>
                <a:tab pos="688975" algn="l"/>
              </a:tabLst>
            </a:pPr>
            <a:r>
              <a:rPr lang="en-US" altLang="en-US" sz="2000" dirty="0">
                <a:solidFill>
                  <a:srgbClr val="003399"/>
                </a:solidFill>
              </a:rPr>
              <a:t>end</a:t>
            </a:r>
          </a:p>
        </p:txBody>
      </p:sp>
      <p:sp>
        <p:nvSpPr>
          <p:cNvPr id="36868"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vert="horz" wrap="square" lIns="91440" tIns="45720" rIns="91440" bIns="45720" anchor="ctr" anchorCtr="0"/>
          <a:lstStyle/>
          <a:p>
            <a:r>
              <a:rPr lang="en-US" altLang="en-US" dirty="0"/>
              <a:t>Implementation of BDI</a:t>
            </a:r>
          </a:p>
        </p:txBody>
      </p:sp>
      <p:sp>
        <p:nvSpPr>
          <p:cNvPr id="37891" name="Content Placeholder 2"/>
          <p:cNvSpPr>
            <a:spLocks noGrp="1"/>
          </p:cNvSpPr>
          <p:nvPr>
            <p:ph idx="1"/>
          </p:nvPr>
        </p:nvSpPr>
        <p:spPr>
          <a:xfrm>
            <a:off x="457200" y="1722438"/>
            <a:ext cx="5562600" cy="4525962"/>
          </a:xfrm>
        </p:spPr>
        <p:txBody>
          <a:bodyPr vert="horz" wrap="square" lIns="91440" tIns="45720" rIns="91440" bIns="45720" anchor="t" anchorCtr="0"/>
          <a:lstStyle/>
          <a:p>
            <a:pPr marL="514350" indent="-514350">
              <a:buFont typeface="Calibri" panose="020F0502020204030204" pitchFamily="-65" charset="0"/>
              <a:buAutoNum type="arabicPeriod"/>
            </a:pPr>
            <a:r>
              <a:rPr lang="en-US" altLang="en-US" sz="2800" dirty="0"/>
              <a:t>Observes the world</a:t>
            </a:r>
          </a:p>
          <a:p>
            <a:pPr marL="514350" indent="-514350">
              <a:buFont typeface="Calibri" panose="020F0502020204030204" pitchFamily="-65" charset="0"/>
              <a:buAutoNum type="arabicPeriod"/>
            </a:pPr>
            <a:r>
              <a:rPr lang="en-US" altLang="en-US" sz="2800" dirty="0"/>
              <a:t>Update beliefs</a:t>
            </a:r>
          </a:p>
          <a:p>
            <a:pPr marL="514350" indent="-514350">
              <a:buFont typeface="Calibri" panose="020F0502020204030204" pitchFamily="-65" charset="0"/>
              <a:buAutoNum type="arabicPeriod"/>
            </a:pPr>
            <a:r>
              <a:rPr lang="en-US" altLang="en-US" sz="2800" dirty="0"/>
              <a:t>Deliberates to decide what intention to achieve</a:t>
            </a:r>
          </a:p>
          <a:p>
            <a:pPr marL="514350" indent="-514350">
              <a:buFont typeface="Calibri" panose="020F0502020204030204" pitchFamily="-65" charset="0"/>
              <a:buAutoNum type="arabicPeriod"/>
            </a:pPr>
            <a:r>
              <a:rPr lang="en-US" altLang="en-US" sz="2800" dirty="0"/>
              <a:t>Uses mean-ends reasoning to find a plan to achieve the intentions</a:t>
            </a:r>
          </a:p>
          <a:p>
            <a:pPr marL="514350" indent="-514350">
              <a:buFont typeface="Calibri" panose="020F0502020204030204" pitchFamily="-65" charset="0"/>
              <a:buAutoNum type="arabicPeriod"/>
            </a:pPr>
            <a:r>
              <a:rPr lang="en-US" altLang="en-US" sz="2800" dirty="0"/>
              <a:t>Executes the plan</a:t>
            </a:r>
          </a:p>
        </p:txBody>
      </p:sp>
      <p:sp>
        <p:nvSpPr>
          <p:cNvPr id="4" name="Oval 3"/>
          <p:cNvSpPr/>
          <p:nvPr/>
        </p:nvSpPr>
        <p:spPr>
          <a:xfrm>
            <a:off x="6858000" y="4876800"/>
            <a:ext cx="533400" cy="5334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893" name="TextBox 4"/>
          <p:cNvSpPr txBox="1"/>
          <p:nvPr/>
        </p:nvSpPr>
        <p:spPr>
          <a:xfrm>
            <a:off x="5791200" y="1290638"/>
            <a:ext cx="9906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400" b="1" dirty="0">
                <a:latin typeface="Arial" panose="020B0604020202020204" pitchFamily="34" charset="0"/>
                <a:cs typeface="Arial" panose="020B0604020202020204" pitchFamily="34" charset="0"/>
              </a:rPr>
              <a:t>Goal 1</a:t>
            </a:r>
            <a:endParaRPr lang="en-US" altLang="en-US" sz="2400" b="1" dirty="0">
              <a:latin typeface="Arial" panose="020B0604020202020204" pitchFamily="34" charset="0"/>
              <a:ea typeface="Arial" panose="020B0604020202020204" pitchFamily="34" charset="0"/>
            </a:endParaRPr>
          </a:p>
        </p:txBody>
      </p:sp>
      <p:sp>
        <p:nvSpPr>
          <p:cNvPr id="37894" name="TextBox 5"/>
          <p:cNvSpPr txBox="1"/>
          <p:nvPr/>
        </p:nvSpPr>
        <p:spPr>
          <a:xfrm>
            <a:off x="7467600" y="1290638"/>
            <a:ext cx="9906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400" b="1" dirty="0">
                <a:latin typeface="Arial" panose="020B0604020202020204" pitchFamily="34" charset="0"/>
                <a:cs typeface="Arial" panose="020B0604020202020204" pitchFamily="34" charset="0"/>
              </a:rPr>
              <a:t>Goal 2</a:t>
            </a:r>
            <a:endParaRPr lang="en-US" altLang="en-US" sz="2400" b="1" dirty="0">
              <a:latin typeface="Arial" panose="020B0604020202020204" pitchFamily="34" charset="0"/>
              <a:ea typeface="Arial" panose="020B0604020202020204" pitchFamily="34" charset="0"/>
            </a:endParaRPr>
          </a:p>
        </p:txBody>
      </p:sp>
      <p:sp>
        <p:nvSpPr>
          <p:cNvPr id="7" name="Oval 6"/>
          <p:cNvSpPr/>
          <p:nvPr/>
        </p:nvSpPr>
        <p:spPr>
          <a:xfrm>
            <a:off x="6096000" y="3657600"/>
            <a:ext cx="533400" cy="5334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Oval 7"/>
          <p:cNvSpPr/>
          <p:nvPr/>
        </p:nvSpPr>
        <p:spPr>
          <a:xfrm>
            <a:off x="7543800" y="3657600"/>
            <a:ext cx="533400" cy="533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Oval 8"/>
          <p:cNvSpPr/>
          <p:nvPr/>
        </p:nvSpPr>
        <p:spPr>
          <a:xfrm>
            <a:off x="7696200" y="2057400"/>
            <a:ext cx="533400" cy="533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Oval 9"/>
          <p:cNvSpPr/>
          <p:nvPr/>
        </p:nvSpPr>
        <p:spPr>
          <a:xfrm>
            <a:off x="6019800" y="2667000"/>
            <a:ext cx="533400" cy="5334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1" name="Straight Arrow Connector 10"/>
          <p:cNvCxnSpPr>
            <a:stCxn id="4" idx="1"/>
            <a:endCxn id="7" idx="5"/>
          </p:cNvCxnSpPr>
          <p:nvPr/>
        </p:nvCxnSpPr>
        <p:spPr>
          <a:xfrm flipH="1" flipV="1">
            <a:off x="6551613" y="4113213"/>
            <a:ext cx="384175" cy="841375"/>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0"/>
            <a:endCxn id="10" idx="4"/>
          </p:cNvCxnSpPr>
          <p:nvPr/>
        </p:nvCxnSpPr>
        <p:spPr>
          <a:xfrm flipH="1" flipV="1">
            <a:off x="6286500" y="3200400"/>
            <a:ext cx="762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7"/>
            <a:endCxn id="8" idx="3"/>
          </p:cNvCxnSpPr>
          <p:nvPr/>
        </p:nvCxnSpPr>
        <p:spPr>
          <a:xfrm flipV="1">
            <a:off x="7313613" y="4113213"/>
            <a:ext cx="307975" cy="841375"/>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0"/>
            <a:endCxn id="9" idx="4"/>
          </p:cNvCxnSpPr>
          <p:nvPr/>
        </p:nvCxnSpPr>
        <p:spPr>
          <a:xfrm flipV="1">
            <a:off x="7810500" y="2590800"/>
            <a:ext cx="152400" cy="1066800"/>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10400" y="4419600"/>
            <a:ext cx="1600200" cy="369888"/>
          </a:xfrm>
          <a:prstGeom prst="rect">
            <a:avLst/>
          </a:prstGeom>
          <a:solidFill>
            <a:srgbClr val="7030A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b="1" dirty="0">
                <a:solidFill>
                  <a:schemeClr val="bg1"/>
                </a:solidFill>
                <a:latin typeface="Arial" panose="020B0604020202020204" pitchFamily="34" charset="0"/>
                <a:cs typeface="Arial" panose="020B0604020202020204" pitchFamily="34" charset="0"/>
              </a:rPr>
              <a:t>deliberation</a:t>
            </a:r>
            <a:endParaRPr lang="en-US" altLang="en-US" sz="1800" b="1" dirty="0">
              <a:solidFill>
                <a:schemeClr val="bg1"/>
              </a:solidFill>
              <a:latin typeface="Arial" panose="020B0604020202020204" pitchFamily="34" charset="0"/>
              <a:ea typeface="Arial" panose="020B0604020202020204" pitchFamily="34" charset="0"/>
            </a:endParaRPr>
          </a:p>
        </p:txBody>
      </p:sp>
      <p:sp>
        <p:nvSpPr>
          <p:cNvPr id="16" name="Oval 15"/>
          <p:cNvSpPr/>
          <p:nvPr/>
        </p:nvSpPr>
        <p:spPr>
          <a:xfrm>
            <a:off x="6019800" y="1752600"/>
            <a:ext cx="533400" cy="533400"/>
          </a:xfrm>
          <a:prstGeom prst="ellipse">
            <a:avLst/>
          </a:prstGeom>
          <a:solidFill>
            <a:schemeClr val="accent6">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7" name="Straight Arrow Connector 16"/>
          <p:cNvCxnSpPr>
            <a:stCxn id="10" idx="0"/>
            <a:endCxn id="16" idx="4"/>
          </p:cNvCxnSpPr>
          <p:nvPr/>
        </p:nvCxnSpPr>
        <p:spPr>
          <a:xfrm flipV="1">
            <a:off x="6286500" y="2286000"/>
            <a:ext cx="0" cy="3810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906" name="TextBox 17"/>
          <p:cNvSpPr txBox="1"/>
          <p:nvPr/>
        </p:nvSpPr>
        <p:spPr>
          <a:xfrm>
            <a:off x="6019800" y="4343400"/>
            <a:ext cx="531813"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cs typeface="Arial" panose="020B0604020202020204" pitchFamily="34" charset="0"/>
              </a:rPr>
              <a:t>p1</a:t>
            </a:r>
            <a:endParaRPr lang="en-US" altLang="en-US" sz="2000" b="1" dirty="0">
              <a:latin typeface="Arial" panose="020B0604020202020204" pitchFamily="34" charset="0"/>
              <a:ea typeface="Arial" panose="020B0604020202020204" pitchFamily="34" charset="0"/>
            </a:endParaRPr>
          </a:p>
        </p:txBody>
      </p:sp>
      <p:sp>
        <p:nvSpPr>
          <p:cNvPr id="37907" name="TextBox 18"/>
          <p:cNvSpPr txBox="1"/>
          <p:nvPr/>
        </p:nvSpPr>
        <p:spPr>
          <a:xfrm>
            <a:off x="7543800" y="4800600"/>
            <a:ext cx="4572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b="1" dirty="0">
                <a:latin typeface="Arial" panose="020B0604020202020204" pitchFamily="34" charset="0"/>
                <a:cs typeface="Arial" panose="020B0604020202020204" pitchFamily="34" charset="0"/>
              </a:rPr>
              <a:t>p2</a:t>
            </a:r>
            <a:endParaRPr lang="en-US" altLang="en-US" sz="1800" b="1" dirty="0">
              <a:latin typeface="Arial" panose="020B0604020202020204" pitchFamily="34" charset="0"/>
              <a:ea typeface="Arial" panose="020B0604020202020204" pitchFamily="34" charset="0"/>
            </a:endParaRPr>
          </a:p>
        </p:txBody>
      </p:sp>
      <p:sp>
        <p:nvSpPr>
          <p:cNvPr id="37908" name="TextBox 19"/>
          <p:cNvSpPr txBox="1"/>
          <p:nvPr/>
        </p:nvSpPr>
        <p:spPr>
          <a:xfrm>
            <a:off x="5410200" y="3352800"/>
            <a:ext cx="6858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b="1" dirty="0">
                <a:latin typeface="Arial" panose="020B0604020202020204" pitchFamily="34" charset="0"/>
                <a:cs typeface="Arial" panose="020B0604020202020204" pitchFamily="34" charset="0"/>
              </a:rPr>
              <a:t>P1.a</a:t>
            </a:r>
            <a:endParaRPr lang="en-US" altLang="en-US" sz="1800" b="1" dirty="0">
              <a:latin typeface="Arial" panose="020B0604020202020204" pitchFamily="34" charset="0"/>
              <a:ea typeface="Arial" panose="020B0604020202020204" pitchFamily="34" charset="0"/>
            </a:endParaRPr>
          </a:p>
        </p:txBody>
      </p:sp>
      <p:sp>
        <p:nvSpPr>
          <p:cNvPr id="37909" name="TextBox 20"/>
          <p:cNvSpPr txBox="1"/>
          <p:nvPr/>
        </p:nvSpPr>
        <p:spPr>
          <a:xfrm>
            <a:off x="5486400" y="2266950"/>
            <a:ext cx="7620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b="1" dirty="0">
                <a:latin typeface="Arial" panose="020B0604020202020204" pitchFamily="34" charset="0"/>
                <a:cs typeface="Arial" panose="020B0604020202020204" pitchFamily="34" charset="0"/>
              </a:rPr>
              <a:t>P1.b</a:t>
            </a:r>
            <a:endParaRPr lang="en-US" altLang="en-US" sz="1800" b="1" dirty="0">
              <a:latin typeface="Arial" panose="020B0604020202020204" pitchFamily="34" charset="0"/>
              <a:ea typeface="Arial" panose="020B0604020202020204" pitchFamily="34" charset="0"/>
            </a:endParaRPr>
          </a:p>
        </p:txBody>
      </p:sp>
      <p:grpSp>
        <p:nvGrpSpPr>
          <p:cNvPr id="22" name="Group 21"/>
          <p:cNvGrpSpPr/>
          <p:nvPr/>
        </p:nvGrpSpPr>
        <p:grpSpPr>
          <a:xfrm>
            <a:off x="6477000" y="2552700"/>
            <a:ext cx="2362200" cy="1028700"/>
            <a:chOff x="6477000" y="2552700"/>
            <a:chExt cx="2362200" cy="1028700"/>
          </a:xfrm>
        </p:grpSpPr>
        <p:sp>
          <p:nvSpPr>
            <p:cNvPr id="37912" name="TextBox 22"/>
            <p:cNvSpPr txBox="1"/>
            <p:nvPr/>
          </p:nvSpPr>
          <p:spPr>
            <a:xfrm>
              <a:off x="6553200" y="3059668"/>
              <a:ext cx="2286000" cy="338554"/>
            </a:xfrm>
            <a:prstGeom prst="rect">
              <a:avLst/>
            </a:prstGeom>
            <a:solidFill>
              <a:srgbClr val="7030A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b="1" dirty="0">
                  <a:solidFill>
                    <a:schemeClr val="bg1"/>
                  </a:solidFill>
                  <a:latin typeface="Arial" panose="020B0604020202020204" pitchFamily="34" charset="0"/>
                  <a:cs typeface="Arial" panose="020B0604020202020204" pitchFamily="34" charset="0"/>
                </a:rPr>
                <a:t>Mean-ends reasoning</a:t>
              </a:r>
              <a:endParaRPr lang="en-US" altLang="en-US" sz="1600" b="1" dirty="0">
                <a:solidFill>
                  <a:schemeClr val="bg1"/>
                </a:solidFill>
                <a:latin typeface="Arial" panose="020B0604020202020204" pitchFamily="34" charset="0"/>
                <a:ea typeface="Arial" panose="020B0604020202020204" pitchFamily="34" charset="0"/>
              </a:endParaRPr>
            </a:p>
          </p:txBody>
        </p:sp>
        <p:cxnSp>
          <p:nvCxnSpPr>
            <p:cNvPr id="24" name="Straight Arrow Connector 23"/>
            <p:cNvCxnSpPr/>
            <p:nvPr/>
          </p:nvCxnSpPr>
          <p:spPr>
            <a:xfrm flipH="1" flipV="1">
              <a:off x="6553200" y="2552700"/>
              <a:ext cx="533400" cy="495300"/>
            </a:xfrm>
            <a:prstGeom prst="straightConnector1">
              <a:avLst/>
            </a:prstGeom>
            <a:ln w="57150">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477000" y="3505200"/>
              <a:ext cx="685800" cy="76200"/>
            </a:xfrm>
            <a:prstGeom prst="straightConnector1">
              <a:avLst/>
            </a:prstGeom>
            <a:ln w="57150">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37911"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heckerboard(across)">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vert="horz" wrap="square" lIns="91440" tIns="45720" rIns="91440" bIns="45720" anchor="ctr" anchorCtr="0"/>
          <a:lstStyle/>
          <a:p>
            <a:r>
              <a:rPr lang="en-US" altLang="en-US" dirty="0"/>
              <a:t>(6) Hybrid</a:t>
            </a:r>
          </a:p>
        </p:txBody>
      </p:sp>
      <p:sp>
        <p:nvSpPr>
          <p:cNvPr id="31747"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Combine reactive and deliberative components and form a hierarchy of interacting layers </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At least two layers (reactive/ proactive)</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Each layer reasons at a different level of abstraction</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Two types of layering:</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0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Horizontal layering</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GB" altLang="en-US" sz="20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Vertical layering</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891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vert="horz" wrap="square" lIns="91440" tIns="45720" rIns="91440" bIns="45720" anchor="ctr" anchorCtr="0"/>
          <a:lstStyle/>
          <a:p>
            <a:r>
              <a:rPr lang="en-US" altLang="en-US" dirty="0"/>
              <a:t>Horizontal layering</a:t>
            </a:r>
          </a:p>
        </p:txBody>
      </p:sp>
      <p:grpSp>
        <p:nvGrpSpPr>
          <p:cNvPr id="39939" name="Group 20"/>
          <p:cNvGrpSpPr/>
          <p:nvPr/>
        </p:nvGrpSpPr>
        <p:grpSpPr>
          <a:xfrm>
            <a:off x="762000" y="2971800"/>
            <a:ext cx="7924800" cy="2133600"/>
            <a:chOff x="685800" y="3810000"/>
            <a:chExt cx="7924800" cy="2133600"/>
          </a:xfrm>
        </p:grpSpPr>
        <p:sp>
          <p:nvSpPr>
            <p:cNvPr id="4" name="Rectangle 3"/>
            <p:cNvSpPr/>
            <p:nvPr/>
          </p:nvSpPr>
          <p:spPr>
            <a:xfrm>
              <a:off x="2971800" y="3810000"/>
              <a:ext cx="2743200" cy="533400"/>
            </a:xfrm>
            <a:prstGeom prst="rect">
              <a:avLst/>
            </a:prstGeom>
            <a:solidFill>
              <a:srgbClr val="FFFF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bg2">
                      <a:lumMod val="50000"/>
                    </a:schemeClr>
                  </a:solidFill>
                  <a:effectLst/>
                  <a:uLnTx/>
                  <a:uFillTx/>
                  <a:latin typeface="Berlin Sans FB" panose="020E0602020502020306" pitchFamily="34" charset="0"/>
                  <a:ea typeface="+mn-ea"/>
                  <a:cs typeface="+mn-cs"/>
                </a:rPr>
                <a:t>Layer </a:t>
              </a:r>
              <a:r>
                <a:rPr kumimoji="0" lang="en-US" sz="2400" b="0" i="1" u="none" strike="noStrike" kern="1200" cap="none" spc="0" normalizeH="0" baseline="0" noProof="0" dirty="0">
                  <a:ln>
                    <a:noFill/>
                  </a:ln>
                  <a:solidFill>
                    <a:schemeClr val="bg2">
                      <a:lumMod val="50000"/>
                    </a:schemeClr>
                  </a:solidFill>
                  <a:effectLst/>
                  <a:uLnTx/>
                  <a:uFillTx/>
                  <a:latin typeface="Berlin Sans FB" panose="020E0602020502020306" pitchFamily="34" charset="0"/>
                  <a:ea typeface="+mn-ea"/>
                  <a:cs typeface="+mn-cs"/>
                </a:rPr>
                <a:t>n</a:t>
              </a:r>
            </a:p>
          </p:txBody>
        </p:sp>
        <p:sp>
          <p:nvSpPr>
            <p:cNvPr id="5" name="Rectangle 4"/>
            <p:cNvSpPr/>
            <p:nvPr/>
          </p:nvSpPr>
          <p:spPr>
            <a:xfrm>
              <a:off x="2971800" y="4343400"/>
              <a:ext cx="2743200" cy="533400"/>
            </a:xfrm>
            <a:prstGeom prst="rect">
              <a:avLst/>
            </a:prstGeom>
            <a:solidFill>
              <a:srgbClr val="FFFF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bg2">
                      <a:lumMod val="50000"/>
                    </a:schemeClr>
                  </a:solidFill>
                  <a:effectLst/>
                  <a:uLnTx/>
                  <a:uFillTx/>
                  <a:latin typeface="Berlin Sans FB" panose="020E0602020502020306" pitchFamily="34" charset="0"/>
                  <a:ea typeface="+mn-ea"/>
                  <a:cs typeface="+mn-cs"/>
                </a:rPr>
                <a:t>……</a:t>
              </a:r>
              <a:endParaRPr kumimoji="0" lang="en-US" sz="2400" b="0" i="1" u="none" strike="noStrike" kern="1200" cap="none" spc="0" normalizeH="0" baseline="0" noProof="0" dirty="0">
                <a:ln>
                  <a:noFill/>
                </a:ln>
                <a:solidFill>
                  <a:schemeClr val="bg2">
                    <a:lumMod val="50000"/>
                  </a:schemeClr>
                </a:solidFill>
                <a:effectLst/>
                <a:uLnTx/>
                <a:uFillTx/>
                <a:latin typeface="Berlin Sans FB" panose="020E0602020502020306" pitchFamily="34" charset="0"/>
                <a:ea typeface="+mn-ea"/>
                <a:cs typeface="+mn-cs"/>
              </a:endParaRPr>
            </a:p>
          </p:txBody>
        </p:sp>
        <p:sp>
          <p:nvSpPr>
            <p:cNvPr id="6" name="Rectangle 5"/>
            <p:cNvSpPr/>
            <p:nvPr/>
          </p:nvSpPr>
          <p:spPr>
            <a:xfrm>
              <a:off x="2971800" y="4876800"/>
              <a:ext cx="2743200" cy="533400"/>
            </a:xfrm>
            <a:prstGeom prst="rect">
              <a:avLst/>
            </a:prstGeom>
            <a:solidFill>
              <a:srgbClr val="FFFF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bg2">
                      <a:lumMod val="50000"/>
                    </a:schemeClr>
                  </a:solidFill>
                  <a:effectLst/>
                  <a:uLnTx/>
                  <a:uFillTx/>
                  <a:latin typeface="Berlin Sans FB" panose="020E0602020502020306" pitchFamily="34" charset="0"/>
                  <a:ea typeface="+mn-ea"/>
                  <a:cs typeface="+mn-cs"/>
                </a:rPr>
                <a:t>Layer </a:t>
              </a:r>
              <a:r>
                <a:rPr kumimoji="0" lang="en-US" sz="2400" b="0" i="1" u="none" strike="noStrike" kern="1200" cap="none" spc="0" normalizeH="0" baseline="0" noProof="0" dirty="0">
                  <a:ln>
                    <a:noFill/>
                  </a:ln>
                  <a:solidFill>
                    <a:schemeClr val="bg2">
                      <a:lumMod val="50000"/>
                    </a:schemeClr>
                  </a:solidFill>
                  <a:effectLst/>
                  <a:uLnTx/>
                  <a:uFillTx/>
                  <a:latin typeface="Berlin Sans FB" panose="020E0602020502020306" pitchFamily="34" charset="0"/>
                  <a:ea typeface="+mn-ea"/>
                  <a:cs typeface="+mn-cs"/>
                </a:rPr>
                <a:t>2</a:t>
              </a:r>
            </a:p>
          </p:txBody>
        </p:sp>
        <p:sp>
          <p:nvSpPr>
            <p:cNvPr id="7" name="Rectangle 6"/>
            <p:cNvSpPr/>
            <p:nvPr/>
          </p:nvSpPr>
          <p:spPr>
            <a:xfrm>
              <a:off x="2971800" y="5410200"/>
              <a:ext cx="2743200" cy="533400"/>
            </a:xfrm>
            <a:prstGeom prst="rect">
              <a:avLst/>
            </a:prstGeom>
            <a:solidFill>
              <a:srgbClr val="FFFF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bg2">
                      <a:lumMod val="50000"/>
                    </a:schemeClr>
                  </a:solidFill>
                  <a:effectLst/>
                  <a:uLnTx/>
                  <a:uFillTx/>
                  <a:latin typeface="Berlin Sans FB" panose="020E0602020502020306" pitchFamily="34" charset="0"/>
                  <a:ea typeface="+mn-ea"/>
                  <a:cs typeface="+mn-cs"/>
                </a:rPr>
                <a:t>Layer </a:t>
              </a:r>
              <a:r>
                <a:rPr kumimoji="0" lang="en-US" sz="2400" b="0" i="1" u="none" strike="noStrike" kern="1200" cap="none" spc="0" normalizeH="0" baseline="0" noProof="0" dirty="0">
                  <a:ln>
                    <a:noFill/>
                  </a:ln>
                  <a:solidFill>
                    <a:schemeClr val="bg2">
                      <a:lumMod val="50000"/>
                    </a:schemeClr>
                  </a:solidFill>
                  <a:effectLst/>
                  <a:uLnTx/>
                  <a:uFillTx/>
                  <a:latin typeface="Berlin Sans FB" panose="020E0602020502020306" pitchFamily="34" charset="0"/>
                  <a:ea typeface="+mn-ea"/>
                  <a:cs typeface="+mn-cs"/>
                </a:rPr>
                <a:t>1</a:t>
              </a:r>
            </a:p>
          </p:txBody>
        </p:sp>
        <p:sp>
          <p:nvSpPr>
            <p:cNvPr id="8" name="Oval 7"/>
            <p:cNvSpPr/>
            <p:nvPr/>
          </p:nvSpPr>
          <p:spPr>
            <a:xfrm>
              <a:off x="1371600" y="4648200"/>
              <a:ext cx="609600" cy="533400"/>
            </a:xfrm>
            <a:prstGeom prst="ellipse">
              <a:avLst/>
            </a:prstGeom>
            <a:solidFill>
              <a:srgbClr val="FF0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bg2">
                    <a:lumMod val="50000"/>
                  </a:schemeClr>
                </a:solidFill>
                <a:effectLst/>
                <a:uLnTx/>
                <a:uFillTx/>
                <a:latin typeface="+mn-lt"/>
                <a:ea typeface="+mn-ea"/>
                <a:cs typeface="+mn-cs"/>
              </a:endParaRPr>
            </a:p>
          </p:txBody>
        </p:sp>
        <p:sp>
          <p:nvSpPr>
            <p:cNvPr id="39955" name="TextBox 8"/>
            <p:cNvSpPr txBox="1"/>
            <p:nvPr/>
          </p:nvSpPr>
          <p:spPr>
            <a:xfrm>
              <a:off x="685800" y="4114800"/>
              <a:ext cx="1905000" cy="4001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solidFill>
                    <a:schemeClr val="bg2">
                      <a:lumMod val="50000"/>
                    </a:schemeClr>
                  </a:solidFill>
                  <a:latin typeface="Arial" panose="020B0604020202020204" pitchFamily="34" charset="0"/>
                  <a:cs typeface="Arial" panose="020B0604020202020204" pitchFamily="34" charset="0"/>
                </a:rPr>
                <a:t>Sensory input</a:t>
              </a:r>
              <a:endParaRPr lang="en-US" altLang="en-US" sz="2000" b="1" dirty="0">
                <a:solidFill>
                  <a:schemeClr val="bg2">
                    <a:lumMod val="50000"/>
                  </a:schemeClr>
                </a:solidFill>
                <a:latin typeface="Arial" panose="020B0604020202020204" pitchFamily="34" charset="0"/>
                <a:ea typeface="Arial" panose="020B0604020202020204" pitchFamily="34" charset="0"/>
              </a:endParaRPr>
            </a:p>
          </p:txBody>
        </p:sp>
        <p:cxnSp>
          <p:nvCxnSpPr>
            <p:cNvPr id="10" name="Straight Arrow Connector 9"/>
            <p:cNvCxnSpPr>
              <a:stCxn id="8" idx="6"/>
              <a:endCxn id="4" idx="1"/>
            </p:cNvCxnSpPr>
            <p:nvPr/>
          </p:nvCxnSpPr>
          <p:spPr>
            <a:xfrm flipV="1">
              <a:off x="1981200" y="4076700"/>
              <a:ext cx="9906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6"/>
              <a:endCxn id="5" idx="1"/>
            </p:cNvCxnSpPr>
            <p:nvPr/>
          </p:nvCxnSpPr>
          <p:spPr>
            <a:xfrm flipV="1">
              <a:off x="1981200" y="4610100"/>
              <a:ext cx="9906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6"/>
              <a:endCxn id="6" idx="1"/>
            </p:cNvCxnSpPr>
            <p:nvPr/>
          </p:nvCxnSpPr>
          <p:spPr>
            <a:xfrm>
              <a:off x="1981200" y="4914900"/>
              <a:ext cx="990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6"/>
              <a:endCxn id="7" idx="1"/>
            </p:cNvCxnSpPr>
            <p:nvPr/>
          </p:nvCxnSpPr>
          <p:spPr>
            <a:xfrm>
              <a:off x="1981200" y="4914900"/>
              <a:ext cx="9906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7010400" y="4495800"/>
              <a:ext cx="609600" cy="533400"/>
            </a:xfrm>
            <a:prstGeom prst="ellipse">
              <a:avLst/>
            </a:prstGeom>
            <a:solidFill>
              <a:srgbClr val="00B050"/>
            </a:solidFill>
            <a:ln>
              <a:solidFill>
                <a:srgbClr val="08441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bg2">
                    <a:lumMod val="50000"/>
                  </a:schemeClr>
                </a:solidFill>
                <a:effectLst/>
                <a:uLnTx/>
                <a:uFillTx/>
                <a:latin typeface="+mn-lt"/>
                <a:ea typeface="+mn-ea"/>
                <a:cs typeface="+mn-cs"/>
              </a:endParaRPr>
            </a:p>
          </p:txBody>
        </p:sp>
        <p:cxnSp>
          <p:nvCxnSpPr>
            <p:cNvPr id="15" name="Straight Arrow Connector 14"/>
            <p:cNvCxnSpPr>
              <a:stCxn id="4" idx="3"/>
              <a:endCxn id="14" idx="2"/>
            </p:cNvCxnSpPr>
            <p:nvPr/>
          </p:nvCxnSpPr>
          <p:spPr>
            <a:xfrm>
              <a:off x="5715000" y="4076700"/>
              <a:ext cx="12954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3"/>
              <a:endCxn id="14" idx="2"/>
            </p:cNvCxnSpPr>
            <p:nvPr/>
          </p:nvCxnSpPr>
          <p:spPr>
            <a:xfrm>
              <a:off x="5715000" y="4610100"/>
              <a:ext cx="12954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3"/>
              <a:endCxn id="14" idx="2"/>
            </p:cNvCxnSpPr>
            <p:nvPr/>
          </p:nvCxnSpPr>
          <p:spPr>
            <a:xfrm flipV="1">
              <a:off x="5715000" y="4762500"/>
              <a:ext cx="12954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14" idx="2"/>
            </p:cNvCxnSpPr>
            <p:nvPr/>
          </p:nvCxnSpPr>
          <p:spPr>
            <a:xfrm flipV="1">
              <a:off x="5715000" y="4762500"/>
              <a:ext cx="12954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965" name="TextBox 18"/>
            <p:cNvSpPr txBox="1"/>
            <p:nvPr/>
          </p:nvSpPr>
          <p:spPr>
            <a:xfrm>
              <a:off x="6705600" y="4095690"/>
              <a:ext cx="1905000" cy="4001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solidFill>
                    <a:schemeClr val="bg2">
                      <a:lumMod val="50000"/>
                    </a:schemeClr>
                  </a:solidFill>
                  <a:latin typeface="Arial" panose="020B0604020202020204" pitchFamily="34" charset="0"/>
                  <a:cs typeface="Arial" panose="020B0604020202020204" pitchFamily="34" charset="0"/>
                </a:rPr>
                <a:t>Action output</a:t>
              </a:r>
              <a:endParaRPr lang="en-US" altLang="en-US" sz="2000" b="1" dirty="0">
                <a:solidFill>
                  <a:schemeClr val="bg2">
                    <a:lumMod val="50000"/>
                  </a:schemeClr>
                </a:solidFill>
                <a:latin typeface="Arial" panose="020B0604020202020204" pitchFamily="34" charset="0"/>
                <a:ea typeface="Arial" panose="020B0604020202020204" pitchFamily="34" charset="0"/>
              </a:endParaRPr>
            </a:p>
          </p:txBody>
        </p:sp>
      </p:grpSp>
      <p:sp>
        <p:nvSpPr>
          <p:cNvPr id="24" name="Line Callout 1 23"/>
          <p:cNvSpPr/>
          <p:nvPr/>
        </p:nvSpPr>
        <p:spPr>
          <a:xfrm flipH="1">
            <a:off x="685800" y="1600200"/>
            <a:ext cx="2209800" cy="1066800"/>
          </a:xfrm>
          <a:prstGeom prst="borderCallout1">
            <a:avLst>
              <a:gd name="adj1" fmla="val 43595"/>
              <a:gd name="adj2" fmla="val 63"/>
              <a:gd name="adj3" fmla="val 122438"/>
              <a:gd name="adj4" fmla="val -36534"/>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en-US" sz="1800" b="0" i="0" u="none" strike="noStrike" kern="1200" cap="none" spc="0" normalizeH="0" baseline="0" noProof="0" dirty="0">
                <a:ln>
                  <a:noFill/>
                </a:ln>
                <a:solidFill>
                  <a:schemeClr val="bg2">
                    <a:lumMod val="50000"/>
                  </a:schemeClr>
                </a:solidFill>
                <a:effectLst/>
                <a:uLnTx/>
                <a:uFillTx/>
                <a:latin typeface="+mn-lt"/>
                <a:ea typeface="+mn-ea"/>
                <a:cs typeface="+mn-cs"/>
              </a:rPr>
              <a:t>Each layer can act as an independent agent</a:t>
            </a:r>
          </a:p>
        </p:txBody>
      </p:sp>
      <p:sp>
        <p:nvSpPr>
          <p:cNvPr id="25" name="Line Callout 1 24"/>
          <p:cNvSpPr/>
          <p:nvPr/>
        </p:nvSpPr>
        <p:spPr>
          <a:xfrm rot="10800000" flipH="1" flipV="1">
            <a:off x="6438900" y="1663700"/>
            <a:ext cx="1606550" cy="685800"/>
          </a:xfrm>
          <a:prstGeom prst="borderCallout1">
            <a:avLst>
              <a:gd name="adj1" fmla="val 48925"/>
              <a:gd name="adj2" fmla="val -1295"/>
              <a:gd name="adj3" fmla="val 188011"/>
              <a:gd name="adj4" fmla="val -98453"/>
            </a:avLst>
          </a:prstGeom>
          <a:solidFill>
            <a:srgbClr val="3EEE30"/>
          </a:solidFill>
          <a:ln>
            <a:solidFill>
              <a:srgbClr val="00763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dirty="0">
                <a:ln>
                  <a:noFill/>
                </a:ln>
                <a:solidFill>
                  <a:schemeClr val="bg2">
                    <a:lumMod val="50000"/>
                  </a:schemeClr>
                </a:solidFill>
                <a:effectLst/>
                <a:uLnTx/>
                <a:uFillTx/>
                <a:latin typeface="+mn-lt"/>
                <a:ea typeface="+mn-ea"/>
                <a:cs typeface="+mn-cs"/>
              </a:rPr>
              <a:t>n</a:t>
            </a:r>
            <a:r>
              <a:rPr kumimoji="0" lang="en-US" sz="1800" b="0" i="0" u="none" strike="noStrike" kern="1200" cap="none" spc="0" normalizeH="0" baseline="0" noProof="0" dirty="0">
                <a:ln>
                  <a:noFill/>
                </a:ln>
                <a:solidFill>
                  <a:schemeClr val="bg2">
                    <a:lumMod val="50000"/>
                  </a:schemeClr>
                </a:solidFill>
                <a:effectLst/>
                <a:uLnTx/>
                <a:uFillTx/>
                <a:latin typeface="+mn-lt"/>
                <a:ea typeface="+mn-ea"/>
                <a:cs typeface="+mn-cs"/>
              </a:rPr>
              <a:t> layer = </a:t>
            </a:r>
            <a:r>
              <a:rPr kumimoji="0" lang="en-US" sz="1800" b="0" i="1" u="none" strike="noStrike" kern="1200" cap="none" spc="0" normalizeH="0" baseline="0" noProof="0" dirty="0">
                <a:ln>
                  <a:noFill/>
                </a:ln>
                <a:solidFill>
                  <a:schemeClr val="bg2">
                    <a:lumMod val="50000"/>
                  </a:schemeClr>
                </a:solidFill>
                <a:effectLst/>
                <a:uLnTx/>
                <a:uFillTx/>
                <a:latin typeface="+mn-lt"/>
                <a:ea typeface="+mn-ea"/>
                <a:cs typeface="+mn-cs"/>
              </a:rPr>
              <a:t>n</a:t>
            </a:r>
            <a:r>
              <a:rPr kumimoji="0" lang="en-US" sz="1800" b="0" i="0" u="none" strike="noStrike" kern="1200" cap="none" spc="0" normalizeH="0" baseline="0" noProof="0" dirty="0">
                <a:ln>
                  <a:noFill/>
                </a:ln>
                <a:solidFill>
                  <a:schemeClr val="bg2">
                    <a:lumMod val="50000"/>
                  </a:schemeClr>
                </a:solidFill>
                <a:effectLst/>
                <a:uLnTx/>
                <a:uFillTx/>
                <a:latin typeface="+mn-lt"/>
                <a:ea typeface="+mn-ea"/>
                <a:cs typeface="+mn-cs"/>
              </a:rPr>
              <a:t> </a:t>
            </a:r>
            <a:r>
              <a:rPr kumimoji="0" lang="en-US" sz="1800" b="0" i="0" u="none" strike="noStrike" kern="1200" cap="none" spc="0" normalizeH="0" baseline="0" noProof="0" dirty="0" err="1">
                <a:ln>
                  <a:noFill/>
                </a:ln>
                <a:solidFill>
                  <a:schemeClr val="bg2">
                    <a:lumMod val="50000"/>
                  </a:schemeClr>
                </a:solidFill>
                <a:effectLst/>
                <a:uLnTx/>
                <a:uFillTx/>
                <a:latin typeface="+mn-lt"/>
                <a:ea typeface="+mn-ea"/>
                <a:cs typeface="+mn-cs"/>
              </a:rPr>
              <a:t>behaviours</a:t>
            </a:r>
            <a:endParaRPr kumimoji="0" lang="en-US" sz="1800" b="0" i="1" u="none" strike="noStrike" kern="1200" cap="none" spc="0" normalizeH="0" baseline="0" noProof="0" dirty="0">
              <a:ln>
                <a:noFill/>
              </a:ln>
              <a:solidFill>
                <a:schemeClr val="bg2">
                  <a:lumMod val="50000"/>
                </a:schemeClr>
              </a:solidFill>
              <a:effectLst/>
              <a:uLnTx/>
              <a:uFillTx/>
              <a:latin typeface="+mn-lt"/>
              <a:ea typeface="+mn-ea"/>
              <a:cs typeface="+mn-cs"/>
            </a:endParaRPr>
          </a:p>
        </p:txBody>
      </p:sp>
      <p:sp>
        <p:nvSpPr>
          <p:cNvPr id="26" name="Line Callout 1 25"/>
          <p:cNvSpPr/>
          <p:nvPr/>
        </p:nvSpPr>
        <p:spPr>
          <a:xfrm flipH="1">
            <a:off x="514350" y="5257800"/>
            <a:ext cx="2400300" cy="1225550"/>
          </a:xfrm>
          <a:prstGeom prst="borderCallout1">
            <a:avLst>
              <a:gd name="adj1" fmla="val 47483"/>
              <a:gd name="adj2" fmla="val 2129"/>
              <a:gd name="adj3" fmla="val -13892"/>
              <a:gd name="adj4" fmla="val -4804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en-US" sz="1800" b="0" i="0" u="none" strike="noStrike" kern="1200" cap="none" spc="0" normalizeH="0" baseline="0" noProof="0" dirty="0">
                <a:ln>
                  <a:noFill/>
                </a:ln>
                <a:solidFill>
                  <a:schemeClr val="bg2">
                    <a:lumMod val="50000"/>
                  </a:schemeClr>
                </a:solidFill>
                <a:effectLst/>
                <a:uLnTx/>
                <a:uFillTx/>
                <a:latin typeface="+mn-lt"/>
                <a:ea typeface="+mn-ea"/>
                <a:cs typeface="+mn-cs"/>
              </a:rPr>
              <a:t>The layers compete with each other in order to take control of the agent</a:t>
            </a:r>
          </a:p>
        </p:txBody>
      </p:sp>
      <p:sp>
        <p:nvSpPr>
          <p:cNvPr id="27" name="TextBox 26"/>
          <p:cNvSpPr txBox="1"/>
          <p:nvPr/>
        </p:nvSpPr>
        <p:spPr>
          <a:xfrm>
            <a:off x="3647594" y="5410200"/>
            <a:ext cx="1915909" cy="369332"/>
          </a:xfrm>
          <a:prstGeom prst="rect">
            <a:avLst/>
          </a:prstGeom>
          <a:noFill/>
        </p:spPr>
        <p:txBody>
          <a:bodyPr wrap="none">
            <a:spAutoFit/>
          </a:bodyPr>
          <a:lstStyle/>
          <a:p>
            <a:pPr marR="0" defTabSz="914400" eaLnBrk="1" hangingPunct="1">
              <a:buClrTx/>
              <a:buSzTx/>
              <a:buFontTx/>
              <a:buNone/>
              <a:defRPr/>
            </a:pPr>
            <a:r>
              <a:rPr kumimoji="0" lang="en-US" b="1" kern="1200" cap="all" spc="0"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anose="020B0604020202020204" pitchFamily="34" charset="0"/>
                <a:ea typeface="+mn-ea"/>
                <a:cs typeface="Arial" panose="020B0604020202020204" pitchFamily="34" charset="0"/>
              </a:rPr>
              <a:t>Problems???</a:t>
            </a:r>
          </a:p>
        </p:txBody>
      </p:sp>
      <p:sp>
        <p:nvSpPr>
          <p:cNvPr id="28" name="Right Arrow 27"/>
          <p:cNvSpPr/>
          <p:nvPr/>
        </p:nvSpPr>
        <p:spPr>
          <a:xfrm>
            <a:off x="3276600" y="5779532"/>
            <a:ext cx="2743200" cy="193021"/>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Rounded Rectangle 28"/>
          <p:cNvSpPr/>
          <p:nvPr/>
        </p:nvSpPr>
        <p:spPr>
          <a:xfrm>
            <a:off x="6438900" y="5486400"/>
            <a:ext cx="2247900" cy="762000"/>
          </a:xfrm>
          <a:prstGeom prst="roundRect">
            <a:avLst/>
          </a:prstGeom>
          <a:solidFill>
            <a:srgbClr val="0033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Incoherent </a:t>
            </a:r>
            <a:r>
              <a:rPr kumimoji="0" lang="en-US" sz="1800" b="0" i="0" u="none" strike="noStrike" kern="1200" cap="none" spc="0" normalizeH="0" baseline="0" noProof="0" dirty="0" err="1">
                <a:ln>
                  <a:noFill/>
                </a:ln>
                <a:solidFill>
                  <a:schemeClr val="tx1"/>
                </a:solidFill>
                <a:effectLst/>
                <a:uLnTx/>
                <a:uFillTx/>
                <a:latin typeface="+mn-lt"/>
                <a:ea typeface="+mn-ea"/>
                <a:cs typeface="+mn-cs"/>
              </a:rPr>
              <a:t>behaviour</a:t>
            </a:r>
            <a:r>
              <a:rPr kumimoji="0" lang="en-US" sz="1800" b="0" i="0" u="none" strike="noStrike" kern="1200" cap="none" spc="0" normalizeH="0" baseline="0" noProof="0" dirty="0">
                <a:ln>
                  <a:noFill/>
                </a:ln>
                <a:solidFill>
                  <a:schemeClr val="tx1"/>
                </a:solidFill>
                <a:effectLst/>
                <a:uLnTx/>
                <a:uFillTx/>
                <a:latin typeface="+mn-lt"/>
                <a:ea typeface="+mn-ea"/>
                <a:cs typeface="+mn-cs"/>
              </a:rPr>
              <a:t>!!!</a:t>
            </a:r>
          </a:p>
        </p:txBody>
      </p:sp>
      <p:sp>
        <p:nvSpPr>
          <p:cNvPr id="30" name="Rounded Rectangle 29"/>
          <p:cNvSpPr/>
          <p:nvPr/>
        </p:nvSpPr>
        <p:spPr>
          <a:xfrm>
            <a:off x="3276600" y="1338263"/>
            <a:ext cx="1570038" cy="1011238"/>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Fault tolerance!!</a:t>
            </a:r>
          </a:p>
        </p:txBody>
      </p:sp>
      <p:sp>
        <p:nvSpPr>
          <p:cNvPr id="39949"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vert="horz" wrap="square" lIns="91440" tIns="45720" rIns="91440" bIns="45720" anchor="ctr" anchorCtr="0"/>
          <a:lstStyle/>
          <a:p>
            <a:r>
              <a:rPr lang="en-US" altLang="en-US" dirty="0"/>
              <a:t>Mediator Function</a:t>
            </a:r>
          </a:p>
        </p:txBody>
      </p:sp>
      <p:sp>
        <p:nvSpPr>
          <p:cNvPr id="40963"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GB" altLang="en-US" sz="2400" dirty="0"/>
              <a:t>Consistency can be achieved by introducing a function which achieves mediation between the layers</a:t>
            </a:r>
          </a:p>
          <a:p>
            <a:r>
              <a:rPr lang="en-GB" altLang="en-US" sz="2400" dirty="0"/>
              <a:t>Mediator function is exponentially complete: if there are </a:t>
            </a:r>
            <a:r>
              <a:rPr lang="en-GB" altLang="en-US" sz="2400" i="1" dirty="0">
                <a:solidFill>
                  <a:srgbClr val="FF0000"/>
                </a:solidFill>
              </a:rPr>
              <a:t>n</a:t>
            </a:r>
            <a:r>
              <a:rPr lang="en-GB" altLang="en-US" sz="2400" dirty="0">
                <a:solidFill>
                  <a:srgbClr val="FF0000"/>
                </a:solidFill>
              </a:rPr>
              <a:t> layers</a:t>
            </a:r>
            <a:r>
              <a:rPr lang="en-GB" altLang="en-US" sz="2400" dirty="0"/>
              <a:t> capable of suggesting </a:t>
            </a:r>
            <a:r>
              <a:rPr lang="en-GB" altLang="en-US" sz="2400" i="1" dirty="0">
                <a:solidFill>
                  <a:srgbClr val="FF0000"/>
                </a:solidFill>
              </a:rPr>
              <a:t>m</a:t>
            </a:r>
            <a:r>
              <a:rPr lang="en-GB" altLang="en-US" sz="2400" dirty="0">
                <a:solidFill>
                  <a:srgbClr val="FF0000"/>
                </a:solidFill>
              </a:rPr>
              <a:t> actions</a:t>
            </a:r>
            <a:r>
              <a:rPr lang="en-GB" altLang="en-US" sz="2400" dirty="0"/>
              <a:t>, </a:t>
            </a:r>
            <a:r>
              <a:rPr lang="en-GB" altLang="en-US" sz="2400" dirty="0">
                <a:solidFill>
                  <a:srgbClr val="FF0000"/>
                </a:solidFill>
              </a:rPr>
              <a:t>then there are </a:t>
            </a:r>
            <a:r>
              <a:rPr lang="en-GB" altLang="en-US" sz="2400" i="1" dirty="0">
                <a:solidFill>
                  <a:srgbClr val="FF0000"/>
                </a:solidFill>
              </a:rPr>
              <a:t>m</a:t>
            </a:r>
            <a:r>
              <a:rPr lang="en-GB" altLang="en-US" sz="2400" i="1" baseline="30000" dirty="0">
                <a:solidFill>
                  <a:srgbClr val="FF0000"/>
                </a:solidFill>
              </a:rPr>
              <a:t>n</a:t>
            </a:r>
            <a:r>
              <a:rPr lang="en-GB" altLang="en-US" sz="2400" dirty="0">
                <a:solidFill>
                  <a:srgbClr val="FF0000"/>
                </a:solidFill>
              </a:rPr>
              <a:t> interactions</a:t>
            </a:r>
          </a:p>
          <a:p>
            <a:r>
              <a:rPr lang="en-GB" altLang="en-US" sz="2400" dirty="0"/>
              <a:t>However, the mediator function can introduce a bottleneck into the agent’s decision making</a:t>
            </a:r>
            <a:endParaRPr lang="en-US" altLang="en-US" sz="2400" dirty="0"/>
          </a:p>
        </p:txBody>
      </p:sp>
      <p:sp>
        <p:nvSpPr>
          <p:cNvPr id="40964"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vert="horz" wrap="square" lIns="91440" tIns="45720" rIns="91440" bIns="45720" anchor="ctr" anchorCtr="0"/>
          <a:lstStyle/>
          <a:p>
            <a:r>
              <a:rPr lang="en-US" altLang="en-US" dirty="0"/>
              <a:t>E.g. TouringMachines</a:t>
            </a:r>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Consists of three activity producing layers (</a:t>
            </a:r>
            <a:r>
              <a:rPr kumimoji="0" lang="en-US" sz="32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reactive</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planning</a:t>
            </a:r>
            <a:r>
              <a:rPr kumimoji="0" lang="en-US" sz="3200" b="0" i="0" u="none" strike="noStrike" kern="1200" cap="none" spc="0" normalizeH="0" baseline="0" noProof="0" dirty="0">
                <a:ln>
                  <a:noFill/>
                </a:ln>
                <a:solidFill>
                  <a:schemeClr val="tx1"/>
                </a:solidFill>
                <a:effectLst/>
                <a:uLnTx/>
                <a:uFillTx/>
                <a:latin typeface="+mn-lt"/>
                <a:ea typeface="+mn-ea"/>
                <a:cs typeface="+mn-cs"/>
              </a:rPr>
              <a:t> and </a:t>
            </a:r>
            <a:r>
              <a:rPr kumimoji="0" lang="en-US" sz="32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modelling</a:t>
            </a:r>
            <a:r>
              <a:rPr kumimoji="0" lang="en-US" sz="32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Each layer produces </a:t>
            </a:r>
            <a:r>
              <a:rPr kumimoji="0" lang="en-US" sz="3200" b="1" i="0" u="none" strike="noStrike" kern="1200" cap="none" spc="0" normalizeH="0" baseline="0" noProof="0" dirty="0">
                <a:ln>
                  <a:noFill/>
                </a:ln>
                <a:solidFill>
                  <a:srgbClr val="00B050"/>
                </a:solidFill>
                <a:effectLst/>
                <a:uLnTx/>
                <a:uFillTx/>
                <a:latin typeface="+mn-lt"/>
                <a:ea typeface="+mn-ea"/>
                <a:cs typeface="+mn-cs"/>
              </a:rPr>
              <a:t>suggestions</a:t>
            </a:r>
            <a:r>
              <a:rPr kumimoji="0" lang="en-US" sz="3200" b="0" i="0" u="none" strike="noStrike" kern="1200" cap="none" spc="0" normalizeH="0" baseline="0" noProof="0" dirty="0">
                <a:ln>
                  <a:noFill/>
                </a:ln>
                <a:solidFill>
                  <a:srgbClr val="00B050"/>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of what actions need to be performed by the agent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1988"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nchorCtr="0"/>
          <a:lstStyle/>
          <a:p>
            <a:r>
              <a:rPr lang="en-US" altLang="en-US" dirty="0"/>
              <a:t>Outline</a:t>
            </a:r>
          </a:p>
        </p:txBody>
      </p:sp>
      <p:sp>
        <p:nvSpPr>
          <p:cNvPr id="14339" name="Content Placeholder 2"/>
          <p:cNvSpPr>
            <a:spLocks noGrp="1"/>
          </p:cNvSpPr>
          <p:nvPr>
            <p:ph idx="1"/>
          </p:nvPr>
        </p:nvSpPr>
        <p:spPr>
          <a:xfrm>
            <a:off x="457200" y="1722438"/>
            <a:ext cx="8229600" cy="4525962"/>
          </a:xfrm>
        </p:spPr>
        <p:txBody>
          <a:bodyPr vert="horz" wrap="square" lIns="91440" tIns="45720" rIns="91440" bIns="45720" anchor="t" anchorCtr="0"/>
          <a:lstStyle/>
          <a:p>
            <a:r>
              <a:rPr lang="en-US" altLang="en-US" dirty="0"/>
              <a:t>Abstract architecture for agents</a:t>
            </a:r>
          </a:p>
          <a:p>
            <a:r>
              <a:rPr lang="en-US" altLang="en-US" dirty="0"/>
              <a:t>Agent architectures</a:t>
            </a:r>
          </a:p>
          <a:p>
            <a:pPr marL="971550" lvl="1" indent="-514350">
              <a:buFont typeface="Calibri" panose="020F0502020204030204" pitchFamily="-65" charset="0"/>
              <a:buAutoNum type="arabicPeriod"/>
            </a:pPr>
            <a:r>
              <a:rPr lang="en-US" altLang="en-US" dirty="0">
                <a:solidFill>
                  <a:srgbClr val="FF0000"/>
                </a:solidFill>
              </a:rPr>
              <a:t>Pure reflex</a:t>
            </a:r>
          </a:p>
          <a:p>
            <a:pPr marL="971550" lvl="1" indent="-514350">
              <a:buFont typeface="Calibri" panose="020F0502020204030204" pitchFamily="-65" charset="0"/>
              <a:buAutoNum type="arabicPeriod"/>
            </a:pPr>
            <a:r>
              <a:rPr lang="en-US" altLang="en-US" dirty="0">
                <a:solidFill>
                  <a:srgbClr val="FF0000"/>
                </a:solidFill>
              </a:rPr>
              <a:t>Agent with state</a:t>
            </a:r>
          </a:p>
          <a:p>
            <a:pPr marL="971550" lvl="1" indent="-514350">
              <a:buFont typeface="Calibri" panose="020F0502020204030204" pitchFamily="-65" charset="0"/>
              <a:buAutoNum type="arabicPeriod"/>
            </a:pPr>
            <a:r>
              <a:rPr lang="en-US" altLang="en-US" dirty="0">
                <a:solidFill>
                  <a:srgbClr val="FF0000"/>
                </a:solidFill>
              </a:rPr>
              <a:t>Goal based</a:t>
            </a:r>
          </a:p>
          <a:p>
            <a:pPr marL="971550" lvl="1" indent="-514350">
              <a:buFont typeface="Calibri" panose="020F0502020204030204" pitchFamily="-65" charset="0"/>
              <a:buAutoNum type="arabicPeriod"/>
            </a:pPr>
            <a:r>
              <a:rPr lang="en-US" altLang="en-US" dirty="0">
                <a:solidFill>
                  <a:srgbClr val="FF0000"/>
                </a:solidFill>
              </a:rPr>
              <a:t>Utility based</a:t>
            </a:r>
          </a:p>
          <a:p>
            <a:pPr marL="971550" lvl="1" indent="-514350">
              <a:buFont typeface="Calibri" panose="020F0502020204030204" pitchFamily="-65" charset="0"/>
              <a:buAutoNum type="arabicPeriod"/>
            </a:pPr>
            <a:r>
              <a:rPr lang="en-US" altLang="en-US" dirty="0">
                <a:solidFill>
                  <a:srgbClr val="FF0000"/>
                </a:solidFill>
              </a:rPr>
              <a:t>BDI</a:t>
            </a:r>
          </a:p>
          <a:p>
            <a:pPr marL="971550" lvl="1" indent="-514350">
              <a:buFont typeface="Calibri" panose="020F0502020204030204" pitchFamily="-65" charset="0"/>
              <a:buAutoNum type="arabicPeriod"/>
            </a:pPr>
            <a:r>
              <a:rPr lang="en-US" altLang="en-US" dirty="0">
                <a:solidFill>
                  <a:srgbClr val="FF0000"/>
                </a:solidFill>
              </a:rPr>
              <a:t>Hybrid</a:t>
            </a:r>
          </a:p>
        </p:txBody>
      </p:sp>
      <p:sp>
        <p:nvSpPr>
          <p:cNvPr id="1434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vert="horz" wrap="square" lIns="91440" tIns="45720" rIns="91440" bIns="45720" anchor="ctr" anchorCtr="0"/>
          <a:lstStyle/>
          <a:p>
            <a:r>
              <a:rPr lang="en-US" altLang="en-US" dirty="0"/>
              <a:t>TouringMachines</a:t>
            </a:r>
          </a:p>
        </p:txBody>
      </p:sp>
      <p:sp>
        <p:nvSpPr>
          <p:cNvPr id="4" name="Rectangle 5"/>
          <p:cNvSpPr>
            <a:spLocks noChangeArrowheads="1"/>
          </p:cNvSpPr>
          <p:nvPr/>
        </p:nvSpPr>
        <p:spPr bwMode="auto">
          <a:xfrm>
            <a:off x="3270250" y="2238375"/>
            <a:ext cx="2514600" cy="55086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rPr>
              <a:t>Modeling layer</a:t>
            </a:r>
          </a:p>
        </p:txBody>
      </p:sp>
      <p:sp>
        <p:nvSpPr>
          <p:cNvPr id="5" name="Rectangle 6"/>
          <p:cNvSpPr>
            <a:spLocks noChangeArrowheads="1"/>
          </p:cNvSpPr>
          <p:nvPr/>
        </p:nvSpPr>
        <p:spPr bwMode="auto">
          <a:xfrm>
            <a:off x="3270250" y="3341688"/>
            <a:ext cx="2514600" cy="55086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rPr>
              <a:t>Planning layer</a:t>
            </a:r>
          </a:p>
        </p:txBody>
      </p:sp>
      <p:sp>
        <p:nvSpPr>
          <p:cNvPr id="6" name="Rectangle 7"/>
          <p:cNvSpPr>
            <a:spLocks noChangeArrowheads="1"/>
          </p:cNvSpPr>
          <p:nvPr/>
        </p:nvSpPr>
        <p:spPr bwMode="auto">
          <a:xfrm>
            <a:off x="3270250" y="4445000"/>
            <a:ext cx="2514600" cy="550863"/>
          </a:xfrm>
          <a:prstGeom prst="rect">
            <a:avLst/>
          </a:prstGeom>
          <a:solidFill>
            <a:srgbClr val="92D050"/>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rPr>
              <a:t>Reactive layer</a:t>
            </a:r>
          </a:p>
        </p:txBody>
      </p:sp>
      <p:sp>
        <p:nvSpPr>
          <p:cNvPr id="7" name="Line 8"/>
          <p:cNvSpPr>
            <a:spLocks noChangeShapeType="1"/>
          </p:cNvSpPr>
          <p:nvPr/>
        </p:nvSpPr>
        <p:spPr bwMode="auto">
          <a:xfrm>
            <a:off x="1960563" y="3562350"/>
            <a:ext cx="1309688"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8" name="Line 9"/>
          <p:cNvSpPr>
            <a:spLocks noChangeShapeType="1"/>
          </p:cNvSpPr>
          <p:nvPr/>
        </p:nvSpPr>
        <p:spPr bwMode="auto">
          <a:xfrm>
            <a:off x="5784850" y="3562350"/>
            <a:ext cx="1208088"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9" name="Line 10"/>
          <p:cNvSpPr>
            <a:spLocks noChangeShapeType="1"/>
          </p:cNvSpPr>
          <p:nvPr/>
        </p:nvSpPr>
        <p:spPr bwMode="auto">
          <a:xfrm>
            <a:off x="1960563" y="3562350"/>
            <a:ext cx="1309688" cy="121285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0" name="Line 11"/>
          <p:cNvSpPr>
            <a:spLocks noChangeShapeType="1"/>
          </p:cNvSpPr>
          <p:nvPr/>
        </p:nvSpPr>
        <p:spPr bwMode="auto">
          <a:xfrm flipV="1">
            <a:off x="1960563" y="2459038"/>
            <a:ext cx="1309688" cy="110331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1" name="Line 12"/>
          <p:cNvSpPr>
            <a:spLocks noChangeShapeType="1"/>
          </p:cNvSpPr>
          <p:nvPr/>
        </p:nvSpPr>
        <p:spPr bwMode="auto">
          <a:xfrm>
            <a:off x="5784850" y="2459038"/>
            <a:ext cx="1208088" cy="99218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2" name="Line 13"/>
          <p:cNvSpPr>
            <a:spLocks noChangeShapeType="1"/>
          </p:cNvSpPr>
          <p:nvPr/>
        </p:nvSpPr>
        <p:spPr bwMode="auto">
          <a:xfrm flipV="1">
            <a:off x="5784850" y="3671888"/>
            <a:ext cx="1208088" cy="110331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3" name="Oval 14"/>
          <p:cNvSpPr>
            <a:spLocks noChangeArrowheads="1"/>
          </p:cNvSpPr>
          <p:nvPr/>
        </p:nvSpPr>
        <p:spPr bwMode="auto">
          <a:xfrm>
            <a:off x="2967038" y="3451225"/>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4" name="Text Box 15"/>
          <p:cNvSpPr txBox="1">
            <a:spLocks noChangeArrowheads="1"/>
          </p:cNvSpPr>
          <p:nvPr/>
        </p:nvSpPr>
        <p:spPr bwMode="auto">
          <a:xfrm>
            <a:off x="293688" y="3276600"/>
            <a:ext cx="1001713" cy="701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0" lang="en-US" altLang="en-US" sz="2000" kern="1200" cap="none" spc="0" normalizeH="0" baseline="0" noProof="0" dirty="0">
                <a:latin typeface="+mn-lt"/>
                <a:ea typeface="+mn-ea"/>
                <a:cs typeface="Arial" panose="020B0604020202020204" pitchFamily="34" charset="0"/>
              </a:rPr>
              <a:t>Sensory</a:t>
            </a:r>
          </a:p>
          <a:p>
            <a:pPr marR="0" algn="ctr" defTabSz="914400">
              <a:buClrTx/>
              <a:buSzTx/>
              <a:buFontTx/>
              <a:buNone/>
              <a:defRPr/>
            </a:pPr>
            <a:r>
              <a:rPr kumimoji="0" lang="en-US" altLang="en-US" sz="2000" kern="1200" cap="none" spc="0" normalizeH="0" baseline="0" noProof="0" dirty="0">
                <a:latin typeface="+mn-lt"/>
                <a:ea typeface="+mn-ea"/>
                <a:cs typeface="Arial" panose="020B0604020202020204" pitchFamily="34" charset="0"/>
              </a:rPr>
              <a:t>input</a:t>
            </a:r>
          </a:p>
        </p:txBody>
      </p:sp>
      <p:sp>
        <p:nvSpPr>
          <p:cNvPr id="15" name="Oval 16"/>
          <p:cNvSpPr>
            <a:spLocks noChangeArrowheads="1"/>
          </p:cNvSpPr>
          <p:nvPr/>
        </p:nvSpPr>
        <p:spPr bwMode="auto">
          <a:xfrm>
            <a:off x="2967038" y="4445000"/>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6" name="Oval 17"/>
          <p:cNvSpPr>
            <a:spLocks noChangeArrowheads="1"/>
          </p:cNvSpPr>
          <p:nvPr/>
        </p:nvSpPr>
        <p:spPr bwMode="auto">
          <a:xfrm>
            <a:off x="2967038" y="2568575"/>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7" name="Oval 18"/>
          <p:cNvSpPr>
            <a:spLocks noChangeArrowheads="1"/>
          </p:cNvSpPr>
          <p:nvPr/>
        </p:nvSpPr>
        <p:spPr bwMode="auto">
          <a:xfrm>
            <a:off x="5886450" y="3451225"/>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8" name="Oval 19"/>
          <p:cNvSpPr>
            <a:spLocks noChangeArrowheads="1"/>
          </p:cNvSpPr>
          <p:nvPr/>
        </p:nvSpPr>
        <p:spPr bwMode="auto">
          <a:xfrm>
            <a:off x="5886450" y="2459038"/>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9" name="Oval 20"/>
          <p:cNvSpPr>
            <a:spLocks noChangeArrowheads="1"/>
          </p:cNvSpPr>
          <p:nvPr/>
        </p:nvSpPr>
        <p:spPr bwMode="auto">
          <a:xfrm>
            <a:off x="5886450" y="4554538"/>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20" name="AutoShape 21"/>
          <p:cNvSpPr>
            <a:spLocks noChangeArrowheads="1"/>
          </p:cNvSpPr>
          <p:nvPr/>
        </p:nvSpPr>
        <p:spPr bwMode="auto">
          <a:xfrm>
            <a:off x="1357313" y="3230563"/>
            <a:ext cx="603250" cy="773113"/>
          </a:xfrm>
          <a:prstGeom prst="rightArrow">
            <a:avLst>
              <a:gd name="adj1" fmla="val 50000"/>
              <a:gd name="adj2" fmla="val 25000"/>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1" name="AutoShape 22"/>
          <p:cNvSpPr>
            <a:spLocks noChangeArrowheads="1"/>
          </p:cNvSpPr>
          <p:nvPr/>
        </p:nvSpPr>
        <p:spPr bwMode="auto">
          <a:xfrm>
            <a:off x="6992938" y="3198813"/>
            <a:ext cx="604838" cy="771525"/>
          </a:xfrm>
          <a:prstGeom prst="rightArrow">
            <a:avLst>
              <a:gd name="adj1" fmla="val 50000"/>
              <a:gd name="adj2" fmla="val 25000"/>
            </a:avLst>
          </a:prstGeom>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2" name="Text Box 23"/>
          <p:cNvSpPr txBox="1">
            <a:spLocks noChangeArrowheads="1"/>
          </p:cNvSpPr>
          <p:nvPr/>
        </p:nvSpPr>
        <p:spPr bwMode="auto">
          <a:xfrm>
            <a:off x="7789863" y="3254375"/>
            <a:ext cx="896938" cy="7080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0" lang="en-GB" altLang="en-US" sz="2000" kern="1200" cap="none" spc="0" normalizeH="0" baseline="0" noProof="0" dirty="0">
                <a:latin typeface="+mn-lt"/>
                <a:ea typeface="+mn-ea"/>
                <a:cs typeface="Arial" panose="020B0604020202020204" pitchFamily="34" charset="0"/>
              </a:rPr>
              <a:t>Action</a:t>
            </a:r>
            <a:endParaRPr kumimoji="0" lang="en-US" altLang="en-US" sz="2000" kern="1200" cap="none" spc="0" normalizeH="0" baseline="0" noProof="0" dirty="0">
              <a:latin typeface="+mn-lt"/>
              <a:ea typeface="+mn-ea"/>
              <a:cs typeface="Arial" panose="020B0604020202020204" pitchFamily="34" charset="0"/>
            </a:endParaRPr>
          </a:p>
          <a:p>
            <a:pPr marR="0" algn="ctr" defTabSz="914400">
              <a:buClrTx/>
              <a:buSzTx/>
              <a:buFontTx/>
              <a:buNone/>
              <a:defRPr/>
            </a:pPr>
            <a:r>
              <a:rPr kumimoji="0" lang="en-GB" altLang="en-US" sz="2000" kern="1200" cap="none" spc="0" normalizeH="0" baseline="0" noProof="0" dirty="0">
                <a:latin typeface="+mn-lt"/>
                <a:ea typeface="+mn-ea"/>
                <a:cs typeface="Arial" panose="020B0604020202020204" pitchFamily="34" charset="0"/>
              </a:rPr>
              <a:t>out</a:t>
            </a:r>
            <a:r>
              <a:rPr kumimoji="0" lang="en-US" altLang="en-US" sz="2000" kern="1200" cap="none" spc="0" normalizeH="0" baseline="0" noProof="0" dirty="0">
                <a:latin typeface="+mn-lt"/>
                <a:ea typeface="+mn-ea"/>
                <a:cs typeface="Arial" panose="020B0604020202020204" pitchFamily="34" charset="0"/>
              </a:rPr>
              <a:t>put</a:t>
            </a:r>
          </a:p>
        </p:txBody>
      </p:sp>
      <p:sp>
        <p:nvSpPr>
          <p:cNvPr id="23" name="AutoShape 24"/>
          <p:cNvSpPr>
            <a:spLocks noChangeArrowheads="1"/>
          </p:cNvSpPr>
          <p:nvPr/>
        </p:nvSpPr>
        <p:spPr bwMode="auto">
          <a:xfrm>
            <a:off x="3071813" y="1844675"/>
            <a:ext cx="2854325" cy="3960813"/>
          </a:xfrm>
          <a:prstGeom prst="roundRect">
            <a:avLst>
              <a:gd name="adj" fmla="val 16667"/>
            </a:avLst>
          </a:prstGeom>
          <a:noFill/>
          <a:ln w="38100">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24" name="AutoShape 25"/>
          <p:cNvSpPr>
            <a:spLocks noChangeArrowheads="1"/>
          </p:cNvSpPr>
          <p:nvPr/>
        </p:nvSpPr>
        <p:spPr bwMode="auto">
          <a:xfrm>
            <a:off x="3168650" y="5286375"/>
            <a:ext cx="2662238" cy="519113"/>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25" name="Text Box 26"/>
          <p:cNvSpPr txBox="1">
            <a:spLocks noChangeArrowheads="1"/>
          </p:cNvSpPr>
          <p:nvPr/>
        </p:nvSpPr>
        <p:spPr bwMode="auto">
          <a:xfrm>
            <a:off x="3770313" y="5334000"/>
            <a:ext cx="16385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0" lang="en-GB" altLang="en-US" sz="2000" kern="1200" cap="none" spc="0" normalizeH="0" baseline="0" noProof="0" dirty="0">
                <a:solidFill>
                  <a:schemeClr val="accent6">
                    <a:lumMod val="10000"/>
                  </a:schemeClr>
                </a:solidFill>
                <a:latin typeface="+mn-lt"/>
                <a:ea typeface="+mn-ea"/>
                <a:cs typeface="Arial" panose="020B0604020202020204" pitchFamily="34" charset="0"/>
              </a:rPr>
              <a:t>Control rules</a:t>
            </a:r>
            <a:endPar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endParaRPr>
          </a:p>
        </p:txBody>
      </p:sp>
      <p:sp>
        <p:nvSpPr>
          <p:cNvPr id="26" name="Rectangular Callout 25"/>
          <p:cNvSpPr/>
          <p:nvPr/>
        </p:nvSpPr>
        <p:spPr>
          <a:xfrm>
            <a:off x="6172200" y="4995863"/>
            <a:ext cx="2667000" cy="1404938"/>
          </a:xfrm>
          <a:prstGeom prst="wedgeRectCallout">
            <a:avLst>
              <a:gd name="adj1" fmla="val -65102"/>
              <a:gd name="adj2" fmla="val -4569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GB" altLang="en-US" sz="1800" b="0" i="0" u="none" strike="noStrike" kern="1200" cap="none" spc="0" normalizeH="0" baseline="0" noProof="0" dirty="0">
                <a:ln>
                  <a:noFill/>
                </a:ln>
                <a:solidFill>
                  <a:schemeClr val="accent6">
                    <a:lumMod val="10000"/>
                  </a:schemeClr>
                </a:solidFill>
                <a:effectLst/>
                <a:uLnTx/>
                <a:uFillTx/>
                <a:latin typeface="+mn-lt"/>
                <a:ea typeface="+mn-ea"/>
                <a:cs typeface="+mn-cs"/>
              </a:rPr>
              <a:t>Responds to changes as they occur</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GB" altLang="en-US" sz="1800" b="0" i="0" u="none" strike="noStrike" kern="1200" cap="none" spc="0" normalizeH="0" baseline="0" noProof="0" dirty="0">
                <a:ln>
                  <a:noFill/>
                </a:ln>
                <a:solidFill>
                  <a:schemeClr val="accent6">
                    <a:lumMod val="10000"/>
                  </a:schemeClr>
                </a:solidFill>
                <a:effectLst/>
                <a:uLnTx/>
                <a:uFillTx/>
                <a:latin typeface="+mn-lt"/>
                <a:ea typeface="+mn-ea"/>
                <a:cs typeface="+mn-cs"/>
              </a:rPr>
              <a:t>Implemented through situation-action rules</a:t>
            </a:r>
          </a:p>
        </p:txBody>
      </p:sp>
      <p:sp>
        <p:nvSpPr>
          <p:cNvPr id="27" name="Rectangular Callout 26"/>
          <p:cNvSpPr/>
          <p:nvPr/>
        </p:nvSpPr>
        <p:spPr>
          <a:xfrm>
            <a:off x="228600" y="4168775"/>
            <a:ext cx="2940050" cy="2232025"/>
          </a:xfrm>
          <a:prstGeom prst="wedgeRectCallout">
            <a:avLst>
              <a:gd name="adj1" fmla="val 48434"/>
              <a:gd name="adj2" fmla="val -20310"/>
            </a:avLst>
          </a:prstGeom>
        </p:spPr>
        <p:style>
          <a:lnRef idx="1">
            <a:schemeClr val="accent1"/>
          </a:lnRef>
          <a:fillRef idx="2">
            <a:schemeClr val="accent1"/>
          </a:fillRef>
          <a:effectRef idx="1">
            <a:schemeClr val="accent1"/>
          </a:effectRef>
          <a:fontRef idx="minor">
            <a:schemeClr val="dk1"/>
          </a:fontRef>
        </p:style>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GB" altLang="en-US" sz="1400" dirty="0">
                <a:solidFill>
                  <a:srgbClr val="000000"/>
                </a:solidFill>
                <a:cs typeface="Arial" panose="020B0604020202020204" pitchFamily="34" charset="0"/>
              </a:rPr>
              <a:t>Rule-1: kerb-avoidance</a:t>
            </a:r>
          </a:p>
          <a:p>
            <a:pPr marL="0" lvl="0" indent="0" eaLnBrk="1" hangingPunct="1">
              <a:spcBef>
                <a:spcPct val="0"/>
              </a:spcBef>
              <a:buFontTx/>
              <a:buNone/>
            </a:pPr>
            <a:r>
              <a:rPr lang="en-GB" altLang="en-US" sz="1400" b="1" dirty="0">
                <a:solidFill>
                  <a:srgbClr val="0070C0"/>
                </a:solidFill>
                <a:cs typeface="Arial" panose="020B0604020202020204" pitchFamily="34" charset="0"/>
              </a:rPr>
              <a:t>if</a:t>
            </a:r>
          </a:p>
          <a:p>
            <a:pPr marL="0" lvl="0" indent="0" eaLnBrk="1" hangingPunct="1">
              <a:spcBef>
                <a:spcPct val="0"/>
              </a:spcBef>
              <a:buFontTx/>
              <a:buNone/>
            </a:pPr>
            <a:r>
              <a:rPr lang="en-GB" altLang="en-US" sz="1400" dirty="0">
                <a:solidFill>
                  <a:srgbClr val="000000"/>
                </a:solidFill>
                <a:cs typeface="Arial" panose="020B0604020202020204" pitchFamily="34" charset="0"/>
              </a:rPr>
              <a:t>is-in-front(Kerb, Observer) </a:t>
            </a:r>
            <a:r>
              <a:rPr lang="en-GB" altLang="en-US" sz="1400" dirty="0">
                <a:solidFill>
                  <a:srgbClr val="000000"/>
                </a:solidFill>
                <a:cs typeface="Tahoma" panose="020B0604030504040204" pitchFamily="34" charset="0"/>
              </a:rPr>
              <a:t>˄ speed(Observer)&gt;0 ˄ separation(Kerb, Observer) &lt; KerbThreshold</a:t>
            </a:r>
          </a:p>
          <a:p>
            <a:pPr marL="0" lvl="0" indent="0" eaLnBrk="1" hangingPunct="1">
              <a:spcBef>
                <a:spcPct val="0"/>
              </a:spcBef>
              <a:buFontTx/>
              <a:buNone/>
            </a:pPr>
            <a:r>
              <a:rPr lang="en-GB" altLang="en-US" sz="1400" b="1" dirty="0">
                <a:solidFill>
                  <a:srgbClr val="0070C0"/>
                </a:solidFill>
                <a:cs typeface="Tahoma" panose="020B0604030504040204" pitchFamily="34" charset="0"/>
              </a:rPr>
              <a:t>then</a:t>
            </a:r>
          </a:p>
          <a:p>
            <a:pPr marL="0" lvl="0" indent="0" eaLnBrk="1" hangingPunct="1">
              <a:spcBef>
                <a:spcPct val="0"/>
              </a:spcBef>
              <a:buFontTx/>
              <a:buNone/>
            </a:pPr>
            <a:r>
              <a:rPr lang="en-GB" altLang="en-US" sz="1400" dirty="0">
                <a:solidFill>
                  <a:srgbClr val="000000"/>
                </a:solidFill>
                <a:cs typeface="Arial" panose="020B0604020202020204" pitchFamily="34" charset="0"/>
              </a:rPr>
              <a:t>change-orientation(KerbAvoidanceAngle)</a:t>
            </a:r>
            <a:endParaRPr lang="en-GB" altLang="en-US" sz="1400" dirty="0">
              <a:solidFill>
                <a:srgbClr val="000000"/>
              </a:solidFill>
              <a:ea typeface="Arial" panose="020B0604020202020204" pitchFamily="34" charset="0"/>
            </a:endParaRPr>
          </a:p>
        </p:txBody>
      </p:sp>
      <p:sp>
        <p:nvSpPr>
          <p:cNvPr id="43035"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vert="horz" wrap="square" lIns="91440" tIns="45720" rIns="91440" bIns="45720" anchor="ctr" anchorCtr="0"/>
          <a:lstStyle/>
          <a:p>
            <a:r>
              <a:rPr lang="en-US" altLang="en-US" dirty="0"/>
              <a:t>TouringMachines</a:t>
            </a:r>
          </a:p>
        </p:txBody>
      </p:sp>
      <p:sp>
        <p:nvSpPr>
          <p:cNvPr id="4" name="Rectangle 5"/>
          <p:cNvSpPr>
            <a:spLocks noChangeArrowheads="1"/>
          </p:cNvSpPr>
          <p:nvPr/>
        </p:nvSpPr>
        <p:spPr bwMode="auto">
          <a:xfrm>
            <a:off x="3270250" y="2238375"/>
            <a:ext cx="2514600" cy="55086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dk1"/>
                </a:solidFill>
                <a:effectLst/>
                <a:uLnTx/>
                <a:uFillTx/>
                <a:latin typeface="+mn-lt"/>
                <a:ea typeface="+mn-ea"/>
                <a:cs typeface="+mn-cs"/>
              </a:rPr>
              <a:t>Modeling layer</a:t>
            </a:r>
          </a:p>
        </p:txBody>
      </p:sp>
      <p:sp>
        <p:nvSpPr>
          <p:cNvPr id="5" name="Rectangle 6"/>
          <p:cNvSpPr>
            <a:spLocks noChangeArrowheads="1"/>
          </p:cNvSpPr>
          <p:nvPr/>
        </p:nvSpPr>
        <p:spPr bwMode="auto">
          <a:xfrm>
            <a:off x="3270250" y="3341688"/>
            <a:ext cx="2514600" cy="550863"/>
          </a:xfrm>
          <a:prstGeom prst="rect">
            <a:avLst/>
          </a:prstGeom>
          <a:solidFill>
            <a:srgbClr val="92D050"/>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tx1"/>
                </a:solidFill>
                <a:effectLst/>
                <a:uLnTx/>
                <a:uFillTx/>
                <a:latin typeface="+mn-lt"/>
                <a:ea typeface="+mn-ea"/>
                <a:cs typeface="Arial" panose="020B0604020202020204" pitchFamily="34" charset="0"/>
              </a:rPr>
              <a:t>Planning layer</a:t>
            </a:r>
          </a:p>
        </p:txBody>
      </p:sp>
      <p:sp>
        <p:nvSpPr>
          <p:cNvPr id="6" name="Rectangle 7"/>
          <p:cNvSpPr>
            <a:spLocks noChangeArrowheads="1"/>
          </p:cNvSpPr>
          <p:nvPr/>
        </p:nvSpPr>
        <p:spPr bwMode="auto">
          <a:xfrm>
            <a:off x="3270250" y="4445000"/>
            <a:ext cx="2514600" cy="55086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dk1"/>
                </a:solidFill>
                <a:effectLst/>
                <a:uLnTx/>
                <a:uFillTx/>
                <a:latin typeface="+mn-lt"/>
                <a:ea typeface="+mn-ea"/>
                <a:cs typeface="+mn-cs"/>
              </a:rPr>
              <a:t>Reactive layer</a:t>
            </a:r>
          </a:p>
        </p:txBody>
      </p:sp>
      <p:sp>
        <p:nvSpPr>
          <p:cNvPr id="7" name="Line 8"/>
          <p:cNvSpPr>
            <a:spLocks noChangeShapeType="1"/>
          </p:cNvSpPr>
          <p:nvPr/>
        </p:nvSpPr>
        <p:spPr bwMode="auto">
          <a:xfrm>
            <a:off x="1960563" y="3562350"/>
            <a:ext cx="1309688"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8" name="Line 9"/>
          <p:cNvSpPr>
            <a:spLocks noChangeShapeType="1"/>
          </p:cNvSpPr>
          <p:nvPr/>
        </p:nvSpPr>
        <p:spPr bwMode="auto">
          <a:xfrm>
            <a:off x="5784850" y="3562350"/>
            <a:ext cx="1208088"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9" name="Line 10"/>
          <p:cNvSpPr>
            <a:spLocks noChangeShapeType="1"/>
          </p:cNvSpPr>
          <p:nvPr/>
        </p:nvSpPr>
        <p:spPr bwMode="auto">
          <a:xfrm>
            <a:off x="1960563" y="3562350"/>
            <a:ext cx="1309688" cy="121285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0" name="Line 11"/>
          <p:cNvSpPr>
            <a:spLocks noChangeShapeType="1"/>
          </p:cNvSpPr>
          <p:nvPr/>
        </p:nvSpPr>
        <p:spPr bwMode="auto">
          <a:xfrm flipV="1">
            <a:off x="1960563" y="2459038"/>
            <a:ext cx="1309688" cy="110331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1" name="Line 12"/>
          <p:cNvSpPr>
            <a:spLocks noChangeShapeType="1"/>
          </p:cNvSpPr>
          <p:nvPr/>
        </p:nvSpPr>
        <p:spPr bwMode="auto">
          <a:xfrm>
            <a:off x="5784850" y="2459038"/>
            <a:ext cx="1208088" cy="99218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2" name="Line 13"/>
          <p:cNvSpPr>
            <a:spLocks noChangeShapeType="1"/>
          </p:cNvSpPr>
          <p:nvPr/>
        </p:nvSpPr>
        <p:spPr bwMode="auto">
          <a:xfrm flipV="1">
            <a:off x="5784850" y="3671888"/>
            <a:ext cx="1208088" cy="110331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3" name="Oval 14"/>
          <p:cNvSpPr>
            <a:spLocks noChangeArrowheads="1"/>
          </p:cNvSpPr>
          <p:nvPr/>
        </p:nvSpPr>
        <p:spPr bwMode="auto">
          <a:xfrm>
            <a:off x="2967038" y="3451225"/>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4" name="Text Box 15"/>
          <p:cNvSpPr txBox="1">
            <a:spLocks noChangeArrowheads="1"/>
          </p:cNvSpPr>
          <p:nvPr/>
        </p:nvSpPr>
        <p:spPr bwMode="auto">
          <a:xfrm>
            <a:off x="293688" y="3276600"/>
            <a:ext cx="1001713" cy="701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0" lang="en-US" altLang="en-US" sz="2000" kern="1200" cap="none" spc="0" normalizeH="0" baseline="0" noProof="0" dirty="0">
                <a:latin typeface="+mn-lt"/>
                <a:ea typeface="+mn-ea"/>
                <a:cs typeface="Arial" panose="020B0604020202020204" pitchFamily="34" charset="0"/>
              </a:rPr>
              <a:t>Sensory</a:t>
            </a:r>
          </a:p>
          <a:p>
            <a:pPr marR="0" algn="ctr" defTabSz="914400">
              <a:buClrTx/>
              <a:buSzTx/>
              <a:buFontTx/>
              <a:buNone/>
              <a:defRPr/>
            </a:pPr>
            <a:r>
              <a:rPr kumimoji="0" lang="en-US" altLang="en-US" sz="2000" kern="1200" cap="none" spc="0" normalizeH="0" baseline="0" noProof="0" dirty="0">
                <a:latin typeface="+mn-lt"/>
                <a:ea typeface="+mn-ea"/>
                <a:cs typeface="Arial" panose="020B0604020202020204" pitchFamily="34" charset="0"/>
              </a:rPr>
              <a:t>input</a:t>
            </a:r>
          </a:p>
        </p:txBody>
      </p:sp>
      <p:sp>
        <p:nvSpPr>
          <p:cNvPr id="15" name="Oval 16"/>
          <p:cNvSpPr>
            <a:spLocks noChangeArrowheads="1"/>
          </p:cNvSpPr>
          <p:nvPr/>
        </p:nvSpPr>
        <p:spPr bwMode="auto">
          <a:xfrm>
            <a:off x="2967038" y="4445000"/>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6" name="Oval 17"/>
          <p:cNvSpPr>
            <a:spLocks noChangeArrowheads="1"/>
          </p:cNvSpPr>
          <p:nvPr/>
        </p:nvSpPr>
        <p:spPr bwMode="auto">
          <a:xfrm>
            <a:off x="2967038" y="2568575"/>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7" name="Oval 18"/>
          <p:cNvSpPr>
            <a:spLocks noChangeArrowheads="1"/>
          </p:cNvSpPr>
          <p:nvPr/>
        </p:nvSpPr>
        <p:spPr bwMode="auto">
          <a:xfrm>
            <a:off x="5886450" y="3451225"/>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8" name="Oval 19"/>
          <p:cNvSpPr>
            <a:spLocks noChangeArrowheads="1"/>
          </p:cNvSpPr>
          <p:nvPr/>
        </p:nvSpPr>
        <p:spPr bwMode="auto">
          <a:xfrm>
            <a:off x="5886450" y="2459038"/>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19" name="Oval 20"/>
          <p:cNvSpPr>
            <a:spLocks noChangeArrowheads="1"/>
          </p:cNvSpPr>
          <p:nvPr/>
        </p:nvSpPr>
        <p:spPr bwMode="auto">
          <a:xfrm>
            <a:off x="5886450" y="4554538"/>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20" name="AutoShape 21"/>
          <p:cNvSpPr>
            <a:spLocks noChangeArrowheads="1"/>
          </p:cNvSpPr>
          <p:nvPr/>
        </p:nvSpPr>
        <p:spPr bwMode="auto">
          <a:xfrm>
            <a:off x="1357313" y="3230563"/>
            <a:ext cx="603250" cy="773113"/>
          </a:xfrm>
          <a:prstGeom prst="rightArrow">
            <a:avLst>
              <a:gd name="adj1" fmla="val 50000"/>
              <a:gd name="adj2" fmla="val 25000"/>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1" name="AutoShape 22"/>
          <p:cNvSpPr>
            <a:spLocks noChangeArrowheads="1"/>
          </p:cNvSpPr>
          <p:nvPr/>
        </p:nvSpPr>
        <p:spPr bwMode="auto">
          <a:xfrm>
            <a:off x="6992938" y="3198813"/>
            <a:ext cx="604838" cy="771525"/>
          </a:xfrm>
          <a:prstGeom prst="rightArrow">
            <a:avLst>
              <a:gd name="adj1" fmla="val 50000"/>
              <a:gd name="adj2" fmla="val 25000"/>
            </a:avLst>
          </a:prstGeom>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2" name="Text Box 23"/>
          <p:cNvSpPr txBox="1">
            <a:spLocks noChangeArrowheads="1"/>
          </p:cNvSpPr>
          <p:nvPr/>
        </p:nvSpPr>
        <p:spPr bwMode="auto">
          <a:xfrm>
            <a:off x="7789863" y="3254375"/>
            <a:ext cx="896938" cy="7080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0" lang="en-GB" altLang="en-US" sz="2000" kern="1200" cap="none" spc="0" normalizeH="0" baseline="0" noProof="0" dirty="0">
                <a:latin typeface="+mn-lt"/>
                <a:ea typeface="+mn-ea"/>
                <a:cs typeface="Arial" panose="020B0604020202020204" pitchFamily="34" charset="0"/>
              </a:rPr>
              <a:t>Action</a:t>
            </a:r>
            <a:endParaRPr kumimoji="0" lang="en-US" altLang="en-US" sz="2000" kern="1200" cap="none" spc="0" normalizeH="0" baseline="0" noProof="0" dirty="0">
              <a:latin typeface="+mn-lt"/>
              <a:ea typeface="+mn-ea"/>
              <a:cs typeface="Arial" panose="020B0604020202020204" pitchFamily="34" charset="0"/>
            </a:endParaRPr>
          </a:p>
          <a:p>
            <a:pPr marR="0" algn="ctr" defTabSz="914400">
              <a:buClrTx/>
              <a:buSzTx/>
              <a:buFontTx/>
              <a:buNone/>
              <a:defRPr/>
            </a:pPr>
            <a:r>
              <a:rPr kumimoji="0" lang="en-GB" altLang="en-US" sz="2000" kern="1200" cap="none" spc="0" normalizeH="0" baseline="0" noProof="0" dirty="0">
                <a:latin typeface="+mn-lt"/>
                <a:ea typeface="+mn-ea"/>
                <a:cs typeface="Arial" panose="020B0604020202020204" pitchFamily="34" charset="0"/>
              </a:rPr>
              <a:t>out</a:t>
            </a:r>
            <a:r>
              <a:rPr kumimoji="0" lang="en-US" altLang="en-US" sz="2000" kern="1200" cap="none" spc="0" normalizeH="0" baseline="0" noProof="0" dirty="0">
                <a:latin typeface="+mn-lt"/>
                <a:ea typeface="+mn-ea"/>
                <a:cs typeface="Arial" panose="020B0604020202020204" pitchFamily="34" charset="0"/>
              </a:rPr>
              <a:t>put</a:t>
            </a:r>
          </a:p>
        </p:txBody>
      </p:sp>
      <p:sp>
        <p:nvSpPr>
          <p:cNvPr id="23" name="AutoShape 24"/>
          <p:cNvSpPr>
            <a:spLocks noChangeArrowheads="1"/>
          </p:cNvSpPr>
          <p:nvPr/>
        </p:nvSpPr>
        <p:spPr bwMode="auto">
          <a:xfrm>
            <a:off x="3071813" y="1844675"/>
            <a:ext cx="2854325" cy="3960813"/>
          </a:xfrm>
          <a:prstGeom prst="roundRect">
            <a:avLst>
              <a:gd name="adj" fmla="val 16667"/>
            </a:avLst>
          </a:prstGeom>
          <a:noFill/>
          <a:ln w="38100">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24" name="AutoShape 25"/>
          <p:cNvSpPr>
            <a:spLocks noChangeArrowheads="1"/>
          </p:cNvSpPr>
          <p:nvPr/>
        </p:nvSpPr>
        <p:spPr bwMode="auto">
          <a:xfrm>
            <a:off x="3168650" y="5286375"/>
            <a:ext cx="2662238" cy="519113"/>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5" name="Text Box 26"/>
          <p:cNvSpPr txBox="1">
            <a:spLocks noChangeArrowheads="1"/>
          </p:cNvSpPr>
          <p:nvPr/>
        </p:nvSpPr>
        <p:spPr bwMode="auto">
          <a:xfrm>
            <a:off x="3770313" y="5334000"/>
            <a:ext cx="1514475" cy="398463"/>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000" b="0" i="0" u="none" strike="noStrike" kern="1200" cap="none" spc="0" normalizeH="0" baseline="0" noProof="0" dirty="0">
                <a:ln>
                  <a:noFill/>
                </a:ln>
                <a:solidFill>
                  <a:schemeClr val="dk1"/>
                </a:solidFill>
                <a:effectLst/>
                <a:uLnTx/>
                <a:uFillTx/>
                <a:latin typeface="+mn-lt"/>
                <a:ea typeface="+mn-ea"/>
                <a:cs typeface="+mn-cs"/>
              </a:rPr>
              <a:t>Control rules</a:t>
            </a:r>
            <a:endParaRPr kumimoji="0" lang="en-US" altLang="en-US" sz="2000" b="0" i="0" u="none" strike="noStrike" kern="1200" cap="none" spc="0" normalizeH="0" baseline="0" noProof="0" dirty="0">
              <a:ln>
                <a:noFill/>
              </a:ln>
              <a:solidFill>
                <a:schemeClr val="dk1"/>
              </a:solidFill>
              <a:effectLst/>
              <a:uLnTx/>
              <a:uFillTx/>
              <a:latin typeface="+mn-lt"/>
              <a:ea typeface="+mn-ea"/>
              <a:cs typeface="+mn-cs"/>
            </a:endParaRPr>
          </a:p>
        </p:txBody>
      </p:sp>
      <p:sp>
        <p:nvSpPr>
          <p:cNvPr id="26" name="Rectangular Callout 25"/>
          <p:cNvSpPr/>
          <p:nvPr/>
        </p:nvSpPr>
        <p:spPr>
          <a:xfrm>
            <a:off x="300038" y="4554538"/>
            <a:ext cx="2667000" cy="1770063"/>
          </a:xfrm>
          <a:prstGeom prst="wedgeRectCallout">
            <a:avLst>
              <a:gd name="adj1" fmla="val 59619"/>
              <a:gd name="adj2" fmla="val -100147"/>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GB" altLang="en-US" sz="1800" b="0" i="0" u="none" strike="noStrike" kern="1200" cap="none" spc="0" normalizeH="0" baseline="0" noProof="0" dirty="0">
                <a:ln>
                  <a:noFill/>
                </a:ln>
                <a:solidFill>
                  <a:schemeClr val="lt1"/>
                </a:solidFill>
                <a:effectLst/>
                <a:uLnTx/>
                <a:uFillTx/>
                <a:latin typeface="+mn-lt"/>
                <a:ea typeface="+mn-ea"/>
                <a:cs typeface="+mn-cs"/>
              </a:rPr>
              <a:t>Achieves the agent’s pro-active behaviour</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GB" altLang="en-US" sz="1800" b="0" i="0" u="none" strike="noStrike" kern="1200" cap="none" spc="0" normalizeH="0" baseline="0" noProof="0" dirty="0">
                <a:ln>
                  <a:noFill/>
                </a:ln>
                <a:solidFill>
                  <a:schemeClr val="lt1"/>
                </a:solidFill>
                <a:effectLst/>
                <a:uLnTx/>
                <a:uFillTx/>
                <a:latin typeface="+mn-lt"/>
                <a:ea typeface="+mn-ea"/>
                <a:cs typeface="+mn-cs"/>
              </a:rPr>
              <a:t>Uses library of plan skeletons or schemas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GB" altLang="en-US" sz="1800" b="0" i="0" u="none" strike="noStrike" kern="1200" cap="none" spc="0" normalizeH="0" baseline="0" noProof="0" dirty="0">
                <a:ln>
                  <a:noFill/>
                </a:ln>
                <a:solidFill>
                  <a:schemeClr val="lt1"/>
                </a:solidFill>
                <a:effectLst/>
                <a:uLnTx/>
                <a:uFillTx/>
                <a:latin typeface="+mn-lt"/>
                <a:ea typeface="+mn-ea"/>
                <a:cs typeface="+mn-cs"/>
              </a:rPr>
              <a:t>Each schema contains sub-goals</a:t>
            </a:r>
          </a:p>
        </p:txBody>
      </p:sp>
      <p:sp>
        <p:nvSpPr>
          <p:cNvPr id="44058"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vert="horz" wrap="square" lIns="91440" tIns="45720" rIns="91440" bIns="45720" anchor="ctr" anchorCtr="0"/>
          <a:lstStyle/>
          <a:p>
            <a:r>
              <a:rPr lang="en-US" altLang="en-US" dirty="0"/>
              <a:t>TouringMachines</a:t>
            </a:r>
          </a:p>
        </p:txBody>
      </p:sp>
      <p:sp>
        <p:nvSpPr>
          <p:cNvPr id="4" name="Rectangle 5"/>
          <p:cNvSpPr>
            <a:spLocks noChangeArrowheads="1"/>
          </p:cNvSpPr>
          <p:nvPr/>
        </p:nvSpPr>
        <p:spPr bwMode="auto">
          <a:xfrm>
            <a:off x="3270250" y="2238375"/>
            <a:ext cx="2514600" cy="550863"/>
          </a:xfrm>
          <a:prstGeom prst="rect">
            <a:avLst/>
          </a:prstGeom>
          <a:solidFill>
            <a:srgbClr val="92D050"/>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rPr>
              <a:t>Modeling layer</a:t>
            </a:r>
          </a:p>
        </p:txBody>
      </p:sp>
      <p:sp>
        <p:nvSpPr>
          <p:cNvPr id="5" name="Rectangle 6"/>
          <p:cNvSpPr>
            <a:spLocks noChangeArrowheads="1"/>
          </p:cNvSpPr>
          <p:nvPr/>
        </p:nvSpPr>
        <p:spPr bwMode="auto">
          <a:xfrm>
            <a:off x="3270250" y="3341688"/>
            <a:ext cx="2514600" cy="55086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dirty="0">
                <a:ln>
                  <a:noFill/>
                </a:ln>
                <a:solidFill>
                  <a:schemeClr val="accent6">
                    <a:lumMod val="10000"/>
                  </a:schemeClr>
                </a:solidFill>
                <a:effectLst/>
                <a:uLnTx/>
                <a:uFillTx/>
                <a:latin typeface="+mn-lt"/>
                <a:ea typeface="+mn-ea"/>
                <a:cs typeface="+mn-cs"/>
              </a:rPr>
              <a:t>Planning layer</a:t>
            </a:r>
          </a:p>
        </p:txBody>
      </p:sp>
      <p:sp>
        <p:nvSpPr>
          <p:cNvPr id="6" name="Rectangle 7"/>
          <p:cNvSpPr>
            <a:spLocks noChangeArrowheads="1"/>
          </p:cNvSpPr>
          <p:nvPr/>
        </p:nvSpPr>
        <p:spPr bwMode="auto">
          <a:xfrm>
            <a:off x="3270250" y="4445000"/>
            <a:ext cx="2514600" cy="55086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rPr>
              <a:t>Reactive layer</a:t>
            </a:r>
          </a:p>
        </p:txBody>
      </p:sp>
      <p:sp>
        <p:nvSpPr>
          <p:cNvPr id="7" name="Line 8"/>
          <p:cNvSpPr>
            <a:spLocks noChangeShapeType="1"/>
          </p:cNvSpPr>
          <p:nvPr/>
        </p:nvSpPr>
        <p:spPr bwMode="auto">
          <a:xfrm>
            <a:off x="1960563" y="3562350"/>
            <a:ext cx="1309688"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8" name="Line 9"/>
          <p:cNvSpPr>
            <a:spLocks noChangeShapeType="1"/>
          </p:cNvSpPr>
          <p:nvPr/>
        </p:nvSpPr>
        <p:spPr bwMode="auto">
          <a:xfrm>
            <a:off x="5784850" y="3562350"/>
            <a:ext cx="1208088"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9" name="Line 10"/>
          <p:cNvSpPr>
            <a:spLocks noChangeShapeType="1"/>
          </p:cNvSpPr>
          <p:nvPr/>
        </p:nvSpPr>
        <p:spPr bwMode="auto">
          <a:xfrm>
            <a:off x="1960563" y="3562350"/>
            <a:ext cx="1309688" cy="121285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0" name="Line 11"/>
          <p:cNvSpPr>
            <a:spLocks noChangeShapeType="1"/>
          </p:cNvSpPr>
          <p:nvPr/>
        </p:nvSpPr>
        <p:spPr bwMode="auto">
          <a:xfrm flipV="1">
            <a:off x="1960563" y="2459038"/>
            <a:ext cx="1309688" cy="110331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1" name="Line 12"/>
          <p:cNvSpPr>
            <a:spLocks noChangeShapeType="1"/>
          </p:cNvSpPr>
          <p:nvPr/>
        </p:nvSpPr>
        <p:spPr bwMode="auto">
          <a:xfrm>
            <a:off x="5784850" y="2459038"/>
            <a:ext cx="1208088" cy="99218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2" name="Line 13"/>
          <p:cNvSpPr>
            <a:spLocks noChangeShapeType="1"/>
          </p:cNvSpPr>
          <p:nvPr/>
        </p:nvSpPr>
        <p:spPr bwMode="auto">
          <a:xfrm flipV="1">
            <a:off x="5784850" y="3671888"/>
            <a:ext cx="1208088" cy="110331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3" name="Oval 14"/>
          <p:cNvSpPr>
            <a:spLocks noChangeArrowheads="1"/>
          </p:cNvSpPr>
          <p:nvPr/>
        </p:nvSpPr>
        <p:spPr bwMode="auto">
          <a:xfrm>
            <a:off x="2967038" y="3451225"/>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4" name="Text Box 15"/>
          <p:cNvSpPr txBox="1">
            <a:spLocks noChangeArrowheads="1"/>
          </p:cNvSpPr>
          <p:nvPr/>
        </p:nvSpPr>
        <p:spPr bwMode="auto">
          <a:xfrm>
            <a:off x="231730" y="3273495"/>
            <a:ext cx="1125629" cy="70788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rPr>
              <a:t>Sensory</a:t>
            </a:r>
          </a:p>
          <a:p>
            <a:pPr marR="0" algn="ctr" defTabSz="914400">
              <a:buClrTx/>
              <a:buSzTx/>
              <a:buFontTx/>
              <a:buNone/>
              <a:defRPr/>
            </a:pPr>
            <a:r>
              <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rPr>
              <a:t>input</a:t>
            </a:r>
          </a:p>
        </p:txBody>
      </p:sp>
      <p:sp>
        <p:nvSpPr>
          <p:cNvPr id="15" name="Oval 16"/>
          <p:cNvSpPr>
            <a:spLocks noChangeArrowheads="1"/>
          </p:cNvSpPr>
          <p:nvPr/>
        </p:nvSpPr>
        <p:spPr bwMode="auto">
          <a:xfrm>
            <a:off x="2967038" y="4445000"/>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6" name="Oval 17"/>
          <p:cNvSpPr>
            <a:spLocks noChangeArrowheads="1"/>
          </p:cNvSpPr>
          <p:nvPr/>
        </p:nvSpPr>
        <p:spPr bwMode="auto">
          <a:xfrm>
            <a:off x="2967038" y="2568575"/>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7" name="Oval 18"/>
          <p:cNvSpPr>
            <a:spLocks noChangeArrowheads="1"/>
          </p:cNvSpPr>
          <p:nvPr/>
        </p:nvSpPr>
        <p:spPr bwMode="auto">
          <a:xfrm>
            <a:off x="5886450" y="3451225"/>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8" name="Oval 19"/>
          <p:cNvSpPr>
            <a:spLocks noChangeArrowheads="1"/>
          </p:cNvSpPr>
          <p:nvPr/>
        </p:nvSpPr>
        <p:spPr bwMode="auto">
          <a:xfrm>
            <a:off x="5886450" y="2459038"/>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9" name="Oval 20"/>
          <p:cNvSpPr>
            <a:spLocks noChangeArrowheads="1"/>
          </p:cNvSpPr>
          <p:nvPr/>
        </p:nvSpPr>
        <p:spPr bwMode="auto">
          <a:xfrm>
            <a:off x="5886450" y="4554538"/>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0" name="AutoShape 21"/>
          <p:cNvSpPr>
            <a:spLocks noChangeArrowheads="1"/>
          </p:cNvSpPr>
          <p:nvPr/>
        </p:nvSpPr>
        <p:spPr bwMode="auto">
          <a:xfrm>
            <a:off x="1357313" y="3230563"/>
            <a:ext cx="603250" cy="773113"/>
          </a:xfrm>
          <a:prstGeom prst="rightArrow">
            <a:avLst>
              <a:gd name="adj1" fmla="val 50000"/>
              <a:gd name="adj2" fmla="val 25000"/>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21" name="AutoShape 22"/>
          <p:cNvSpPr>
            <a:spLocks noChangeArrowheads="1"/>
          </p:cNvSpPr>
          <p:nvPr/>
        </p:nvSpPr>
        <p:spPr bwMode="auto">
          <a:xfrm>
            <a:off x="6992938" y="3198813"/>
            <a:ext cx="604838" cy="771525"/>
          </a:xfrm>
          <a:prstGeom prst="rightArrow">
            <a:avLst>
              <a:gd name="adj1" fmla="val 50000"/>
              <a:gd name="adj2" fmla="val 25000"/>
            </a:avLst>
          </a:prstGeom>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22" name="Text Box 23"/>
          <p:cNvSpPr txBox="1">
            <a:spLocks noChangeArrowheads="1"/>
          </p:cNvSpPr>
          <p:nvPr/>
        </p:nvSpPr>
        <p:spPr bwMode="auto">
          <a:xfrm>
            <a:off x="7789863" y="3254375"/>
            <a:ext cx="896938" cy="7080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0" lang="en-GB" altLang="en-US" sz="2000" kern="1200" cap="none" spc="0" normalizeH="0" baseline="0" noProof="0" dirty="0">
                <a:solidFill>
                  <a:schemeClr val="accent6">
                    <a:lumMod val="10000"/>
                  </a:schemeClr>
                </a:solidFill>
                <a:latin typeface="+mn-lt"/>
                <a:ea typeface="+mn-ea"/>
                <a:cs typeface="Arial" panose="020B0604020202020204" pitchFamily="34" charset="0"/>
              </a:rPr>
              <a:t>Action</a:t>
            </a:r>
            <a:endPar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endParaRPr>
          </a:p>
          <a:p>
            <a:pPr marR="0" algn="ctr" defTabSz="914400">
              <a:buClrTx/>
              <a:buSzTx/>
              <a:buFontTx/>
              <a:buNone/>
              <a:defRPr/>
            </a:pPr>
            <a:r>
              <a:rPr kumimoji="0" lang="en-GB" altLang="en-US" sz="2000" kern="1200" cap="none" spc="0" normalizeH="0" baseline="0" noProof="0" dirty="0">
                <a:solidFill>
                  <a:schemeClr val="accent6">
                    <a:lumMod val="10000"/>
                  </a:schemeClr>
                </a:solidFill>
                <a:latin typeface="+mn-lt"/>
                <a:ea typeface="+mn-ea"/>
                <a:cs typeface="Arial" panose="020B0604020202020204" pitchFamily="34" charset="0"/>
              </a:rPr>
              <a:t>out</a:t>
            </a:r>
            <a:r>
              <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rPr>
              <a:t>put</a:t>
            </a:r>
          </a:p>
        </p:txBody>
      </p:sp>
      <p:sp>
        <p:nvSpPr>
          <p:cNvPr id="23" name="AutoShape 24"/>
          <p:cNvSpPr>
            <a:spLocks noChangeArrowheads="1"/>
          </p:cNvSpPr>
          <p:nvPr/>
        </p:nvSpPr>
        <p:spPr bwMode="auto">
          <a:xfrm>
            <a:off x="3071813" y="1844675"/>
            <a:ext cx="2854325" cy="3960813"/>
          </a:xfrm>
          <a:prstGeom prst="roundRect">
            <a:avLst>
              <a:gd name="adj" fmla="val 16667"/>
            </a:avLst>
          </a:prstGeom>
          <a:noFill/>
          <a:ln w="38100">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4" name="AutoShape 25"/>
          <p:cNvSpPr>
            <a:spLocks noChangeArrowheads="1"/>
          </p:cNvSpPr>
          <p:nvPr/>
        </p:nvSpPr>
        <p:spPr bwMode="auto">
          <a:xfrm>
            <a:off x="3168650" y="5286375"/>
            <a:ext cx="2662238" cy="519113"/>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25" name="Text Box 26"/>
          <p:cNvSpPr txBox="1">
            <a:spLocks noChangeArrowheads="1"/>
          </p:cNvSpPr>
          <p:nvPr/>
        </p:nvSpPr>
        <p:spPr bwMode="auto">
          <a:xfrm>
            <a:off x="3770313" y="5334000"/>
            <a:ext cx="16385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0" lang="en-GB" altLang="en-US" sz="2000" kern="1200" cap="none" spc="0" normalizeH="0" baseline="0" noProof="0" dirty="0">
                <a:solidFill>
                  <a:schemeClr val="accent6">
                    <a:lumMod val="10000"/>
                  </a:schemeClr>
                </a:solidFill>
                <a:latin typeface="+mn-lt"/>
                <a:ea typeface="+mn-ea"/>
                <a:cs typeface="Arial" panose="020B0604020202020204" pitchFamily="34" charset="0"/>
              </a:rPr>
              <a:t>Control rules</a:t>
            </a:r>
            <a:endPar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endParaRPr>
          </a:p>
        </p:txBody>
      </p:sp>
      <p:sp>
        <p:nvSpPr>
          <p:cNvPr id="26" name="Rectangular Callout 25"/>
          <p:cNvSpPr/>
          <p:nvPr/>
        </p:nvSpPr>
        <p:spPr>
          <a:xfrm>
            <a:off x="6172200" y="1219200"/>
            <a:ext cx="2895600" cy="1570038"/>
          </a:xfrm>
          <a:prstGeom prst="wedgeRectCallout">
            <a:avLst>
              <a:gd name="adj1" fmla="val -63506"/>
              <a:gd name="adj2" fmla="val 23414"/>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GB" altLang="en-US" sz="1600" b="0" i="0" u="none" strike="noStrike" kern="1200" cap="none" spc="0" normalizeH="0" baseline="0" noProof="0" dirty="0">
                <a:ln>
                  <a:noFill/>
                </a:ln>
                <a:solidFill>
                  <a:schemeClr val="accent6">
                    <a:lumMod val="10000"/>
                  </a:schemeClr>
                </a:solidFill>
                <a:effectLst/>
                <a:uLnTx/>
                <a:uFillTx/>
                <a:latin typeface="+mn-lt"/>
                <a:ea typeface="+mn-ea"/>
                <a:cs typeface="+mn-cs"/>
              </a:rPr>
              <a:t>Represents various entities in the world (e.g. the agent and other agents)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GB" altLang="en-US" sz="1600" b="0" i="0" u="none" strike="noStrike" kern="1200" cap="none" spc="0" normalizeH="0" baseline="0" noProof="0" dirty="0">
                <a:ln>
                  <a:noFill/>
                </a:ln>
                <a:solidFill>
                  <a:schemeClr val="accent6">
                    <a:lumMod val="10000"/>
                  </a:schemeClr>
                </a:solidFill>
                <a:effectLst/>
                <a:uLnTx/>
                <a:uFillTx/>
                <a:latin typeface="+mn-lt"/>
                <a:ea typeface="+mn-ea"/>
                <a:cs typeface="+mn-cs"/>
              </a:rPr>
              <a:t>Predicts conflicts between agents and generates new goals</a:t>
            </a:r>
          </a:p>
        </p:txBody>
      </p:sp>
      <p:sp>
        <p:nvSpPr>
          <p:cNvPr id="45082" name="TextBox 5"/>
          <p:cNvSpPr txBox="1"/>
          <p:nvPr/>
        </p:nvSpPr>
        <p:spPr>
          <a:xfrm>
            <a:off x="5307806" y="6445249"/>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accent6">
                    <a:lumMod val="10000"/>
                  </a:schemeClr>
                </a:solidFill>
                <a:latin typeface="Arial" panose="020B0604020202020204" pitchFamily="34" charset="0"/>
                <a:cs typeface="Arial" panose="020B0604020202020204" pitchFamily="34" charset="0"/>
              </a:rPr>
              <a:t>KK04203 Intelligent Agents</a:t>
            </a:r>
            <a:endParaRPr lang="en-US" altLang="en-US" sz="1200" b="1" dirty="0">
              <a:solidFill>
                <a:schemeClr val="accent6">
                  <a:lumMod val="10000"/>
                </a:schemeClr>
              </a:solidFill>
              <a:latin typeface="Arial" panose="020B0604020202020204" pitchFamily="34" charset="0"/>
              <a:ea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vert="horz" wrap="square" lIns="91440" tIns="45720" rIns="91440" bIns="45720" anchor="ctr" anchorCtr="0"/>
          <a:lstStyle/>
          <a:p>
            <a:endParaRPr lang="en-US" altLang="en-US" dirty="0">
              <a:solidFill>
                <a:schemeClr val="accent6">
                  <a:lumMod val="10000"/>
                </a:schemeClr>
              </a:solidFill>
            </a:endParaRPr>
          </a:p>
        </p:txBody>
      </p:sp>
      <p:sp>
        <p:nvSpPr>
          <p:cNvPr id="5" name="Rectangle 5"/>
          <p:cNvSpPr>
            <a:spLocks noChangeArrowheads="1"/>
          </p:cNvSpPr>
          <p:nvPr/>
        </p:nvSpPr>
        <p:spPr bwMode="auto">
          <a:xfrm>
            <a:off x="3270250" y="2238375"/>
            <a:ext cx="2514600" cy="55086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rPr>
              <a:t>Modeling layer</a:t>
            </a:r>
          </a:p>
        </p:txBody>
      </p:sp>
      <p:sp>
        <p:nvSpPr>
          <p:cNvPr id="6" name="Rectangle 6"/>
          <p:cNvSpPr>
            <a:spLocks noChangeArrowheads="1"/>
          </p:cNvSpPr>
          <p:nvPr/>
        </p:nvSpPr>
        <p:spPr bwMode="auto">
          <a:xfrm>
            <a:off x="3270250" y="3341688"/>
            <a:ext cx="2514600" cy="55086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rPr>
              <a:t>Planning layer</a:t>
            </a:r>
          </a:p>
        </p:txBody>
      </p:sp>
      <p:sp>
        <p:nvSpPr>
          <p:cNvPr id="7" name="Rectangle 7"/>
          <p:cNvSpPr>
            <a:spLocks noChangeArrowheads="1"/>
          </p:cNvSpPr>
          <p:nvPr/>
        </p:nvSpPr>
        <p:spPr bwMode="auto">
          <a:xfrm>
            <a:off x="3270250" y="4445000"/>
            <a:ext cx="2514600" cy="55086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rPr>
              <a:t>Reactive layer</a:t>
            </a:r>
          </a:p>
        </p:txBody>
      </p:sp>
      <p:sp>
        <p:nvSpPr>
          <p:cNvPr id="8" name="Line 8"/>
          <p:cNvSpPr>
            <a:spLocks noChangeShapeType="1"/>
          </p:cNvSpPr>
          <p:nvPr/>
        </p:nvSpPr>
        <p:spPr bwMode="auto">
          <a:xfrm>
            <a:off x="1960563" y="3562350"/>
            <a:ext cx="1309688"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9" name="Line 9"/>
          <p:cNvSpPr>
            <a:spLocks noChangeShapeType="1"/>
          </p:cNvSpPr>
          <p:nvPr/>
        </p:nvSpPr>
        <p:spPr bwMode="auto">
          <a:xfrm>
            <a:off x="5784850" y="3562350"/>
            <a:ext cx="1208088"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0" name="Line 10"/>
          <p:cNvSpPr>
            <a:spLocks noChangeShapeType="1"/>
          </p:cNvSpPr>
          <p:nvPr/>
        </p:nvSpPr>
        <p:spPr bwMode="auto">
          <a:xfrm>
            <a:off x="1960563" y="3562350"/>
            <a:ext cx="1309688" cy="121285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1" name="Line 11"/>
          <p:cNvSpPr>
            <a:spLocks noChangeShapeType="1"/>
          </p:cNvSpPr>
          <p:nvPr/>
        </p:nvSpPr>
        <p:spPr bwMode="auto">
          <a:xfrm flipV="1">
            <a:off x="1960563" y="2459038"/>
            <a:ext cx="1309688" cy="110331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2" name="Line 12"/>
          <p:cNvSpPr>
            <a:spLocks noChangeShapeType="1"/>
          </p:cNvSpPr>
          <p:nvPr/>
        </p:nvSpPr>
        <p:spPr bwMode="auto">
          <a:xfrm>
            <a:off x="5784850" y="2459038"/>
            <a:ext cx="1208088" cy="99218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3" name="Line 13"/>
          <p:cNvSpPr>
            <a:spLocks noChangeShapeType="1"/>
          </p:cNvSpPr>
          <p:nvPr/>
        </p:nvSpPr>
        <p:spPr bwMode="auto">
          <a:xfrm flipV="1">
            <a:off x="5784850" y="3671888"/>
            <a:ext cx="1208088" cy="110331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4" name="Oval 14"/>
          <p:cNvSpPr>
            <a:spLocks noChangeArrowheads="1"/>
          </p:cNvSpPr>
          <p:nvPr/>
        </p:nvSpPr>
        <p:spPr bwMode="auto">
          <a:xfrm>
            <a:off x="2967038" y="3451225"/>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5" name="Text Box 15"/>
          <p:cNvSpPr txBox="1">
            <a:spLocks noChangeArrowheads="1"/>
          </p:cNvSpPr>
          <p:nvPr/>
        </p:nvSpPr>
        <p:spPr bwMode="auto">
          <a:xfrm>
            <a:off x="231730" y="3273495"/>
            <a:ext cx="1125629" cy="70788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rPr>
              <a:t>Sensory</a:t>
            </a:r>
          </a:p>
          <a:p>
            <a:pPr marR="0" algn="ctr" defTabSz="914400">
              <a:buClrTx/>
              <a:buSzTx/>
              <a:buFontTx/>
              <a:buNone/>
              <a:defRPr/>
            </a:pPr>
            <a:r>
              <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rPr>
              <a:t>input</a:t>
            </a:r>
          </a:p>
        </p:txBody>
      </p:sp>
      <p:sp>
        <p:nvSpPr>
          <p:cNvPr id="16" name="Oval 16"/>
          <p:cNvSpPr>
            <a:spLocks noChangeArrowheads="1"/>
          </p:cNvSpPr>
          <p:nvPr/>
        </p:nvSpPr>
        <p:spPr bwMode="auto">
          <a:xfrm>
            <a:off x="2967038" y="4445000"/>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7" name="Oval 17"/>
          <p:cNvSpPr>
            <a:spLocks noChangeArrowheads="1"/>
          </p:cNvSpPr>
          <p:nvPr/>
        </p:nvSpPr>
        <p:spPr bwMode="auto">
          <a:xfrm>
            <a:off x="2967038" y="2568575"/>
            <a:ext cx="101600"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8" name="Oval 18"/>
          <p:cNvSpPr>
            <a:spLocks noChangeArrowheads="1"/>
          </p:cNvSpPr>
          <p:nvPr/>
        </p:nvSpPr>
        <p:spPr bwMode="auto">
          <a:xfrm>
            <a:off x="5886450" y="3451225"/>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9" name="Oval 19"/>
          <p:cNvSpPr>
            <a:spLocks noChangeArrowheads="1"/>
          </p:cNvSpPr>
          <p:nvPr/>
        </p:nvSpPr>
        <p:spPr bwMode="auto">
          <a:xfrm>
            <a:off x="5886450" y="2459038"/>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0" name="Oval 20"/>
          <p:cNvSpPr>
            <a:spLocks noChangeArrowheads="1"/>
          </p:cNvSpPr>
          <p:nvPr/>
        </p:nvSpPr>
        <p:spPr bwMode="auto">
          <a:xfrm>
            <a:off x="5886450" y="4554538"/>
            <a:ext cx="100013" cy="220663"/>
          </a:xfrm>
          <a:prstGeom prst="ellipse">
            <a:avLst/>
          </a:prstGeom>
          <a:solidFill>
            <a:srgbClr val="00B0F0"/>
          </a:solidFill>
          <a:ln w="9525">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1" name="AutoShape 21"/>
          <p:cNvSpPr>
            <a:spLocks noChangeArrowheads="1"/>
          </p:cNvSpPr>
          <p:nvPr/>
        </p:nvSpPr>
        <p:spPr bwMode="auto">
          <a:xfrm>
            <a:off x="1357313" y="3230563"/>
            <a:ext cx="603250" cy="773113"/>
          </a:xfrm>
          <a:prstGeom prst="rightArrow">
            <a:avLst>
              <a:gd name="adj1" fmla="val 50000"/>
              <a:gd name="adj2" fmla="val 25000"/>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22" name="AutoShape 22"/>
          <p:cNvSpPr>
            <a:spLocks noChangeArrowheads="1"/>
          </p:cNvSpPr>
          <p:nvPr/>
        </p:nvSpPr>
        <p:spPr bwMode="auto">
          <a:xfrm>
            <a:off x="6992938" y="3198813"/>
            <a:ext cx="604838" cy="771525"/>
          </a:xfrm>
          <a:prstGeom prst="rightArrow">
            <a:avLst>
              <a:gd name="adj1" fmla="val 50000"/>
              <a:gd name="adj2" fmla="val 25000"/>
            </a:avLst>
          </a:prstGeom>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0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23" name="Text Box 23"/>
          <p:cNvSpPr txBox="1">
            <a:spLocks noChangeArrowheads="1"/>
          </p:cNvSpPr>
          <p:nvPr/>
        </p:nvSpPr>
        <p:spPr bwMode="auto">
          <a:xfrm>
            <a:off x="7789863" y="3254375"/>
            <a:ext cx="896938" cy="7080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0" lang="en-GB" altLang="en-US" sz="2000" kern="1200" cap="none" spc="0" normalizeH="0" baseline="0" noProof="0" dirty="0">
                <a:solidFill>
                  <a:schemeClr val="accent6">
                    <a:lumMod val="10000"/>
                  </a:schemeClr>
                </a:solidFill>
                <a:latin typeface="+mn-lt"/>
                <a:ea typeface="+mn-ea"/>
                <a:cs typeface="Arial" panose="020B0604020202020204" pitchFamily="34" charset="0"/>
              </a:rPr>
              <a:t>Action</a:t>
            </a:r>
            <a:endPar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endParaRPr>
          </a:p>
          <a:p>
            <a:pPr marR="0" algn="ctr" defTabSz="914400">
              <a:buClrTx/>
              <a:buSzTx/>
              <a:buFontTx/>
              <a:buNone/>
              <a:defRPr/>
            </a:pPr>
            <a:r>
              <a:rPr kumimoji="0" lang="en-GB" altLang="en-US" sz="2000" kern="1200" cap="none" spc="0" normalizeH="0" baseline="0" noProof="0" dirty="0">
                <a:solidFill>
                  <a:schemeClr val="accent6">
                    <a:lumMod val="10000"/>
                  </a:schemeClr>
                </a:solidFill>
                <a:latin typeface="+mn-lt"/>
                <a:ea typeface="+mn-ea"/>
                <a:cs typeface="Arial" panose="020B0604020202020204" pitchFamily="34" charset="0"/>
              </a:rPr>
              <a:t>out</a:t>
            </a:r>
            <a:r>
              <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rPr>
              <a:t>put</a:t>
            </a:r>
          </a:p>
        </p:txBody>
      </p:sp>
      <p:sp>
        <p:nvSpPr>
          <p:cNvPr id="24" name="AutoShape 24"/>
          <p:cNvSpPr>
            <a:spLocks noChangeArrowheads="1"/>
          </p:cNvSpPr>
          <p:nvPr/>
        </p:nvSpPr>
        <p:spPr bwMode="auto">
          <a:xfrm>
            <a:off x="3071813" y="1844675"/>
            <a:ext cx="2854325" cy="3960813"/>
          </a:xfrm>
          <a:prstGeom prst="roundRect">
            <a:avLst>
              <a:gd name="adj" fmla="val 16667"/>
            </a:avLst>
          </a:prstGeom>
          <a:noFill/>
          <a:ln w="38100">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5" name="AutoShape 25"/>
          <p:cNvSpPr>
            <a:spLocks noChangeArrowheads="1"/>
          </p:cNvSpPr>
          <p:nvPr/>
        </p:nvSpPr>
        <p:spPr bwMode="auto">
          <a:xfrm>
            <a:off x="3168650" y="5286375"/>
            <a:ext cx="2662238" cy="519113"/>
          </a:xfrm>
          <a:prstGeom prst="roundRect">
            <a:avLst>
              <a:gd name="adj" fmla="val 16667"/>
            </a:avLst>
          </a:prstGeom>
          <a:solidFill>
            <a:srgbClr val="00B0F0"/>
          </a:solidFill>
          <a:ln w="38100">
            <a:solidFill>
              <a:srgbClr val="0070C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6" name="Text Box 26"/>
          <p:cNvSpPr txBox="1">
            <a:spLocks noChangeArrowheads="1"/>
          </p:cNvSpPr>
          <p:nvPr/>
        </p:nvSpPr>
        <p:spPr bwMode="auto">
          <a:xfrm>
            <a:off x="3770313" y="5334000"/>
            <a:ext cx="16385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0" lang="en-GB" altLang="en-US" sz="2000" kern="1200" cap="none" spc="0" normalizeH="0" baseline="0" noProof="0" dirty="0">
                <a:solidFill>
                  <a:schemeClr val="accent6">
                    <a:lumMod val="10000"/>
                  </a:schemeClr>
                </a:solidFill>
                <a:latin typeface="+mn-lt"/>
                <a:ea typeface="+mn-ea"/>
                <a:cs typeface="Arial" panose="020B0604020202020204" pitchFamily="34" charset="0"/>
              </a:rPr>
              <a:t>Control rules</a:t>
            </a:r>
            <a:endParaRPr kumimoji="0" lang="en-US" altLang="en-US" sz="2000" kern="1200" cap="none" spc="0" normalizeH="0" baseline="0" noProof="0" dirty="0">
              <a:solidFill>
                <a:schemeClr val="accent6">
                  <a:lumMod val="10000"/>
                </a:schemeClr>
              </a:solidFill>
              <a:latin typeface="+mn-lt"/>
              <a:ea typeface="+mn-ea"/>
              <a:cs typeface="Arial" panose="020B0604020202020204" pitchFamily="34" charset="0"/>
            </a:endParaRPr>
          </a:p>
        </p:txBody>
      </p:sp>
      <p:sp>
        <p:nvSpPr>
          <p:cNvPr id="27" name="Rectangular Callout 26"/>
          <p:cNvSpPr/>
          <p:nvPr/>
        </p:nvSpPr>
        <p:spPr>
          <a:xfrm>
            <a:off x="6096000" y="4995863"/>
            <a:ext cx="2895600" cy="1481138"/>
          </a:xfrm>
          <a:prstGeom prst="wedgeRectCallout">
            <a:avLst>
              <a:gd name="adj1" fmla="val -58472"/>
              <a:gd name="adj2" fmla="val 903"/>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GB" altLang="en-US" sz="1800" b="0" i="0" u="none" strike="noStrike" kern="1200" cap="none" spc="0" normalizeH="0" baseline="0" noProof="0" dirty="0">
                <a:ln>
                  <a:noFill/>
                </a:ln>
                <a:solidFill>
                  <a:schemeClr val="accent6">
                    <a:lumMod val="10000"/>
                  </a:schemeClr>
                </a:solidFill>
                <a:effectLst/>
                <a:uLnTx/>
                <a:uFillTx/>
                <a:latin typeface="+mn-lt"/>
                <a:ea typeface="+mn-ea"/>
                <a:cs typeface="+mn-cs"/>
              </a:rPr>
              <a:t>Decides which layers control the agent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GB" altLang="en-US" sz="1800" b="0" i="0" u="none" strike="noStrike" kern="1200" cap="none" spc="0" normalizeH="0" baseline="0" noProof="0" dirty="0">
                <a:ln>
                  <a:noFill/>
                </a:ln>
                <a:solidFill>
                  <a:schemeClr val="accent6">
                    <a:lumMod val="10000"/>
                  </a:schemeClr>
                </a:solidFill>
                <a:effectLst/>
                <a:uLnTx/>
                <a:uFillTx/>
                <a:latin typeface="+mn-lt"/>
                <a:ea typeface="+mn-ea"/>
                <a:cs typeface="+mn-cs"/>
              </a:rPr>
              <a:t>Implemented as a set of rules</a:t>
            </a:r>
          </a:p>
        </p:txBody>
      </p:sp>
      <p:sp>
        <p:nvSpPr>
          <p:cNvPr id="28" name="Rectangular Callout 27"/>
          <p:cNvSpPr/>
          <p:nvPr/>
        </p:nvSpPr>
        <p:spPr>
          <a:xfrm>
            <a:off x="228600" y="4168775"/>
            <a:ext cx="2940050" cy="2232025"/>
          </a:xfrm>
          <a:prstGeom prst="wedgeRectCallout">
            <a:avLst>
              <a:gd name="adj1" fmla="val 48434"/>
              <a:gd name="adj2" fmla="val -20310"/>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1600" b="0" i="0" u="none" strike="noStrike" kern="1200" cap="none" spc="0" normalizeH="0" baseline="0" noProof="0" dirty="0">
                <a:ln>
                  <a:noFill/>
                </a:ln>
                <a:solidFill>
                  <a:schemeClr val="accent6">
                    <a:lumMod val="10000"/>
                  </a:schemeClr>
                </a:solidFill>
                <a:effectLst/>
                <a:uLnTx/>
                <a:uFillTx/>
                <a:latin typeface="+mn-lt"/>
                <a:ea typeface="+mn-ea"/>
                <a:cs typeface="+mn-cs"/>
              </a:rPr>
              <a:t>Censor-rule-1:</a:t>
            </a:r>
          </a:p>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1600" b="1" i="0" u="none" strike="noStrike" kern="1200" cap="none" spc="0" normalizeH="0" baseline="0" noProof="0" dirty="0">
                <a:ln>
                  <a:noFill/>
                </a:ln>
                <a:solidFill>
                  <a:schemeClr val="accent6">
                    <a:lumMod val="10000"/>
                  </a:schemeClr>
                </a:solidFill>
                <a:effectLst/>
                <a:uLnTx/>
                <a:uFillTx/>
                <a:latin typeface="+mn-lt"/>
                <a:ea typeface="+mn-ea"/>
                <a:cs typeface="+mn-cs"/>
              </a:rPr>
              <a:t>if</a:t>
            </a:r>
          </a:p>
          <a:p>
            <a:pPr marL="225425" marR="0" lvl="0" indent="0" algn="l" defTabSz="914400" rtl="0" eaLnBrk="1" fontAlgn="base" latinLnBrk="0" hangingPunct="1">
              <a:lnSpc>
                <a:spcPct val="100000"/>
              </a:lnSpc>
              <a:spcBef>
                <a:spcPct val="0"/>
              </a:spcBef>
              <a:spcAft>
                <a:spcPct val="0"/>
              </a:spcAft>
              <a:buClrTx/>
              <a:buSzTx/>
              <a:buFontTx/>
              <a:buNone/>
              <a:defRPr/>
            </a:pPr>
            <a:r>
              <a:rPr kumimoji="0" lang="en-GB" altLang="en-US" sz="1600" b="0" i="0" u="none" strike="noStrike" kern="1200" cap="none" spc="0" normalizeH="0" baseline="0" noProof="0" dirty="0">
                <a:ln>
                  <a:noFill/>
                </a:ln>
                <a:solidFill>
                  <a:schemeClr val="accent6">
                    <a:lumMod val="10000"/>
                  </a:schemeClr>
                </a:solidFill>
                <a:effectLst/>
                <a:uLnTx/>
                <a:uFillTx/>
                <a:latin typeface="+mn-lt"/>
              </a:rPr>
              <a:t>entity(obstacle-6) in perception-buffer(layer-R)</a:t>
            </a:r>
            <a:endParaRPr kumimoji="0" lang="en-GB" altLang="en-US" sz="1600" b="0" i="0" u="none" strike="noStrike" kern="1200" cap="none" spc="0" normalizeH="0" baseline="0" noProof="0" dirty="0">
              <a:ln>
                <a:noFill/>
              </a:ln>
              <a:solidFill>
                <a:schemeClr val="accent6">
                  <a:lumMod val="10000"/>
                </a:schemeClr>
              </a:solidFill>
              <a:effectLst/>
              <a:uLnTx/>
              <a:uFillTx/>
              <a:latin typeface="+mn-lt"/>
              <a:ea typeface="Tahoma" panose="020B0604030504040204"/>
              <a:cs typeface="Tahoma" panose="020B0604030504040204"/>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1600" b="1" i="0" u="none" strike="noStrike" kern="1200" cap="none" spc="0" normalizeH="0" baseline="0" noProof="0" dirty="0">
                <a:ln>
                  <a:noFill/>
                </a:ln>
                <a:solidFill>
                  <a:schemeClr val="accent6">
                    <a:lumMod val="10000"/>
                  </a:schemeClr>
                </a:solidFill>
                <a:effectLst/>
                <a:uLnTx/>
                <a:uFillTx/>
                <a:latin typeface="+mn-lt"/>
                <a:ea typeface="Tahoma" panose="020B0604030504040204"/>
                <a:cs typeface="Tahoma" panose="020B0604030504040204"/>
              </a:rPr>
              <a:t>then</a:t>
            </a:r>
          </a:p>
          <a:p>
            <a:pPr marL="173355" marR="0" lvl="0" indent="0" algn="l" defTabSz="914400" rtl="0" eaLnBrk="1" fontAlgn="base" latinLnBrk="0" hangingPunct="1">
              <a:lnSpc>
                <a:spcPct val="100000"/>
              </a:lnSpc>
              <a:spcBef>
                <a:spcPct val="0"/>
              </a:spcBef>
              <a:spcAft>
                <a:spcPct val="0"/>
              </a:spcAft>
              <a:buClrTx/>
              <a:buSzTx/>
              <a:buFontTx/>
              <a:buNone/>
              <a:defRPr/>
            </a:pPr>
            <a:r>
              <a:rPr kumimoji="0" lang="en-GB" altLang="en-US" sz="1600" b="0" i="0" u="none" strike="noStrike" kern="1200" cap="none" spc="0" normalizeH="0" baseline="0" noProof="0" dirty="0">
                <a:ln>
                  <a:noFill/>
                </a:ln>
                <a:solidFill>
                  <a:schemeClr val="accent6">
                    <a:lumMod val="10000"/>
                  </a:schemeClr>
                </a:solidFill>
                <a:effectLst/>
                <a:uLnTx/>
                <a:uFillTx/>
                <a:latin typeface="+mn-lt"/>
                <a:ea typeface="+mn-ea"/>
                <a:cs typeface="+mn-cs"/>
              </a:rPr>
              <a:t>remove-sensory-record(layer-R, entity(obstacle-6))</a:t>
            </a:r>
          </a:p>
        </p:txBody>
      </p:sp>
      <p:sp>
        <p:nvSpPr>
          <p:cNvPr id="46107"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accent6">
                    <a:lumMod val="10000"/>
                  </a:schemeClr>
                </a:solidFill>
                <a:latin typeface="Arial" panose="020B0604020202020204" pitchFamily="34" charset="0"/>
                <a:cs typeface="Arial" panose="020B0604020202020204" pitchFamily="34" charset="0"/>
              </a:rPr>
              <a:t>KK04203 Intelligent Agents</a:t>
            </a:r>
            <a:endParaRPr lang="en-US" altLang="en-US" sz="1200" b="1" dirty="0">
              <a:solidFill>
                <a:schemeClr val="accent6">
                  <a:lumMod val="10000"/>
                </a:schemeClr>
              </a:solidFill>
              <a:latin typeface="Arial" panose="020B0604020202020204" pitchFamily="34" charset="0"/>
              <a:ea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vert="horz" wrap="square" lIns="91440" tIns="45720" rIns="91440" bIns="45720" anchor="ctr" anchorCtr="0"/>
          <a:lstStyle/>
          <a:p>
            <a:r>
              <a:rPr lang="en-US" altLang="en-US" dirty="0">
                <a:solidFill>
                  <a:schemeClr val="accent6">
                    <a:lumMod val="10000"/>
                  </a:schemeClr>
                </a:solidFill>
              </a:rPr>
              <a:t>Vertical layering</a:t>
            </a:r>
          </a:p>
        </p:txBody>
      </p:sp>
      <p:sp>
        <p:nvSpPr>
          <p:cNvPr id="4" name="Text Box 6"/>
          <p:cNvSpPr txBox="1">
            <a:spLocks noChangeArrowheads="1"/>
          </p:cNvSpPr>
          <p:nvPr/>
        </p:nvSpPr>
        <p:spPr bwMode="auto">
          <a:xfrm>
            <a:off x="2195513" y="5897563"/>
            <a:ext cx="11849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0" lang="en-GB" altLang="en-US" kern="1200" cap="none" spc="0" normalizeH="0" baseline="0" noProof="0">
                <a:solidFill>
                  <a:schemeClr val="accent6">
                    <a:lumMod val="10000"/>
                  </a:schemeClr>
                </a:solidFill>
                <a:latin typeface="+mn-lt"/>
                <a:ea typeface="+mn-ea"/>
                <a:cs typeface="Arial" panose="020B0604020202020204" pitchFamily="34" charset="0"/>
              </a:rPr>
              <a:t>One-pass</a:t>
            </a:r>
            <a:endParaRPr kumimoji="0" lang="en-US" altLang="en-US" kern="1200" cap="none" spc="0" normalizeH="0" baseline="0" noProof="0">
              <a:solidFill>
                <a:schemeClr val="accent6">
                  <a:lumMod val="10000"/>
                </a:schemeClr>
              </a:solidFill>
              <a:latin typeface="+mn-lt"/>
              <a:ea typeface="+mn-ea"/>
              <a:cs typeface="Arial" panose="020B0604020202020204" pitchFamily="34" charset="0"/>
            </a:endParaRPr>
          </a:p>
        </p:txBody>
      </p:sp>
      <p:sp>
        <p:nvSpPr>
          <p:cNvPr id="5" name="Text Box 7"/>
          <p:cNvSpPr txBox="1">
            <a:spLocks noChangeArrowheads="1"/>
          </p:cNvSpPr>
          <p:nvPr/>
        </p:nvSpPr>
        <p:spPr bwMode="auto">
          <a:xfrm>
            <a:off x="5289550" y="5924550"/>
            <a:ext cx="1172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0" lang="en-GB" altLang="en-US" kern="1200" cap="none" spc="0" normalizeH="0" baseline="0" noProof="0">
                <a:solidFill>
                  <a:schemeClr val="accent6">
                    <a:lumMod val="10000"/>
                  </a:schemeClr>
                </a:solidFill>
                <a:latin typeface="+mn-lt"/>
                <a:ea typeface="+mn-ea"/>
                <a:cs typeface="Arial" panose="020B0604020202020204" pitchFamily="34" charset="0"/>
              </a:rPr>
              <a:t>Two-pass</a:t>
            </a:r>
            <a:endParaRPr kumimoji="0" lang="en-US" altLang="en-US" kern="1200" cap="none" spc="0" normalizeH="0" baseline="0" noProof="0">
              <a:solidFill>
                <a:schemeClr val="accent6">
                  <a:lumMod val="10000"/>
                </a:schemeClr>
              </a:solidFill>
              <a:latin typeface="+mn-lt"/>
              <a:ea typeface="+mn-ea"/>
              <a:cs typeface="Arial" panose="020B0604020202020204" pitchFamily="34" charset="0"/>
            </a:endParaRPr>
          </a:p>
        </p:txBody>
      </p:sp>
      <p:grpSp>
        <p:nvGrpSpPr>
          <p:cNvPr id="47109" name="Group 8"/>
          <p:cNvGrpSpPr/>
          <p:nvPr/>
        </p:nvGrpSpPr>
        <p:grpSpPr>
          <a:xfrm>
            <a:off x="1860550" y="2351088"/>
            <a:ext cx="1944688" cy="2568575"/>
            <a:chOff x="720" y="1632"/>
            <a:chExt cx="960" cy="1344"/>
          </a:xfrm>
        </p:grpSpPr>
        <p:sp>
          <p:nvSpPr>
            <p:cNvPr id="41" name="Rectangle 9"/>
            <p:cNvSpPr>
              <a:spLocks noChangeArrowheads="1"/>
            </p:cNvSpPr>
            <p:nvPr/>
          </p:nvSpPr>
          <p:spPr bwMode="auto">
            <a:xfrm>
              <a:off x="720" y="1632"/>
              <a:ext cx="960" cy="1344"/>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42" name="Line 10"/>
            <p:cNvSpPr>
              <a:spLocks noChangeShapeType="1"/>
            </p:cNvSpPr>
            <p:nvPr/>
          </p:nvSpPr>
          <p:spPr bwMode="auto">
            <a:xfrm>
              <a:off x="720" y="2688"/>
              <a:ext cx="96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43" name="Line 11"/>
            <p:cNvSpPr>
              <a:spLocks noChangeShapeType="1"/>
            </p:cNvSpPr>
            <p:nvPr/>
          </p:nvSpPr>
          <p:spPr bwMode="auto">
            <a:xfrm>
              <a:off x="720" y="2400"/>
              <a:ext cx="96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44" name="Line 12"/>
            <p:cNvSpPr>
              <a:spLocks noChangeShapeType="1"/>
            </p:cNvSpPr>
            <p:nvPr/>
          </p:nvSpPr>
          <p:spPr bwMode="auto">
            <a:xfrm>
              <a:off x="720" y="1920"/>
              <a:ext cx="96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grpSp>
      <p:sp>
        <p:nvSpPr>
          <p:cNvPr id="8" name="Text Box 13"/>
          <p:cNvSpPr txBox="1">
            <a:spLocks noChangeArrowheads="1"/>
          </p:cNvSpPr>
          <p:nvPr/>
        </p:nvSpPr>
        <p:spPr bwMode="auto">
          <a:xfrm>
            <a:off x="1982788" y="2495550"/>
            <a:ext cx="1541463"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R="0" algn="ctr"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Layer n</a:t>
            </a:r>
          </a:p>
        </p:txBody>
      </p:sp>
      <p:sp>
        <p:nvSpPr>
          <p:cNvPr id="9" name="Text Box 14"/>
          <p:cNvSpPr txBox="1">
            <a:spLocks noChangeArrowheads="1"/>
          </p:cNvSpPr>
          <p:nvPr/>
        </p:nvSpPr>
        <p:spPr bwMode="auto">
          <a:xfrm>
            <a:off x="2020888" y="3800475"/>
            <a:ext cx="1541463"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R="0" algn="ctr"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Layer 2</a:t>
            </a:r>
          </a:p>
        </p:txBody>
      </p:sp>
      <p:sp>
        <p:nvSpPr>
          <p:cNvPr id="10" name="Text Box 15"/>
          <p:cNvSpPr txBox="1">
            <a:spLocks noChangeArrowheads="1"/>
          </p:cNvSpPr>
          <p:nvPr/>
        </p:nvSpPr>
        <p:spPr bwMode="auto">
          <a:xfrm>
            <a:off x="2103438" y="4443413"/>
            <a:ext cx="15430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R="0" algn="ctr"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Layer 1</a:t>
            </a:r>
          </a:p>
        </p:txBody>
      </p:sp>
      <p:sp>
        <p:nvSpPr>
          <p:cNvPr id="11" name="Text Box 16"/>
          <p:cNvSpPr txBox="1">
            <a:spLocks noChangeArrowheads="1"/>
          </p:cNvSpPr>
          <p:nvPr/>
        </p:nvSpPr>
        <p:spPr bwMode="auto">
          <a:xfrm>
            <a:off x="1926531" y="5384770"/>
            <a:ext cx="1752403" cy="40011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Sensory</a:t>
            </a:r>
            <a:r>
              <a:rPr kumimoji="0" lang="en-GB" altLang="en-US" sz="2000" kern="1200" cap="none" spc="0" normalizeH="0" baseline="0" noProof="0">
                <a:solidFill>
                  <a:schemeClr val="accent6">
                    <a:lumMod val="10000"/>
                  </a:schemeClr>
                </a:solidFill>
                <a:latin typeface="+mn-lt"/>
                <a:ea typeface="+mn-ea"/>
                <a:cs typeface="Arial" panose="020B0604020202020204" pitchFamily="34" charset="0"/>
              </a:rPr>
              <a:t> </a:t>
            </a: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input</a:t>
            </a:r>
          </a:p>
        </p:txBody>
      </p:sp>
      <p:sp>
        <p:nvSpPr>
          <p:cNvPr id="47114" name="Text Box 17"/>
          <p:cNvSpPr txBox="1"/>
          <p:nvPr/>
        </p:nvSpPr>
        <p:spPr>
          <a:xfrm>
            <a:off x="2012950" y="1639888"/>
            <a:ext cx="1585913" cy="3968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2000" dirty="0">
                <a:solidFill>
                  <a:schemeClr val="accent6">
                    <a:lumMod val="10000"/>
                  </a:schemeClr>
                </a:solidFill>
                <a:latin typeface="Times New Roman" panose="02020603050405020304" pitchFamily="18" charset="0"/>
                <a:cs typeface="Arial" panose="020B0604020202020204" pitchFamily="34" charset="0"/>
              </a:rPr>
              <a:t>Action</a:t>
            </a:r>
            <a:r>
              <a:rPr lang="en-GB" altLang="en-US" sz="2000" dirty="0">
                <a:solidFill>
                  <a:schemeClr val="accent6">
                    <a:lumMod val="10000"/>
                  </a:schemeClr>
                </a:solidFill>
                <a:latin typeface="Times New Roman" panose="02020603050405020304" pitchFamily="18" charset="0"/>
                <a:cs typeface="Arial" panose="020B0604020202020204" pitchFamily="34" charset="0"/>
              </a:rPr>
              <a:t> </a:t>
            </a:r>
            <a:r>
              <a:rPr lang="en-US" altLang="en-US" sz="2000" dirty="0">
                <a:solidFill>
                  <a:schemeClr val="accent6">
                    <a:lumMod val="10000"/>
                  </a:schemeClr>
                </a:solidFill>
                <a:latin typeface="Times New Roman" panose="02020603050405020304" pitchFamily="18" charset="0"/>
                <a:cs typeface="Arial" panose="020B0604020202020204" pitchFamily="34" charset="0"/>
              </a:rPr>
              <a:t>output</a:t>
            </a:r>
            <a:endParaRPr lang="en-US" altLang="en-US" sz="2000" dirty="0">
              <a:solidFill>
                <a:schemeClr val="accent6">
                  <a:lumMod val="10000"/>
                </a:schemeClr>
              </a:solidFill>
              <a:latin typeface="Times New Roman" panose="02020603050405020304" pitchFamily="18" charset="0"/>
              <a:ea typeface="Arial" panose="020B0604020202020204" pitchFamily="34" charset="0"/>
            </a:endParaRPr>
          </a:p>
        </p:txBody>
      </p:sp>
      <p:sp>
        <p:nvSpPr>
          <p:cNvPr id="13" name="Line 18"/>
          <p:cNvSpPr>
            <a:spLocks noChangeShapeType="1"/>
          </p:cNvSpPr>
          <p:nvPr/>
        </p:nvSpPr>
        <p:spPr bwMode="auto">
          <a:xfrm flipV="1">
            <a:off x="2835275" y="1922463"/>
            <a:ext cx="0" cy="4286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4" name="Line 19"/>
          <p:cNvSpPr>
            <a:spLocks noChangeShapeType="1"/>
          </p:cNvSpPr>
          <p:nvPr/>
        </p:nvSpPr>
        <p:spPr bwMode="auto">
          <a:xfrm flipV="1">
            <a:off x="3562350" y="3635375"/>
            <a:ext cx="0" cy="3206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5" name="Line 20"/>
          <p:cNvSpPr>
            <a:spLocks noChangeShapeType="1"/>
          </p:cNvSpPr>
          <p:nvPr/>
        </p:nvSpPr>
        <p:spPr bwMode="auto">
          <a:xfrm flipV="1">
            <a:off x="3562350" y="4278313"/>
            <a:ext cx="0" cy="3206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16" name="Line 21"/>
          <p:cNvSpPr>
            <a:spLocks noChangeShapeType="1"/>
          </p:cNvSpPr>
          <p:nvPr/>
        </p:nvSpPr>
        <p:spPr bwMode="auto">
          <a:xfrm flipV="1">
            <a:off x="3562350" y="2671763"/>
            <a:ext cx="0" cy="3222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grpSp>
        <p:nvGrpSpPr>
          <p:cNvPr id="47119" name="Group 22"/>
          <p:cNvGrpSpPr/>
          <p:nvPr/>
        </p:nvGrpSpPr>
        <p:grpSpPr>
          <a:xfrm>
            <a:off x="2103438" y="2671763"/>
            <a:ext cx="3175" cy="1927225"/>
            <a:chOff x="2736" y="1872"/>
            <a:chExt cx="0" cy="864"/>
          </a:xfrm>
        </p:grpSpPr>
        <p:sp>
          <p:nvSpPr>
            <p:cNvPr id="38" name="Line 23"/>
            <p:cNvSpPr>
              <a:spLocks noChangeShapeType="1"/>
            </p:cNvSpPr>
            <p:nvPr/>
          </p:nvSpPr>
          <p:spPr bwMode="auto">
            <a:xfrm flipV="1">
              <a:off x="2736" y="2592"/>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39" name="Line 24"/>
            <p:cNvSpPr>
              <a:spLocks noChangeShapeType="1"/>
            </p:cNvSpPr>
            <p:nvPr/>
          </p:nvSpPr>
          <p:spPr bwMode="auto">
            <a:xfrm flipV="1">
              <a:off x="2736" y="1872"/>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40" name="Line 25"/>
            <p:cNvSpPr>
              <a:spLocks noChangeShapeType="1"/>
            </p:cNvSpPr>
            <p:nvPr/>
          </p:nvSpPr>
          <p:spPr bwMode="auto">
            <a:xfrm flipV="1">
              <a:off x="2736" y="2304"/>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grpSp>
      <p:grpSp>
        <p:nvGrpSpPr>
          <p:cNvPr id="47120" name="Group 26"/>
          <p:cNvGrpSpPr/>
          <p:nvPr/>
        </p:nvGrpSpPr>
        <p:grpSpPr>
          <a:xfrm>
            <a:off x="4945063" y="2136775"/>
            <a:ext cx="2003425" cy="2568575"/>
            <a:chOff x="720" y="1632"/>
            <a:chExt cx="960" cy="1344"/>
          </a:xfrm>
        </p:grpSpPr>
        <p:sp>
          <p:nvSpPr>
            <p:cNvPr id="34" name="Rectangle 27"/>
            <p:cNvSpPr>
              <a:spLocks noChangeArrowheads="1"/>
            </p:cNvSpPr>
            <p:nvPr/>
          </p:nvSpPr>
          <p:spPr bwMode="auto">
            <a:xfrm>
              <a:off x="720" y="1632"/>
              <a:ext cx="960" cy="1344"/>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35" name="Line 28"/>
            <p:cNvSpPr>
              <a:spLocks noChangeShapeType="1"/>
            </p:cNvSpPr>
            <p:nvPr/>
          </p:nvSpPr>
          <p:spPr bwMode="auto">
            <a:xfrm>
              <a:off x="720" y="2688"/>
              <a:ext cx="960" cy="0"/>
            </a:xfrm>
            <a:prstGeom prst="line">
              <a:avLst/>
            </a:prstGeom>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36" name="Line 29"/>
            <p:cNvSpPr>
              <a:spLocks noChangeShapeType="1"/>
            </p:cNvSpPr>
            <p:nvPr/>
          </p:nvSpPr>
          <p:spPr bwMode="auto">
            <a:xfrm>
              <a:off x="720" y="2400"/>
              <a:ext cx="960" cy="0"/>
            </a:xfrm>
            <a:prstGeom prst="line">
              <a:avLst/>
            </a:prstGeom>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sp>
          <p:nvSpPr>
            <p:cNvPr id="37" name="Line 30"/>
            <p:cNvSpPr>
              <a:spLocks noChangeShapeType="1"/>
            </p:cNvSpPr>
            <p:nvPr/>
          </p:nvSpPr>
          <p:spPr bwMode="auto">
            <a:xfrm>
              <a:off x="720" y="1920"/>
              <a:ext cx="960" cy="0"/>
            </a:xfrm>
            <a:prstGeom prst="line">
              <a:avLst/>
            </a:prstGeom>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mn-cs"/>
              </a:endParaRPr>
            </a:p>
          </p:txBody>
        </p:sp>
      </p:grpSp>
      <p:sp>
        <p:nvSpPr>
          <p:cNvPr id="19" name="Text Box 31"/>
          <p:cNvSpPr txBox="1">
            <a:spLocks noChangeArrowheads="1"/>
          </p:cNvSpPr>
          <p:nvPr/>
        </p:nvSpPr>
        <p:spPr bwMode="auto">
          <a:xfrm>
            <a:off x="5284788" y="2174875"/>
            <a:ext cx="15430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R="0"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Layer n</a:t>
            </a:r>
          </a:p>
        </p:txBody>
      </p:sp>
      <p:sp>
        <p:nvSpPr>
          <p:cNvPr id="20" name="Text Box 32"/>
          <p:cNvSpPr txBox="1">
            <a:spLocks noChangeArrowheads="1"/>
          </p:cNvSpPr>
          <p:nvPr/>
        </p:nvSpPr>
        <p:spPr bwMode="auto">
          <a:xfrm>
            <a:off x="5402263" y="3694113"/>
            <a:ext cx="1541463"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R="0"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Layer 2</a:t>
            </a:r>
          </a:p>
        </p:txBody>
      </p:sp>
      <p:sp>
        <p:nvSpPr>
          <p:cNvPr id="21" name="Text Box 33"/>
          <p:cNvSpPr txBox="1">
            <a:spLocks noChangeArrowheads="1"/>
          </p:cNvSpPr>
          <p:nvPr/>
        </p:nvSpPr>
        <p:spPr bwMode="auto">
          <a:xfrm>
            <a:off x="5402263" y="4273550"/>
            <a:ext cx="1541463"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R="0"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Layer 1</a:t>
            </a:r>
          </a:p>
        </p:txBody>
      </p:sp>
      <p:sp>
        <p:nvSpPr>
          <p:cNvPr id="22" name="Text Box 34"/>
          <p:cNvSpPr txBox="1">
            <a:spLocks noChangeArrowheads="1"/>
          </p:cNvSpPr>
          <p:nvPr/>
        </p:nvSpPr>
        <p:spPr bwMode="auto">
          <a:xfrm>
            <a:off x="4918075" y="5100708"/>
            <a:ext cx="1125629" cy="70788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Sensory</a:t>
            </a:r>
          </a:p>
          <a:p>
            <a:pPr marR="0"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input</a:t>
            </a:r>
          </a:p>
        </p:txBody>
      </p:sp>
      <p:sp>
        <p:nvSpPr>
          <p:cNvPr id="23" name="Text Box 35"/>
          <p:cNvSpPr txBox="1">
            <a:spLocks noChangeArrowheads="1"/>
          </p:cNvSpPr>
          <p:nvPr/>
        </p:nvSpPr>
        <p:spPr bwMode="auto">
          <a:xfrm>
            <a:off x="6116638" y="5100638"/>
            <a:ext cx="895350" cy="7080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Action</a:t>
            </a:r>
          </a:p>
          <a:p>
            <a:pPr marR="0" defTabSz="914400">
              <a:buClrTx/>
              <a:buSzTx/>
              <a:buFontTx/>
              <a:buNone/>
              <a:defRPr/>
            </a:pPr>
            <a:r>
              <a:rPr kumimoji="0" lang="en-US" altLang="en-US" sz="2000" kern="1200" cap="none" spc="0" normalizeH="0" baseline="0" noProof="0">
                <a:solidFill>
                  <a:schemeClr val="accent6">
                    <a:lumMod val="10000"/>
                  </a:schemeClr>
                </a:solidFill>
                <a:latin typeface="+mn-lt"/>
                <a:ea typeface="+mn-ea"/>
                <a:cs typeface="Arial" panose="020B0604020202020204" pitchFamily="34" charset="0"/>
              </a:rPr>
              <a:t>output</a:t>
            </a:r>
          </a:p>
        </p:txBody>
      </p:sp>
      <p:grpSp>
        <p:nvGrpSpPr>
          <p:cNvPr id="47126" name="Group 36"/>
          <p:cNvGrpSpPr/>
          <p:nvPr/>
        </p:nvGrpSpPr>
        <p:grpSpPr>
          <a:xfrm>
            <a:off x="5126038" y="2459038"/>
            <a:ext cx="0" cy="1925637"/>
            <a:chOff x="2736" y="1872"/>
            <a:chExt cx="0" cy="864"/>
          </a:xfrm>
        </p:grpSpPr>
        <p:sp>
          <p:nvSpPr>
            <p:cNvPr id="31" name="Line 37"/>
            <p:cNvSpPr>
              <a:spLocks noChangeShapeType="1"/>
            </p:cNvSpPr>
            <p:nvPr/>
          </p:nvSpPr>
          <p:spPr bwMode="auto">
            <a:xfrm flipV="1">
              <a:off x="2736" y="2592"/>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32" name="Line 38"/>
            <p:cNvSpPr>
              <a:spLocks noChangeShapeType="1"/>
            </p:cNvSpPr>
            <p:nvPr/>
          </p:nvSpPr>
          <p:spPr bwMode="auto">
            <a:xfrm flipV="1">
              <a:off x="2736" y="1872"/>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33" name="Line 39"/>
            <p:cNvSpPr>
              <a:spLocks noChangeShapeType="1"/>
            </p:cNvSpPr>
            <p:nvPr/>
          </p:nvSpPr>
          <p:spPr bwMode="auto">
            <a:xfrm flipV="1">
              <a:off x="2736" y="2304"/>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grpSp>
      <p:sp>
        <p:nvSpPr>
          <p:cNvPr id="25" name="Line 40"/>
          <p:cNvSpPr>
            <a:spLocks noChangeShapeType="1"/>
          </p:cNvSpPr>
          <p:nvPr/>
        </p:nvSpPr>
        <p:spPr bwMode="auto">
          <a:xfrm rot="10800000" flipH="1" flipV="1">
            <a:off x="6705600" y="2565400"/>
            <a:ext cx="0" cy="3206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6" name="Line 41"/>
          <p:cNvSpPr>
            <a:spLocks noChangeShapeType="1"/>
          </p:cNvSpPr>
          <p:nvPr/>
        </p:nvSpPr>
        <p:spPr bwMode="auto">
          <a:xfrm rot="10800000" flipH="1" flipV="1">
            <a:off x="6705600" y="4064000"/>
            <a:ext cx="0" cy="3206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7" name="Line 42"/>
          <p:cNvSpPr>
            <a:spLocks noChangeShapeType="1"/>
          </p:cNvSpPr>
          <p:nvPr/>
        </p:nvSpPr>
        <p:spPr bwMode="auto">
          <a:xfrm rot="10800000" flipH="1" flipV="1">
            <a:off x="6705600" y="3421063"/>
            <a:ext cx="0" cy="3222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8" name="Line 43"/>
          <p:cNvSpPr>
            <a:spLocks noChangeShapeType="1"/>
          </p:cNvSpPr>
          <p:nvPr/>
        </p:nvSpPr>
        <p:spPr bwMode="auto">
          <a:xfrm flipV="1">
            <a:off x="5386388" y="4705350"/>
            <a:ext cx="0" cy="4286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29" name="Line 44"/>
          <p:cNvSpPr>
            <a:spLocks noChangeShapeType="1"/>
          </p:cNvSpPr>
          <p:nvPr/>
        </p:nvSpPr>
        <p:spPr bwMode="auto">
          <a:xfrm flipV="1">
            <a:off x="6480175" y="4705350"/>
            <a:ext cx="0" cy="428625"/>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30" name="Line 45"/>
          <p:cNvSpPr>
            <a:spLocks noChangeShapeType="1"/>
          </p:cNvSpPr>
          <p:nvPr/>
        </p:nvSpPr>
        <p:spPr bwMode="auto">
          <a:xfrm flipV="1">
            <a:off x="2833688" y="4919663"/>
            <a:ext cx="0" cy="4286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accent6">
                  <a:lumMod val="10000"/>
                </a:schemeClr>
              </a:solidFill>
              <a:effectLst/>
              <a:uLnTx/>
              <a:uFillTx/>
              <a:latin typeface="+mn-lt"/>
              <a:ea typeface="+mn-ea"/>
              <a:cs typeface="Arial" panose="020B0604020202020204" pitchFamily="34" charset="0"/>
            </a:endParaRPr>
          </a:p>
        </p:txBody>
      </p:sp>
      <p:sp>
        <p:nvSpPr>
          <p:cNvPr id="45" name="Rounded Rectangle 44"/>
          <p:cNvSpPr/>
          <p:nvPr/>
        </p:nvSpPr>
        <p:spPr>
          <a:xfrm>
            <a:off x="381000" y="1219200"/>
            <a:ext cx="1570038" cy="1011238"/>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6">
                    <a:lumMod val="10000"/>
                  </a:schemeClr>
                </a:solidFill>
                <a:effectLst/>
                <a:uLnTx/>
                <a:uFillTx/>
                <a:latin typeface="+mn-lt"/>
                <a:ea typeface="+mn-ea"/>
                <a:cs typeface="+mn-cs"/>
              </a:rPr>
              <a:t>Not fault tolerance!!</a:t>
            </a:r>
          </a:p>
        </p:txBody>
      </p:sp>
      <p:sp>
        <p:nvSpPr>
          <p:cNvPr id="47134"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accent6">
                    <a:lumMod val="10000"/>
                  </a:schemeClr>
                </a:solidFill>
                <a:latin typeface="Arial" panose="020B0604020202020204" pitchFamily="34" charset="0"/>
                <a:cs typeface="Arial" panose="020B0604020202020204" pitchFamily="34" charset="0"/>
              </a:rPr>
              <a:t>KK04203 Intelligent Agents</a:t>
            </a:r>
            <a:endParaRPr lang="en-US" altLang="en-US" sz="1200" b="1" dirty="0">
              <a:solidFill>
                <a:schemeClr val="accent6">
                  <a:lumMod val="10000"/>
                </a:schemeClr>
              </a:solidFill>
              <a:latin typeface="Arial" panose="020B0604020202020204" pitchFamily="34" charset="0"/>
              <a:ea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vert="horz" wrap="square" lIns="91440" tIns="45720" rIns="91440" bIns="45720" anchor="ctr" anchorCtr="0"/>
          <a:lstStyle/>
          <a:p>
            <a:r>
              <a:rPr lang="en-US" altLang="en-US" dirty="0"/>
              <a:t>Vertical layering</a:t>
            </a:r>
          </a:p>
        </p:txBody>
      </p:sp>
      <p:sp>
        <p:nvSpPr>
          <p:cNvPr id="48131" name="Content Placeholder 2"/>
          <p:cNvSpPr>
            <a:spLocks noGrp="1"/>
          </p:cNvSpPr>
          <p:nvPr>
            <p:ph idx="1"/>
          </p:nvPr>
        </p:nvSpPr>
        <p:spPr>
          <a:xfrm>
            <a:off x="457200" y="1722438"/>
            <a:ext cx="8229600" cy="4525962"/>
          </a:xfrm>
        </p:spPr>
        <p:txBody>
          <a:bodyPr vert="horz" wrap="square" lIns="91440" tIns="45720" rIns="91440" bIns="45720" anchor="t" anchorCtr="0"/>
          <a:lstStyle/>
          <a:p>
            <a:pPr>
              <a:buFont typeface="Symbol" panose="05050102010706020507" pitchFamily="18" charset="2"/>
              <a:buNone/>
            </a:pPr>
            <a:r>
              <a:rPr lang="en-GB" altLang="en-US" sz="2400" dirty="0"/>
              <a:t>Advantages</a:t>
            </a:r>
          </a:p>
          <a:p>
            <a:pPr>
              <a:buFont typeface="Arial" panose="020B0604020202020204" pitchFamily="34" charset="0"/>
              <a:buChar char="•"/>
            </a:pPr>
            <a:r>
              <a:rPr lang="en-GB" altLang="en-US" sz="2400" dirty="0"/>
              <a:t>Low complexity. If there are </a:t>
            </a:r>
            <a:r>
              <a:rPr lang="en-GB" altLang="en-US" sz="2400" i="1" dirty="0"/>
              <a:t>n</a:t>
            </a:r>
            <a:r>
              <a:rPr lang="en-GB" altLang="en-US" sz="2400" dirty="0"/>
              <a:t> layers there are </a:t>
            </a:r>
            <a:r>
              <a:rPr lang="en-GB" altLang="en-US" sz="2400" i="1" dirty="0"/>
              <a:t>n</a:t>
            </a:r>
            <a:r>
              <a:rPr lang="en-GB" altLang="en-US" sz="2400" dirty="0"/>
              <a:t>-1 interfaces between them. If each layer is capable of suggesting </a:t>
            </a:r>
            <a:r>
              <a:rPr lang="en-GB" altLang="en-US" sz="2400" i="1" dirty="0"/>
              <a:t>m</a:t>
            </a:r>
            <a:r>
              <a:rPr lang="en-GB" altLang="en-US" sz="2400" dirty="0"/>
              <a:t> possible actions then there are at most </a:t>
            </a:r>
            <a:r>
              <a:rPr lang="en-GB" altLang="en-US" sz="2400" i="1" dirty="0"/>
              <a:t>m</a:t>
            </a:r>
            <a:r>
              <a:rPr lang="en-GB" altLang="en-US" sz="2400" baseline="30000" dirty="0"/>
              <a:t>2</a:t>
            </a:r>
            <a:r>
              <a:rPr lang="en-GB" altLang="en-US" sz="2400" dirty="0"/>
              <a:t>(</a:t>
            </a:r>
            <a:r>
              <a:rPr lang="en-GB" altLang="en-US" sz="2400" i="1" dirty="0"/>
              <a:t>n</a:t>
            </a:r>
            <a:r>
              <a:rPr lang="en-GB" altLang="en-US" sz="2400" dirty="0"/>
              <a:t>-1) interactions </a:t>
            </a:r>
          </a:p>
          <a:p>
            <a:pPr>
              <a:buFont typeface="Arial" panose="020B0604020202020204" pitchFamily="34" charset="0"/>
              <a:buChar char="•"/>
            </a:pPr>
            <a:r>
              <a:rPr lang="en-GB" altLang="en-US" sz="2400" dirty="0"/>
              <a:t>No central control, no bottleneck in the agent’s decision making</a:t>
            </a:r>
          </a:p>
          <a:p>
            <a:pPr>
              <a:buFont typeface="Arial" panose="020B0604020202020204" pitchFamily="34" charset="0"/>
              <a:buChar char="•"/>
            </a:pPr>
            <a:endParaRPr lang="en-GB" altLang="en-US" sz="2400" dirty="0"/>
          </a:p>
          <a:p>
            <a:pPr>
              <a:buFont typeface="Symbol" panose="05050102010706020507" pitchFamily="18" charset="2"/>
              <a:buNone/>
            </a:pPr>
            <a:r>
              <a:rPr lang="en-GB" altLang="en-US" sz="2400" dirty="0"/>
              <a:t>Problems</a:t>
            </a:r>
          </a:p>
          <a:p>
            <a:pPr>
              <a:buFont typeface="Arial" panose="020B0604020202020204" pitchFamily="34" charset="0"/>
              <a:buChar char="•"/>
            </a:pPr>
            <a:r>
              <a:rPr lang="en-GB" altLang="en-US" sz="2400" dirty="0"/>
              <a:t>Less flexible</a:t>
            </a:r>
          </a:p>
          <a:p>
            <a:pPr>
              <a:buFont typeface="Arial" panose="020B0604020202020204" pitchFamily="34" charset="0"/>
              <a:buChar char="•"/>
            </a:pPr>
            <a:r>
              <a:rPr lang="en-GB" altLang="en-US" sz="2400" dirty="0"/>
              <a:t>Not fault tolerant</a:t>
            </a:r>
            <a:endParaRPr lang="en-US" altLang="en-US" sz="2400" dirty="0"/>
          </a:p>
        </p:txBody>
      </p:sp>
      <p:sp>
        <p:nvSpPr>
          <p:cNvPr id="48132"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vert="horz" wrap="square" lIns="91440" tIns="45720" rIns="91440" bIns="45720" anchor="ctr" anchorCtr="0"/>
          <a:lstStyle/>
          <a:p>
            <a:r>
              <a:rPr lang="en-US" altLang="en-US" dirty="0"/>
              <a:t>Summary</a:t>
            </a:r>
          </a:p>
        </p:txBody>
      </p:sp>
      <p:sp>
        <p:nvSpPr>
          <p:cNvPr id="41987"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Abstract architectures of agents have been described</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Six different architectures were presented:</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Pure reflex</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Agent with state</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Goal based</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Utility based</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BDI</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Hybrid</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What’s next?</a:t>
            </a:r>
            <a:endParaRPr kumimoji="0" lang="en-US" altLang="en-US" sz="3200" b="1" i="0" u="none" strike="noStrike" kern="1200" cap="none" spc="0" normalizeH="0" baseline="0" noProof="0" dirty="0">
              <a:ln>
                <a:noFill/>
              </a:ln>
              <a:solidFill>
                <a:schemeClr val="accent4">
                  <a:lumMod val="60000"/>
                  <a:lumOff val="40000"/>
                </a:schemeClr>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rgbClr val="0070C0"/>
                </a:solidFill>
                <a:effectLst/>
                <a:uLnTx/>
                <a:uFillTx/>
                <a:latin typeface="+mn-lt"/>
                <a:ea typeface="+mn-ea"/>
                <a:cs typeface="+mn-cs"/>
              </a:rPr>
              <a:t>Multi-Agent Systems (MAS)</a:t>
            </a:r>
          </a:p>
        </p:txBody>
      </p:sp>
      <p:sp>
        <p:nvSpPr>
          <p:cNvPr id="4915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r>
              <a:rPr dirty="0"/>
              <a:t>Basic characteristics of an agent</a:t>
            </a:r>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Reactive </a:t>
            </a:r>
            <a:r>
              <a:rPr kumimoji="0" lang="en-US" sz="3200" b="0" i="0" u="none" strike="noStrike" kern="1200" cap="none" spc="0" normalizeH="0" baseline="0" noProof="0" dirty="0">
                <a:ln>
                  <a:noFill/>
                </a:ln>
                <a:solidFill>
                  <a:schemeClr val="tx1"/>
                </a:solidFill>
                <a:effectLst/>
                <a:uLnTx/>
                <a:uFillTx/>
                <a:latin typeface="+mn-lt"/>
                <a:ea typeface="+mn-ea"/>
                <a:cs typeface="+mn-cs"/>
              </a:rPr>
              <a:t>– respond to changes occur in time</a:t>
            </a:r>
            <a:endParaRPr kumimoji="0" lang="en-US" sz="3200" b="0" i="0" u="none" strike="noStrike" kern="1200" cap="none" spc="0" normalizeH="0" baseline="0" noProof="0" dirty="0">
              <a:ln>
                <a:noFill/>
              </a:ln>
              <a:solidFill>
                <a:schemeClr val="accent4">
                  <a:lumMod val="60000"/>
                  <a:lumOff val="40000"/>
                </a:schemeClr>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Proactive </a:t>
            </a:r>
            <a:r>
              <a:rPr kumimoji="0" lang="en-US" sz="3200" b="0" i="0" u="none" strike="noStrike" kern="1200" cap="none" spc="0" normalizeH="0" baseline="0" noProof="0" dirty="0">
                <a:ln>
                  <a:noFill/>
                </a:ln>
                <a:solidFill>
                  <a:schemeClr val="tx1"/>
                </a:solidFill>
                <a:effectLst/>
                <a:uLnTx/>
                <a:uFillTx/>
                <a:latin typeface="+mn-lt"/>
                <a:ea typeface="+mn-ea"/>
                <a:cs typeface="+mn-cs"/>
              </a:rPr>
              <a:t>– taking the initiative</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Social ability </a:t>
            </a:r>
            <a:r>
              <a:rPr kumimoji="0" lang="en-US" sz="3200" b="0" i="0" u="none" strike="noStrike" kern="1200" cap="none" spc="0" normalizeH="0" baseline="0" noProof="0" dirty="0">
                <a:ln>
                  <a:noFill/>
                </a:ln>
                <a:solidFill>
                  <a:schemeClr val="tx1"/>
                </a:solidFill>
                <a:effectLst/>
                <a:uLnTx/>
                <a:uFillTx/>
                <a:latin typeface="+mn-lt"/>
                <a:ea typeface="+mn-ea"/>
                <a:cs typeface="+mn-cs"/>
              </a:rPr>
              <a:t>- the ability to interact with other agents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vert="horz" wrap="square" lIns="91440" tIns="45720" rIns="91440" bIns="45720" anchor="ctr" anchorCtr="0"/>
          <a:lstStyle/>
          <a:p>
            <a:pPr eaLnBrk="1" hangingPunct="1"/>
            <a:r>
              <a:rPr lang="en-US" altLang="en-US" dirty="0">
                <a:solidFill>
                  <a:srgbClr val="CC3300"/>
                </a:solidFill>
              </a:rPr>
              <a:t>Abstract Architecture for Agents</a:t>
            </a:r>
          </a:p>
        </p:txBody>
      </p:sp>
      <p:sp>
        <p:nvSpPr>
          <p:cNvPr id="3075" name="Rectangle 3"/>
          <p:cNvSpPr>
            <a:spLocks noGrp="1" noChangeArrowheads="1"/>
          </p:cNvSpPr>
          <p:nvPr>
            <p:ph idx="1"/>
          </p:nvPr>
        </p:nvSpPr>
        <p:spPr>
          <a:xfrm>
            <a:off x="457200" y="1371600"/>
            <a:ext cx="8458200" cy="4724400"/>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2200" b="0" i="0" u="none" strike="noStrike" kern="1200" cap="none" spc="0" normalizeH="0" baseline="0" noProof="0" dirty="0">
                <a:ln>
                  <a:noFill/>
                </a:ln>
                <a:solidFill>
                  <a:schemeClr val="tx1"/>
                </a:solidFill>
                <a:effectLst/>
                <a:uLnTx/>
                <a:uFillTx/>
                <a:latin typeface="+mn-lt"/>
                <a:ea typeface="+mn-ea"/>
                <a:cs typeface="+mn-cs"/>
              </a:rPr>
              <a:t>Assume the environment may be in any of a finite set </a:t>
            </a:r>
            <a:r>
              <a:rPr kumimoji="0" lang="en-US" altLang="en-US"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a:t>
            </a:r>
            <a:r>
              <a:rPr kumimoji="0" lang="en-US" altLang="en-US" sz="2200" b="0" i="1" u="none" strike="noStrike" kern="1200" cap="none" spc="0" normalizeH="0" baseline="0" noProof="0" dirty="0">
                <a:ln>
                  <a:noFill/>
                </a:ln>
                <a:solidFill>
                  <a:schemeClr val="tx1"/>
                </a:solidFill>
                <a:effectLst/>
                <a:uLnTx/>
                <a:uFillTx/>
                <a:latin typeface="+mn-lt"/>
                <a:ea typeface="+mn-ea"/>
                <a:cs typeface="+mn-cs"/>
              </a:rPr>
              <a:t> </a:t>
            </a:r>
            <a:r>
              <a:rPr kumimoji="0" lang="en-US" altLang="en-US" sz="2200" b="0" i="0" u="none" strike="noStrike" kern="1200" cap="none" spc="0" normalizeH="0" baseline="0" noProof="0" dirty="0">
                <a:ln>
                  <a:noFill/>
                </a:ln>
                <a:solidFill>
                  <a:schemeClr val="tx1"/>
                </a:solidFill>
                <a:effectLst/>
                <a:uLnTx/>
                <a:uFillTx/>
                <a:latin typeface="+mn-lt"/>
                <a:ea typeface="+mn-ea"/>
                <a:cs typeface="+mn-cs"/>
              </a:rPr>
              <a:t>of discrete, instantaneous </a:t>
            </a:r>
            <a:r>
              <a:rPr kumimoji="0" lang="en-US" altLang="en-US" sz="22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states</a:t>
            </a:r>
            <a:r>
              <a:rPr kumimoji="0" lang="en-US" altLang="en-US" sz="22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en-US" sz="2200" b="1" i="0" u="none" strike="noStrike" kern="1200" cap="none" spc="0" normalizeH="0" baseline="0" noProof="0" dirty="0">
              <a:ln>
                <a:noFill/>
              </a:ln>
              <a:solidFill>
                <a:schemeClr val="accent4">
                  <a:lumMod val="60000"/>
                  <a:lumOff val="4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2200" b="0" i="0" u="none" strike="noStrike" kern="1200" cap="none" spc="0" normalizeH="0" baseline="0" noProof="0" dirty="0">
                <a:ln>
                  <a:noFill/>
                </a:ln>
                <a:solidFill>
                  <a:schemeClr val="tx1"/>
                </a:solidFill>
                <a:effectLst/>
                <a:uLnTx/>
                <a:uFillTx/>
                <a:latin typeface="+mn-lt"/>
                <a:ea typeface="+mn-ea"/>
                <a:cs typeface="+mn-cs"/>
              </a:rPr>
              <a:t>Agents are assumed to have a repertoire of possible </a:t>
            </a:r>
            <a:r>
              <a:rPr kumimoji="0" lang="en-US" altLang="en-US" sz="22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actions</a:t>
            </a:r>
            <a:r>
              <a:rPr kumimoji="0" lang="en-US" altLang="en-US" sz="22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 </a:t>
            </a:r>
            <a:r>
              <a:rPr kumimoji="0" lang="en-US" altLang="en-US" sz="2200" b="0" i="0" u="none" strike="noStrike" kern="1200" cap="none" spc="0" normalizeH="0" baseline="0" noProof="0" dirty="0">
                <a:ln>
                  <a:noFill/>
                </a:ln>
                <a:solidFill>
                  <a:schemeClr val="tx1"/>
                </a:solidFill>
                <a:effectLst/>
                <a:uLnTx/>
                <a:uFillTx/>
                <a:latin typeface="+mn-lt"/>
                <a:ea typeface="+mn-ea"/>
                <a:cs typeface="+mn-cs"/>
              </a:rPr>
              <a:t>available to them, which transform the state of the environment: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en-US" sz="2200" b="1" i="0" u="none" strike="noStrike" kern="1200" cap="none" spc="0" normalizeH="0" baseline="0" noProof="0" dirty="0">
              <a:ln>
                <a:noFill/>
              </a:ln>
              <a:solidFill>
                <a:schemeClr val="accent4">
                  <a:lumMod val="60000"/>
                  <a:lumOff val="4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2200" b="0" i="0" u="none" strike="noStrike" kern="1200" cap="none" spc="0" normalizeH="0" baseline="0" noProof="0" dirty="0">
                <a:ln>
                  <a:noFill/>
                </a:ln>
                <a:solidFill>
                  <a:schemeClr val="tx1"/>
                </a:solidFill>
                <a:effectLst/>
                <a:uLnTx/>
                <a:uFillTx/>
                <a:latin typeface="+mn-lt"/>
                <a:ea typeface="+mn-ea"/>
                <a:cs typeface="+mn-cs"/>
              </a:rPr>
              <a:t>A </a:t>
            </a:r>
            <a:r>
              <a:rPr kumimoji="0" lang="en-US" altLang="en-US" sz="2200" b="1" i="1" u="none" strike="noStrike" kern="1200" cap="none" spc="0" normalizeH="0" baseline="0" noProof="0" dirty="0">
                <a:ln>
                  <a:noFill/>
                </a:ln>
                <a:solidFill>
                  <a:srgbClr val="0070C0"/>
                </a:solidFill>
                <a:effectLst/>
                <a:uLnTx/>
                <a:uFillTx/>
                <a:latin typeface="+mn-lt"/>
                <a:ea typeface="+mn-ea"/>
                <a:cs typeface="+mn-cs"/>
              </a:rPr>
              <a:t>run</a:t>
            </a:r>
            <a:r>
              <a:rPr kumimoji="0" lang="en-US" alt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altLang="en-US"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a:t>
            </a:r>
            <a:r>
              <a:rPr kumimoji="0" lang="en-US" altLang="en-US" sz="2200" b="0" i="0" u="none" strike="noStrike" kern="1200" cap="none" spc="0" normalizeH="0" baseline="0" noProof="0" dirty="0">
                <a:ln>
                  <a:noFill/>
                </a:ln>
                <a:solidFill>
                  <a:schemeClr val="tx1"/>
                </a:solidFill>
                <a:effectLst/>
                <a:uLnTx/>
                <a:uFillTx/>
                <a:latin typeface="+mn-lt"/>
                <a:ea typeface="+mn-ea"/>
                <a:cs typeface="+mn-cs"/>
              </a:rPr>
              <a:t>, of an agent in an environment is a sequence of interleaved environment states and actions:</a:t>
            </a:r>
            <a:endParaRPr kumimoji="0" lang="en-US" altLang="en-US" sz="2200" b="1" i="0" u="none" strike="noStrike" kern="1200" cap="none" spc="0" normalizeH="0" baseline="0" noProof="0" dirty="0">
              <a:ln>
                <a:noFill/>
              </a:ln>
              <a:solidFill>
                <a:schemeClr val="accent4">
                  <a:lumMod val="60000"/>
                  <a:lumOff val="40000"/>
                </a:schemeClr>
              </a:solidFill>
              <a:effectLst/>
              <a:uLnTx/>
              <a:uFillTx/>
              <a:latin typeface="+mn-lt"/>
              <a:ea typeface="+mn-ea"/>
              <a:cs typeface="+mn-cs"/>
            </a:endParaRPr>
          </a:p>
        </p:txBody>
      </p:sp>
      <p:sp>
        <p:nvSpPr>
          <p:cNvPr id="16388"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2" name="Rounded Rectangle 1"/>
          <p:cNvSpPr>
            <a:spLocks noRot="1" noChangeAspect="1" noMove="1" noResize="1" noEditPoints="1" noAdjustHandles="1" noChangeArrowheads="1" noChangeShapeType="1" noTextEdit="1"/>
          </p:cNvSpPr>
          <p:nvPr/>
        </p:nvSpPr>
        <p:spPr>
          <a:xfrm>
            <a:off x="2895600" y="2286000"/>
            <a:ext cx="4114800" cy="533400"/>
          </a:xfrm>
          <a:prstGeom prst="roundRect">
            <a:avLst/>
          </a:prstGeom>
          <a:blipFill rotWithShape="1">
            <a:blip r:embed="rId2"/>
            <a:stretch>
              <a:fillRect/>
            </a:stretch>
          </a:blipFill>
          <a:ln>
            <a:solidFill>
              <a:srgbClr val="08441B"/>
            </a:solid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n-ea"/>
                <a:cs typeface="Arial" panose="020B0604020202020204" pitchFamily="34" charset="0"/>
              </a:rPr>
              <a:t> </a:t>
            </a:r>
          </a:p>
        </p:txBody>
      </p:sp>
      <p:sp>
        <p:nvSpPr>
          <p:cNvPr id="6" name="Rounded Rectangle 5"/>
          <p:cNvSpPr>
            <a:spLocks noRot="1" noChangeAspect="1" noMove="1" noResize="1" noEditPoints="1" noAdjustHandles="1" noChangeArrowheads="1" noChangeShapeType="1" noTextEdit="1"/>
          </p:cNvSpPr>
          <p:nvPr/>
        </p:nvSpPr>
        <p:spPr>
          <a:xfrm>
            <a:off x="2895600" y="3810000"/>
            <a:ext cx="4114800" cy="609600"/>
          </a:xfrm>
          <a:prstGeom prst="roundRect">
            <a:avLst/>
          </a:prstGeom>
          <a:blipFill rotWithShape="1">
            <a:blip r:embed="rId3"/>
            <a:stretch>
              <a:fillRect/>
            </a:stretch>
          </a:blipFill>
          <a:ln>
            <a:solidFill>
              <a:srgbClr val="08441B"/>
            </a:solid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n-ea"/>
                <a:cs typeface="Arial" panose="020B0604020202020204" pitchFamily="34" charset="0"/>
              </a:rPr>
              <a:t> </a:t>
            </a:r>
          </a:p>
        </p:txBody>
      </p:sp>
      <p:sp>
        <p:nvSpPr>
          <p:cNvPr id="7" name="Rounded Rectangle 6"/>
          <p:cNvSpPr>
            <a:spLocks noRot="1" noChangeAspect="1" noMove="1" noResize="1" noEditPoints="1" noAdjustHandles="1" noChangeArrowheads="1" noChangeShapeType="1" noTextEdit="1"/>
          </p:cNvSpPr>
          <p:nvPr/>
        </p:nvSpPr>
        <p:spPr>
          <a:xfrm>
            <a:off x="1600200" y="5334000"/>
            <a:ext cx="6172200" cy="990600"/>
          </a:xfrm>
          <a:prstGeom prst="roundRect">
            <a:avLst/>
          </a:prstGeom>
          <a:blipFill rotWithShape="1">
            <a:blip r:embed="rId4"/>
            <a:stretch>
              <a:fillRect/>
            </a:stretch>
          </a:blipFill>
          <a:ln>
            <a:solidFill>
              <a:srgbClr val="08441B"/>
            </a:solid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n-ea"/>
                <a:cs typeface="Arial" panose="020B060402020202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45720" anchor="ctr" anchorCtr="0"/>
          <a:lstStyle/>
          <a:p>
            <a:r>
              <a:rPr lang="en-US" altLang="en-US" dirty="0">
                <a:solidFill>
                  <a:srgbClr val="CC3300"/>
                </a:solidFill>
              </a:rPr>
              <a:t>Abstract Architecture for Agents</a:t>
            </a:r>
            <a:endParaRPr lang="en-US" altLang="en-US" dirty="0"/>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Agent is a function which maps runs (percept histories) to actions:</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1" i="0" u="none" strike="noStrike" kern="1200" cap="none" spc="0" normalizeH="0" baseline="0" noProof="0" dirty="0">
                <a:ln>
                  <a:noFill/>
                </a:ln>
                <a:solidFill>
                  <a:srgbClr val="00B050"/>
                </a:solidFill>
                <a:effectLst/>
                <a:uLnTx/>
                <a:uFillTx/>
                <a:latin typeface="+mn-lt"/>
                <a:ea typeface="+mn-ea"/>
                <a:cs typeface="+mn-cs"/>
              </a:rPr>
              <a:t>		 [</a:t>
            </a:r>
            <a:r>
              <a:rPr kumimoji="0" lang="en-US" sz="3200" b="1" i="1" u="none" strike="noStrike" kern="1200" cap="none" spc="0" normalizeH="0" baseline="0" noProof="0" dirty="0">
                <a:ln>
                  <a:noFill/>
                </a:ln>
                <a:solidFill>
                  <a:srgbClr val="00B050"/>
                </a:solidFill>
                <a:effectLst/>
                <a:uLnTx/>
                <a:uFillTx/>
                <a:latin typeface="+mn-lt"/>
                <a:ea typeface="+mn-ea"/>
                <a:cs typeface="+mn-cs"/>
              </a:rPr>
              <a:t>f</a:t>
            </a:r>
            <a:r>
              <a:rPr kumimoji="0" lang="en-US" sz="3200" b="1" i="0" u="none" strike="noStrike" kern="1200" cap="none" spc="0" normalizeH="0" baseline="0" noProof="0" dirty="0">
                <a:ln>
                  <a:noFill/>
                </a:ln>
                <a:solidFill>
                  <a:srgbClr val="00B050"/>
                </a:solidFill>
                <a:effectLst/>
                <a:uLnTx/>
                <a:uFillTx/>
                <a:latin typeface="+mn-lt"/>
                <a:ea typeface="+mn-ea"/>
                <a:cs typeface="+mn-cs"/>
              </a:rPr>
              <a:t>: </a:t>
            </a:r>
            <a:r>
              <a:rPr kumimoji="0" lang="en-US" sz="3200" b="1" i="0" u="none" strike="noStrike" kern="1200" cap="none" spc="0" normalizeH="0" baseline="0" noProof="0" dirty="0">
                <a:ln>
                  <a:noFill/>
                </a:ln>
                <a:solidFill>
                  <a:srgbClr val="00B050"/>
                </a:solidFill>
                <a:effectLst/>
                <a:uLnTx/>
                <a:uFillTx/>
                <a:latin typeface="Monotype Corsiva" panose="03010101010201010101" pitchFamily="66" charset="0"/>
                <a:ea typeface="+mn-ea"/>
                <a:cs typeface="+mn-cs"/>
              </a:rPr>
              <a:t>P*</a:t>
            </a:r>
            <a:r>
              <a:rPr kumimoji="0" lang="en-US" sz="3200" b="1" i="0" u="none" strike="noStrike" kern="1200" cap="none" spc="0" normalizeH="0" baseline="0" noProof="0" dirty="0">
                <a:ln>
                  <a:noFill/>
                </a:ln>
                <a:solidFill>
                  <a:srgbClr val="00B050"/>
                </a:solidFill>
                <a:effectLst/>
                <a:uLnTx/>
                <a:uFillTx/>
                <a:latin typeface="+mn-lt"/>
                <a:ea typeface="+mn-ea"/>
                <a:cs typeface="+mn-cs"/>
              </a:rPr>
              <a:t> </a:t>
            </a:r>
            <a:r>
              <a:rPr kumimoji="0" lang="en-US" sz="3200" b="1" i="0" u="none" strike="noStrike" kern="1200" cap="none" spc="0" normalizeH="0" baseline="0" noProof="0" dirty="0">
                <a:ln>
                  <a:noFill/>
                </a:ln>
                <a:solidFill>
                  <a:srgbClr val="00B050"/>
                </a:solidFill>
                <a:effectLst/>
                <a:uLnTx/>
                <a:uFillTx/>
                <a:latin typeface="+mn-lt"/>
                <a:ea typeface="+mn-ea"/>
                <a:cs typeface="+mn-cs"/>
                <a:sym typeface="Wingdings" panose="05000000000000000000" pitchFamily="2" charset="2"/>
              </a:rPr>
              <a:t> </a:t>
            </a:r>
            <a:r>
              <a:rPr kumimoji="0" lang="en-US" sz="3200" b="1" i="0" u="none" strike="noStrike" kern="1200" cap="none" spc="0" normalizeH="0" baseline="0" noProof="0" dirty="0">
                <a:ln>
                  <a:noFill/>
                </a:ln>
                <a:solidFill>
                  <a:srgbClr val="00B050"/>
                </a:solidFill>
                <a:effectLst/>
                <a:uLnTx/>
                <a:uFillTx/>
                <a:latin typeface="Monotype Corsiva" panose="03010101010201010101" pitchFamily="66" charset="0"/>
                <a:ea typeface="+mn-ea"/>
                <a:cs typeface="+mn-cs"/>
              </a:rPr>
              <a:t>A</a:t>
            </a:r>
            <a:r>
              <a:rPr kumimoji="0" lang="en-US" sz="3200" b="1" i="0" u="none" strike="noStrike" kern="1200" cap="none" spc="0" normalizeH="0" baseline="0" noProof="0" dirty="0">
                <a:ln>
                  <a:noFill/>
                </a:ln>
                <a:solidFill>
                  <a:srgbClr val="00B05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An agent makes a decision about what action to perform based on the history of the system that it has witnessed to date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7412"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1143000"/>
          </a:xfrm>
        </p:spPr>
        <p:txBody>
          <a:bodyPr vert="horz" wrap="square" lIns="91440" tIns="45720" rIns="91440" bIns="45720" anchor="ctr" anchorCtr="0"/>
          <a:lstStyle/>
          <a:p>
            <a:pPr eaLnBrk="1" hangingPunct="1"/>
            <a:r>
              <a:rPr lang="en-US" altLang="en-US" dirty="0">
                <a:solidFill>
                  <a:srgbClr val="CC3300"/>
                </a:solidFill>
              </a:rPr>
              <a:t>Systems</a:t>
            </a:r>
            <a:endParaRPr lang="en-US" altLang="en-US" dirty="0"/>
          </a:p>
        </p:txBody>
      </p:sp>
      <p:sp>
        <p:nvSpPr>
          <p:cNvPr id="15363"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1259" t="-1213"/>
            </a:stretch>
          </a:blipFill>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a:ln>
                  <a:noFill/>
                </a:ln>
                <a:noFill/>
                <a:effectLst/>
                <a:uLnTx/>
                <a:uFillTx/>
                <a:latin typeface="+mn-lt"/>
                <a:ea typeface="+mn-ea"/>
                <a:cs typeface="+mn-cs"/>
              </a:rPr>
              <a:t> </a:t>
            </a:r>
          </a:p>
        </p:txBody>
      </p:sp>
      <p:sp>
        <p:nvSpPr>
          <p:cNvPr id="1843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2" name="Rounded Rectangle 1"/>
          <p:cNvSpPr>
            <a:spLocks noRot="1" noChangeAspect="1" noMove="1" noResize="1" noEditPoints="1" noAdjustHandles="1" noChangeArrowheads="1" noChangeShapeType="1" noTextEdit="1"/>
          </p:cNvSpPr>
          <p:nvPr/>
        </p:nvSpPr>
        <p:spPr>
          <a:xfrm>
            <a:off x="2819400" y="4114800"/>
            <a:ext cx="3657600" cy="914400"/>
          </a:xfrm>
          <a:prstGeom prst="roundRect">
            <a:avLst/>
          </a:prstGeom>
          <a:blipFill rotWithShape="1">
            <a:blip r:embed="rId3"/>
            <a:stretch>
              <a:fillRect/>
            </a:stretch>
          </a:blipFill>
          <a:ln>
            <a:solidFill>
              <a:srgbClr val="08441B"/>
            </a:solid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n-ea"/>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nchorCtr="0"/>
          <a:lstStyle/>
          <a:p>
            <a:pPr eaLnBrk="1" hangingPunct="1"/>
            <a:r>
              <a:rPr lang="en-US" altLang="en-US" sz="4000" dirty="0"/>
              <a:t>Agent Architectures</a:t>
            </a:r>
          </a:p>
        </p:txBody>
      </p:sp>
      <p:sp>
        <p:nvSpPr>
          <p:cNvPr id="19459" name="Content Placeholder 2"/>
          <p:cNvSpPr>
            <a:spLocks noGrp="1"/>
          </p:cNvSpPr>
          <p:nvPr>
            <p:ph idx="1"/>
          </p:nvPr>
        </p:nvSpPr>
        <p:spPr>
          <a:xfrm>
            <a:off x="457200" y="1722438"/>
            <a:ext cx="8175625" cy="4525962"/>
          </a:xfrm>
        </p:spPr>
        <p:txBody>
          <a:bodyPr vert="horz" wrap="square" lIns="91440" tIns="45720" rIns="91440" bIns="45720" anchor="t" anchorCtr="0"/>
          <a:lstStyle/>
          <a:p>
            <a:pPr marL="514350" indent="-514350" eaLnBrk="1" hangingPunct="1">
              <a:buFont typeface="Calibri" panose="020F0502020204030204" pitchFamily="-65" charset="0"/>
              <a:buAutoNum type="arabicParenR"/>
            </a:pPr>
            <a:r>
              <a:rPr lang="en-US" altLang="en-US" dirty="0"/>
              <a:t>Purely reactive</a:t>
            </a:r>
          </a:p>
          <a:p>
            <a:pPr marL="514350" indent="-514350" eaLnBrk="1" hangingPunct="1">
              <a:buFont typeface="Calibri" panose="020F0502020204030204" pitchFamily="-65" charset="0"/>
              <a:buAutoNum type="arabicParenR"/>
            </a:pPr>
            <a:r>
              <a:rPr lang="en-US" altLang="en-US" dirty="0"/>
              <a:t>Agent with state</a:t>
            </a:r>
          </a:p>
          <a:p>
            <a:pPr marL="514350" indent="-514350" eaLnBrk="1" hangingPunct="1">
              <a:buFont typeface="Calibri" panose="020F0502020204030204" pitchFamily="-65" charset="0"/>
              <a:buAutoNum type="arabicParenR"/>
            </a:pPr>
            <a:r>
              <a:rPr lang="en-US" altLang="en-US" dirty="0"/>
              <a:t>Goal based</a:t>
            </a:r>
          </a:p>
          <a:p>
            <a:pPr marL="514350" indent="-514350" eaLnBrk="1" hangingPunct="1">
              <a:buFont typeface="Calibri" panose="020F0502020204030204" pitchFamily="-65" charset="0"/>
              <a:buAutoNum type="arabicParenR"/>
            </a:pPr>
            <a:r>
              <a:rPr lang="en-US" altLang="en-US" dirty="0"/>
              <a:t>Utility based</a:t>
            </a:r>
          </a:p>
          <a:p>
            <a:pPr marL="514350" indent="-514350" eaLnBrk="1" hangingPunct="1">
              <a:buFont typeface="Calibri" panose="020F0502020204030204" pitchFamily="-65" charset="0"/>
              <a:buAutoNum type="arabicParenR"/>
            </a:pPr>
            <a:r>
              <a:rPr lang="en-US" altLang="en-US" dirty="0"/>
              <a:t>Belief-Desire-Intention</a:t>
            </a:r>
          </a:p>
          <a:p>
            <a:pPr marL="514350" indent="-514350" eaLnBrk="1" hangingPunct="1">
              <a:buFont typeface="Calibri" panose="020F0502020204030204" pitchFamily="-65" charset="0"/>
              <a:buAutoNum type="arabicParenR"/>
            </a:pPr>
            <a:r>
              <a:rPr lang="en-US" altLang="en-US" dirty="0"/>
              <a:t>Hybrid</a:t>
            </a:r>
          </a:p>
        </p:txBody>
      </p:sp>
      <p:sp>
        <p:nvSpPr>
          <p:cNvPr id="1946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3" name="Right Brace 2"/>
          <p:cNvSpPr/>
          <p:nvPr/>
        </p:nvSpPr>
        <p:spPr>
          <a:xfrm>
            <a:off x="3505200" y="1752600"/>
            <a:ext cx="1219200" cy="2133600"/>
          </a:xfrm>
          <a:prstGeom prst="rightBrace">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Oval 3"/>
          <p:cNvSpPr/>
          <p:nvPr/>
        </p:nvSpPr>
        <p:spPr>
          <a:xfrm>
            <a:off x="4876800" y="2057400"/>
            <a:ext cx="3810000" cy="1752600"/>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err="1">
                <a:ln>
                  <a:noFill/>
                </a:ln>
                <a:solidFill>
                  <a:schemeClr val="lt1"/>
                </a:solidFill>
                <a:effectLst/>
                <a:uLnTx/>
                <a:uFillTx/>
                <a:latin typeface="+mn-lt"/>
                <a:ea typeface="+mn-ea"/>
                <a:cs typeface="+mn-cs"/>
              </a:rPr>
              <a:t>Russel</a:t>
            </a:r>
            <a:r>
              <a:rPr kumimoji="0" lang="en-US" sz="1800" b="0" i="0" u="none" strike="noStrike" kern="1200" cap="none" spc="0" normalizeH="0" baseline="0" noProof="0" dirty="0">
                <a:ln>
                  <a:noFill/>
                </a:ln>
                <a:solidFill>
                  <a:schemeClr val="lt1"/>
                </a:solidFill>
                <a:effectLst/>
                <a:uLnTx/>
                <a:uFillTx/>
                <a:latin typeface="+mn-lt"/>
                <a:ea typeface="+mn-ea"/>
                <a:cs typeface="+mn-cs"/>
              </a:rPr>
              <a:t> and </a:t>
            </a:r>
            <a:r>
              <a:rPr kumimoji="0" lang="en-US" sz="1800" b="0" i="0" u="none" strike="noStrike" kern="1200" cap="none" spc="0" normalizeH="0" baseline="0" noProof="0" dirty="0" err="1">
                <a:ln>
                  <a:noFill/>
                </a:ln>
                <a:solidFill>
                  <a:schemeClr val="lt1"/>
                </a:solidFill>
                <a:effectLst/>
                <a:uLnTx/>
                <a:uFillTx/>
                <a:latin typeface="+mn-lt"/>
                <a:ea typeface="+mn-ea"/>
                <a:cs typeface="+mn-cs"/>
              </a:rPr>
              <a:t>Norvig</a:t>
            </a:r>
            <a:r>
              <a:rPr kumimoji="0" lang="en-US" sz="1800" b="0" i="0" u="none" strike="noStrike" kern="1200" cap="none" spc="0" normalizeH="0" baseline="0" noProof="0" dirty="0">
                <a:ln>
                  <a:noFill/>
                </a:ln>
                <a:solidFill>
                  <a:schemeClr val="lt1"/>
                </a:solidFill>
                <a:effectLst/>
                <a:uLnTx/>
                <a:uFillTx/>
                <a:latin typeface="+mn-lt"/>
                <a:ea typeface="+mn-ea"/>
                <a:cs typeface="+mn-cs"/>
              </a:rPr>
              <a:t> (2010), Wooldridge (2009)</a:t>
            </a:r>
          </a:p>
        </p:txBody>
      </p:sp>
      <p:sp>
        <p:nvSpPr>
          <p:cNvPr id="5" name="Right Brace 4"/>
          <p:cNvSpPr/>
          <p:nvPr/>
        </p:nvSpPr>
        <p:spPr>
          <a:xfrm>
            <a:off x="4724400" y="4191000"/>
            <a:ext cx="685800" cy="1066800"/>
          </a:xfrm>
          <a:prstGeom prst="rightBrace">
            <a:avLst/>
          </a:prstGeom>
          <a:ln w="762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Oval 8"/>
          <p:cNvSpPr/>
          <p:nvPr/>
        </p:nvSpPr>
        <p:spPr>
          <a:xfrm>
            <a:off x="5562600" y="3962400"/>
            <a:ext cx="2743200" cy="13716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err="1">
                <a:ln>
                  <a:noFill/>
                </a:ln>
                <a:solidFill>
                  <a:schemeClr val="bg2">
                    <a:lumMod val="50000"/>
                  </a:schemeClr>
                </a:solidFill>
                <a:effectLst/>
                <a:uLnTx/>
                <a:uFillTx/>
                <a:latin typeface="+mn-lt"/>
                <a:ea typeface="+mn-ea"/>
                <a:cs typeface="+mn-cs"/>
              </a:rPr>
              <a:t>Fasli</a:t>
            </a:r>
            <a:r>
              <a:rPr kumimoji="0" lang="en-US" sz="1800" b="0" i="0" u="none" strike="noStrike" kern="1200" cap="none" spc="0" normalizeH="0" baseline="0" noProof="0" dirty="0">
                <a:ln>
                  <a:noFill/>
                </a:ln>
                <a:solidFill>
                  <a:schemeClr val="bg2">
                    <a:lumMod val="50000"/>
                  </a:schemeClr>
                </a:solidFill>
                <a:effectLst/>
                <a:uLnTx/>
                <a:uFillTx/>
                <a:latin typeface="+mn-lt"/>
                <a:ea typeface="+mn-ea"/>
                <a:cs typeface="+mn-cs"/>
              </a:rPr>
              <a:t> (2007)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1440" tIns="45720" rIns="91440" bIns="45720" anchor="ctr" anchorCtr="0"/>
          <a:lstStyle/>
          <a:p>
            <a:pPr eaLnBrk="1" hangingPunct="1"/>
            <a:r>
              <a:rPr lang="en-US" altLang="en-US" dirty="0"/>
              <a:t>(1) Purely Reactive Agents</a:t>
            </a:r>
          </a:p>
        </p:txBody>
      </p:sp>
      <p:sp>
        <p:nvSpPr>
          <p:cNvPr id="13315" name="Rectangle 3"/>
          <p:cNvSpPr>
            <a:spLocks noGrp="1" noChangeArrowheads="1"/>
          </p:cNvSpPr>
          <p:nvPr>
            <p:ph idx="1"/>
          </p:nvPr>
        </p:nvSpPr>
        <p:spPr>
          <a:xfrm>
            <a:off x="457200" y="1676400"/>
            <a:ext cx="8534400" cy="43021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600" b="0" i="0" u="none" strike="noStrike" kern="1200" cap="none" spc="0" normalizeH="0" baseline="0" noProof="0" dirty="0">
                <a:ln>
                  <a:noFill/>
                </a:ln>
                <a:solidFill>
                  <a:schemeClr val="tx1"/>
                </a:solidFill>
                <a:effectLst/>
                <a:uLnTx/>
                <a:uFillTx/>
                <a:latin typeface="+mn-lt"/>
                <a:ea typeface="+mn-ea"/>
                <a:cs typeface="+mn-cs"/>
              </a:rPr>
              <a:t>Some agents </a:t>
            </a:r>
            <a:r>
              <a:rPr kumimoji="0" lang="en-US" altLang="en-US" sz="2600" b="1" i="0" u="none" strike="noStrike" kern="1200" cap="none" spc="0" normalizeH="0" baseline="0" noProof="0" dirty="0">
                <a:ln>
                  <a:noFill/>
                </a:ln>
                <a:solidFill>
                  <a:srgbClr val="FF0000"/>
                </a:solidFill>
                <a:effectLst/>
                <a:uLnTx/>
                <a:uFillTx/>
                <a:latin typeface="+mn-lt"/>
                <a:ea typeface="+mn-ea"/>
                <a:cs typeface="+mn-cs"/>
              </a:rPr>
              <a:t>decide what to do without reference to their history</a:t>
            </a:r>
            <a:r>
              <a:rPr kumimoji="0" lang="en-US" altLang="en-US" sz="2600" b="0" i="0" u="none" strike="noStrike" kern="1200" cap="none" spc="0" normalizeH="0" baseline="0" noProof="0" dirty="0">
                <a:ln>
                  <a:noFill/>
                </a:ln>
                <a:solidFill>
                  <a:srgbClr val="FF0000"/>
                </a:solidFill>
                <a:effectLst/>
                <a:uLnTx/>
                <a:uFillTx/>
                <a:latin typeface="+mn-lt"/>
                <a:ea typeface="+mn-ea"/>
                <a:cs typeface="+mn-cs"/>
              </a:rPr>
              <a:t> </a:t>
            </a:r>
            <a:r>
              <a:rPr kumimoji="0" lang="en-US" altLang="en-US" sz="2600" b="0" i="0" u="none" strike="noStrike" kern="1200" cap="none" spc="0" normalizeH="0" baseline="0" noProof="0" dirty="0">
                <a:ln>
                  <a:noFill/>
                </a:ln>
                <a:solidFill>
                  <a:schemeClr val="tx1"/>
                </a:solidFill>
                <a:effectLst/>
                <a:uLnTx/>
                <a:uFillTx/>
                <a:latin typeface="+mn-lt"/>
                <a:ea typeface="+mn-ea"/>
                <a:cs typeface="+mn-cs"/>
              </a:rPr>
              <a:t>– decision made </a:t>
            </a:r>
            <a:r>
              <a:rPr kumimoji="0" lang="en-US" altLang="en-US" sz="2600" b="1" i="0" u="none" strike="noStrike" kern="1200" cap="none" spc="0" normalizeH="0" baseline="0" noProof="0" dirty="0">
                <a:ln>
                  <a:noFill/>
                </a:ln>
                <a:solidFill>
                  <a:srgbClr val="FF0000"/>
                </a:solidFill>
                <a:effectLst/>
                <a:uLnTx/>
                <a:uFillTx/>
                <a:latin typeface="+mn-lt"/>
                <a:ea typeface="+mn-ea"/>
                <a:cs typeface="+mn-cs"/>
              </a:rPr>
              <a:t>based on the present only</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600" b="0" i="0" u="none" strike="noStrike" kern="1200" cap="none" spc="0" normalizeH="0" baseline="0" noProof="0" dirty="0">
                <a:ln>
                  <a:noFill/>
                </a:ln>
                <a:solidFill>
                  <a:schemeClr val="tx1"/>
                </a:solidFill>
                <a:effectLst/>
                <a:uLnTx/>
                <a:uFillTx/>
                <a:latin typeface="+mn-lt"/>
                <a:ea typeface="+mn-ea"/>
                <a:cs typeface="+mn-cs"/>
              </a:rPr>
              <a:t>Known as </a:t>
            </a:r>
            <a:r>
              <a:rPr kumimoji="0" lang="en-US" altLang="en-US" sz="2600" b="1" i="1" u="none" strike="noStrike" kern="1200" cap="none" spc="0" normalizeH="0" baseline="0" noProof="0" dirty="0">
                <a:ln>
                  <a:noFill/>
                </a:ln>
                <a:solidFill>
                  <a:schemeClr val="accent4">
                    <a:lumMod val="60000"/>
                    <a:lumOff val="40000"/>
                  </a:schemeClr>
                </a:solidFill>
                <a:effectLst/>
                <a:uLnTx/>
                <a:uFillTx/>
                <a:latin typeface="+mn-lt"/>
                <a:ea typeface="+mn-ea"/>
                <a:cs typeface="+mn-cs"/>
              </a:rPr>
              <a:t>purely reactive agent</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600" b="0" i="0" u="none" strike="noStrike" kern="1200" cap="none" spc="0" normalizeH="0" baseline="0" noProof="0" dirty="0">
                <a:ln>
                  <a:noFill/>
                </a:ln>
                <a:solidFill>
                  <a:schemeClr val="tx1"/>
                </a:solidFill>
                <a:effectLst/>
                <a:uLnTx/>
                <a:uFillTx/>
                <a:latin typeface="+mn-lt"/>
                <a:ea typeface="+mn-ea"/>
                <a:cs typeface="+mn-cs"/>
              </a:rPr>
              <a:t>A thermostat is a purely reactive agent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en-US"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en-US"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en-US"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600" b="0" i="0" u="none" strike="noStrike" kern="1200" cap="none" spc="0" normalizeH="0" baseline="0" noProof="0" dirty="0">
                <a:ln>
                  <a:noFill/>
                </a:ln>
                <a:solidFill>
                  <a:schemeClr val="tx1"/>
                </a:solidFill>
                <a:effectLst/>
                <a:uLnTx/>
                <a:uFillTx/>
                <a:latin typeface="+mn-lt"/>
                <a:ea typeface="+mn-ea"/>
                <a:cs typeface="+mn-cs"/>
              </a:rPr>
              <a:t>Also known as simple reflex agent</a:t>
            </a:r>
          </a:p>
        </p:txBody>
      </p:sp>
      <p:sp>
        <p:nvSpPr>
          <p:cNvPr id="20484"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2" name="Rounded Rectangle 1"/>
          <p:cNvSpPr>
            <a:spLocks noRot="1" noChangeAspect="1" noMove="1" noResize="1" noEditPoints="1" noAdjustHandles="1" noChangeArrowheads="1" noChangeShapeType="1" noTextEdit="1"/>
          </p:cNvSpPr>
          <p:nvPr/>
        </p:nvSpPr>
        <p:spPr>
          <a:xfrm>
            <a:off x="1447800" y="4267200"/>
            <a:ext cx="5486400" cy="990600"/>
          </a:xfrm>
          <a:prstGeom prst="roundRect">
            <a:avLst/>
          </a:prstGeom>
          <a:blipFill rotWithShape="1">
            <a:blip r:embed="rId2"/>
            <a:stretch>
              <a:fillRect/>
            </a:stretch>
          </a:blipFill>
          <a:ln>
            <a:solidFill>
              <a:srgbClr val="00B050"/>
            </a:solid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n-ea"/>
                <a:cs typeface="Arial" panose="020B0604020202020204" pitchFamily="34" charset="0"/>
              </a:rPr>
              <a:t> </a:t>
            </a: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UMS blue</Template>
  <TotalTime>47</TotalTime>
  <Words>1663</Words>
  <Application>Microsoft Office PowerPoint</Application>
  <PresentationFormat>On-screen Show (4:3)</PresentationFormat>
  <Paragraphs>310</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Söhne</vt:lpstr>
      <vt:lpstr>Arial</vt:lpstr>
      <vt:lpstr>Berlin Sans FB</vt:lpstr>
      <vt:lpstr>Calibri</vt:lpstr>
      <vt:lpstr>Monotype Corsiva</vt:lpstr>
      <vt:lpstr>Symbol</vt:lpstr>
      <vt:lpstr>Times New Roman</vt:lpstr>
      <vt:lpstr>Art_mountaineering</vt:lpstr>
      <vt:lpstr>LECTURE 3: Agent Architectures</vt:lpstr>
      <vt:lpstr>Expected learning outcomes</vt:lpstr>
      <vt:lpstr>Outline</vt:lpstr>
      <vt:lpstr>Basic characteristics of an agent</vt:lpstr>
      <vt:lpstr>Abstract Architecture for Agents</vt:lpstr>
      <vt:lpstr>Abstract Architecture for Agents</vt:lpstr>
      <vt:lpstr>Systems</vt:lpstr>
      <vt:lpstr>Agent Architectures</vt:lpstr>
      <vt:lpstr>(1) Purely Reactive Agents</vt:lpstr>
      <vt:lpstr>Purely reactive agent</vt:lpstr>
      <vt:lpstr>(2) Agent with state</vt:lpstr>
      <vt:lpstr>Agent with state</vt:lpstr>
      <vt:lpstr>Agent with State Control Loop</vt:lpstr>
      <vt:lpstr>(3) Goal based</vt:lpstr>
      <vt:lpstr>(3) Goal based</vt:lpstr>
      <vt:lpstr>Tasks for Agents</vt:lpstr>
      <vt:lpstr>(4) Utility based Agents</vt:lpstr>
      <vt:lpstr>Utility in the Tileworld</vt:lpstr>
      <vt:lpstr>(5) Belief-Desire-Intention Architecture</vt:lpstr>
      <vt:lpstr>Intentions</vt:lpstr>
      <vt:lpstr>BDI Components</vt:lpstr>
      <vt:lpstr>BDI Components</vt:lpstr>
      <vt:lpstr>BDI Components</vt:lpstr>
      <vt:lpstr>Agent control loop</vt:lpstr>
      <vt:lpstr>Implementation of BDI</vt:lpstr>
      <vt:lpstr>(6) Hybrid</vt:lpstr>
      <vt:lpstr>Horizontal layering</vt:lpstr>
      <vt:lpstr>Mediator Function</vt:lpstr>
      <vt:lpstr>E.g. TouringMachines</vt:lpstr>
      <vt:lpstr>TouringMachines</vt:lpstr>
      <vt:lpstr>TouringMachines</vt:lpstr>
      <vt:lpstr>TouringMachines</vt:lpstr>
      <vt:lpstr>PowerPoint Presentation</vt:lpstr>
      <vt:lpstr>Vertical layering</vt:lpstr>
      <vt:lpstr>Vertical layering</vt:lpstr>
      <vt:lpstr>Summary</vt:lpstr>
    </vt:vector>
  </TitlesOfParts>
  <Company>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INTELLIGENT AGENTS</dc:title>
  <dc:creator>Jeff Rosenschein</dc:creator>
  <cp:lastModifiedBy>LO GUAN SIANG</cp:lastModifiedBy>
  <cp:revision>320</cp:revision>
  <dcterms:created xsi:type="dcterms:W3CDTF">2002-09-12T12:30:00Z</dcterms:created>
  <dcterms:modified xsi:type="dcterms:W3CDTF">2022-12-14T14:39:55Z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F9002B0331964B19B96131A44FCF6682</vt:lpwstr>
  </property>
  <property fmtid="{D5CDD505-2E9C-101B-9397-08002B2CF9AE}" pid="3" name="KSOProductBuildVer">
    <vt:lpwstr>1033-11.2.0.11380</vt:lpwstr>
  </property>
</Properties>
</file>