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316" r:id="rId3"/>
    <p:sldId id="322" r:id="rId4"/>
    <p:sldId id="342" r:id="rId5"/>
    <p:sldId id="343" r:id="rId6"/>
    <p:sldId id="347" r:id="rId7"/>
    <p:sldId id="348" r:id="rId8"/>
    <p:sldId id="349" r:id="rId9"/>
    <p:sldId id="344" r:id="rId10"/>
    <p:sldId id="345" r:id="rId11"/>
    <p:sldId id="346" r:id="rId12"/>
    <p:sldId id="365" r:id="rId13"/>
    <p:sldId id="350" r:id="rId14"/>
    <p:sldId id="351" r:id="rId15"/>
    <p:sldId id="360" r:id="rId16"/>
    <p:sldId id="364" r:id="rId17"/>
    <p:sldId id="363" r:id="rId18"/>
    <p:sldId id="362" r:id="rId19"/>
    <p:sldId id="361" r:id="rId20"/>
    <p:sldId id="352" r:id="rId21"/>
    <p:sldId id="353" r:id="rId22"/>
    <p:sldId id="354" r:id="rId23"/>
    <p:sldId id="366" r:id="rId24"/>
    <p:sldId id="355" r:id="rId25"/>
    <p:sldId id="356" r:id="rId26"/>
    <p:sldId id="370" r:id="rId27"/>
    <p:sldId id="367" r:id="rId28"/>
    <p:sldId id="368" r:id="rId29"/>
    <p:sldId id="357" r:id="rId30"/>
    <p:sldId id="369" r:id="rId31"/>
    <p:sldId id="371" r:id="rId32"/>
    <p:sldId id="358" r:id="rId33"/>
    <p:sldId id="359" r:id="rId34"/>
    <p:sldId id="330" r:id="rId3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7635"/>
    <a:srgbClr val="0000FF"/>
    <a:srgbClr val="CC9900"/>
    <a:srgbClr val="FFFF00"/>
    <a:srgbClr val="CC3300"/>
    <a:srgbClr val="003399"/>
    <a:srgbClr val="3EE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83268" autoAdjust="0"/>
  </p:normalViewPr>
  <p:slideViewPr>
    <p:cSldViewPr showGuides="1">
      <p:cViewPr varScale="1">
        <p:scale>
          <a:sx n="68" d="100"/>
          <a:sy n="68" d="100"/>
        </p:scale>
        <p:origin x="1882"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EF75B4F-A38B-41BC-997C-193E73839B0B}"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p:sp>
      <p:sp>
        <p:nvSpPr>
          <p:cNvPr id="16387" name="Notes Placeholder 2"/>
          <p:cNvSpPr>
            <a:spLocks noGrp="1"/>
          </p:cNvSpPr>
          <p:nvPr>
            <p:ph type="body" idx="1"/>
          </p:nvPr>
        </p:nvSpPr>
        <p:spPr/>
        <p:txBody>
          <a:bodyPr wrap="square" lIns="91440" tIns="45720" rIns="91440" bIns="45720" anchor="t" anchorCtr="0"/>
          <a:lstStyle/>
          <a:p>
            <a:pPr lvl="0"/>
            <a:r>
              <a:rPr dirty="0"/>
              <a:t>Able to act = mampu bertindak</a:t>
            </a:r>
          </a:p>
          <a:p>
            <a:pPr lvl="0"/>
            <a:r>
              <a:rPr dirty="0"/>
              <a:t>Environment = persekitaran</a:t>
            </a:r>
          </a:p>
          <a:p>
            <a:pPr lvl="0"/>
            <a:r>
              <a:rPr lang="en-US" altLang="en-US" dirty="0"/>
              <a:t>have control over, or at least be influence = mempunyai kawalan ke atas, atau sekurang-kurangnya menjadi pengaruh</a:t>
            </a:r>
          </a:p>
          <a:p>
            <a:pPr lvl="0"/>
            <a:r>
              <a:rPr dirty="0"/>
              <a:t>Dependency  = pergantungan</a:t>
            </a:r>
          </a:p>
        </p:txBody>
      </p:sp>
      <p:sp>
        <p:nvSpPr>
          <p:cNvPr id="163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4</a:t>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nchorCtr="0"/>
          <a:lstStyle/>
          <a:p>
            <a:pPr lvl="0"/>
            <a:r>
              <a:rPr lang="en-GB" altLang="en-US" dirty="0"/>
              <a:t>Extensibility = kebolehan utk berkembang/ada ruang utk kemajuan</a:t>
            </a:r>
          </a:p>
          <a:p>
            <a:pPr lvl="0"/>
            <a:r>
              <a:rPr lang="en-GB" altLang="x-none" dirty="0"/>
              <a:t>Robustnes = t</a:t>
            </a:r>
            <a:r>
              <a:rPr dirty="0"/>
              <a:t>he ability to withstand or overcome adverse conditions or rigorous testing, kekuatan/kekebalan/ketahanan</a:t>
            </a:r>
          </a:p>
          <a:p>
            <a:pPr lvl="0"/>
            <a:r>
              <a:rPr dirty="0"/>
              <a:t>Capability = keupayaan</a:t>
            </a:r>
          </a:p>
        </p:txBody>
      </p:sp>
      <p:sp>
        <p:nvSpPr>
          <p:cNvPr id="348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14</a:t>
            </a:fld>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nchorCtr="0"/>
          <a:lstStyle/>
          <a:p>
            <a:pPr lvl="0"/>
            <a:r>
              <a:rPr dirty="0"/>
              <a:t>Decomposition = penguraian, pengasingan agent</a:t>
            </a:r>
          </a:p>
        </p:txBody>
      </p:sp>
      <p:sp>
        <p:nvSpPr>
          <p:cNvPr id="419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20</a:t>
            </a:fld>
            <a:endParaRPr lang="en-US"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nchorCtr="0"/>
          <a:lstStyle/>
          <a:p>
            <a:pPr lvl="0"/>
            <a:r>
              <a:rPr dirty="0"/>
              <a:t>Static design = component sudah fix, functionalities sudah ditakrifkan, garis panduan sudah sedia ada</a:t>
            </a:r>
          </a:p>
        </p:txBody>
      </p:sp>
      <p:sp>
        <p:nvSpPr>
          <p:cNvPr id="450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22</a:t>
            </a:fld>
            <a:endParaRPr lang="en-US"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nchorCtr="0"/>
          <a:lstStyle/>
          <a:p>
            <a:pPr lvl="0"/>
            <a:r>
              <a:rPr dirty="0"/>
              <a:t>Kurang tolenransi</a:t>
            </a:r>
          </a:p>
        </p:txBody>
      </p:sp>
      <p:sp>
        <p:nvSpPr>
          <p:cNvPr id="491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25</a:t>
            </a:fld>
            <a:endParaRPr lang="en-US"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nchorCtr="0"/>
          <a:lstStyle/>
          <a:p>
            <a:pPr lvl="0"/>
            <a:r>
              <a:rPr lang="en-US" altLang="en-US" dirty="0"/>
              <a:t>malicious = berniat buruk</a:t>
            </a:r>
          </a:p>
          <a:p>
            <a:pPr lvl="0"/>
            <a:r>
              <a:rPr lang="en-US" altLang="en-US" dirty="0"/>
              <a:t>open electronic marketplaces = contoh2 selain amazon, ebay, alibaba (website2 yang meragukan)</a:t>
            </a:r>
          </a:p>
        </p:txBody>
      </p:sp>
      <p:sp>
        <p:nvSpPr>
          <p:cNvPr id="542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29</a:t>
            </a:fld>
            <a:endParaRPr lang="en-US"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p:txBody>
          <a:bodyPr wrap="square" lIns="91440" tIns="45720" rIns="91440" bIns="45720" anchor="t" anchorCtr="0"/>
          <a:lstStyle/>
          <a:p>
            <a:pPr lvl="0"/>
            <a:r>
              <a:rPr dirty="0"/>
              <a:t>MASST = Multi-Agent System for Stock Trading - Agent Communication Language </a:t>
            </a:r>
            <a:br>
              <a:rPr dirty="0"/>
            </a:br>
            <a:br>
              <a:rPr dirty="0"/>
            </a:br>
            <a:endParaRPr dirty="0"/>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31</a:t>
            </a:fld>
            <a:endParaRPr lang="en-US"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nchorCtr="0"/>
          <a:lstStyle/>
          <a:p>
            <a:pPr lvl="0"/>
            <a:r>
              <a:rPr dirty="0"/>
              <a:t>Modular = employing a module as the basis of design.</a:t>
            </a:r>
          </a:p>
        </p:txBody>
      </p:sp>
      <p:sp>
        <p:nvSpPr>
          <p:cNvPr id="593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32</a:t>
            </a:fld>
            <a:endParaRPr lang="en-US"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p:txBody>
          <a:bodyPr wrap="square" lIns="91440" tIns="45720" rIns="91440" bIns="45720" anchor="t" anchorCtr="0"/>
          <a:lstStyle/>
          <a:p>
            <a:pPr lvl="0"/>
            <a:r>
              <a:rPr dirty="0"/>
              <a:t>Ontology  = a set of concepts and categories in a subject area that shows their properties and the relations between them.</a:t>
            </a:r>
          </a:p>
        </p:txBody>
      </p:sp>
      <p:sp>
        <p:nvSpPr>
          <p:cNvPr id="614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33</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46970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altLang="en-US"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loosely-coupled computational = </a:t>
            </a:r>
            <a:r>
              <a:rPr kumimoji="0" lang="en-GB" altLang="en-US"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melibatkan</a:t>
            </a:r>
            <a:r>
              <a:rPr kumimoji="0" lang="en-GB" altLang="en-US"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a:t>
            </a:r>
            <a:r>
              <a:rPr kumimoji="0" lang="en-GB" altLang="en-US"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pengiraan</a:t>
            </a:r>
            <a:r>
              <a:rPr kumimoji="0" lang="en-GB" altLang="en-US"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yang </a:t>
            </a:r>
            <a:r>
              <a:rPr kumimoji="0" lang="en-GB" altLang="en-US"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mempengaruhi</a:t>
            </a:r>
            <a:r>
              <a:rPr kumimoji="0" lang="en-GB" altLang="en-US"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sesame </a:t>
            </a:r>
            <a:r>
              <a:rPr kumimoji="0" lang="en-GB" altLang="en-US"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sendiri</a:t>
            </a:r>
            <a:endParaRPr kumimoji="0" lang="en-GB" altLang="en-US"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Resources at their disposal = </a:t>
            </a:r>
            <a:r>
              <a:rPr kumimoji="0" lang="en-GB"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sumber</a:t>
            </a:r>
            <a:r>
              <a:rPr kumimoji="0" lang="en-GB"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a:t>
            </a:r>
            <a:r>
              <a:rPr kumimoji="0" lang="en-GB"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sedia</a:t>
            </a:r>
            <a:r>
              <a:rPr kumimoji="0" lang="en-GB"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a:t>
            </a:r>
            <a:r>
              <a:rPr kumimoji="0" lang="en-GB"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ada</a:t>
            </a:r>
            <a:r>
              <a:rPr kumimoji="0" lang="en-GB"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yang </a:t>
            </a:r>
            <a:r>
              <a:rPr kumimoji="0" lang="en-GB"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untuk</a:t>
            </a:r>
            <a:r>
              <a:rPr kumimoji="0" lang="en-GB" sz="1200" b="0" i="1" u="none" strike="noStrike" kern="1200" cap="none" spc="0" normalizeH="0" baseline="0" noProof="0" dirty="0">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 </a:t>
            </a:r>
            <a:r>
              <a:rPr kumimoji="0" lang="en-GB" sz="1200" b="0" i="1" u="none" strike="noStrike" kern="1200" cap="none" spc="0" normalizeH="0" baseline="0" noProof="0" dirty="0" err="1">
                <a:ln>
                  <a:noFill/>
                </a:ln>
                <a:solidFill>
                  <a:schemeClr val="accent4">
                    <a:lumMod val="60000"/>
                    <a:lumOff val="40000"/>
                  </a:schemeClr>
                </a:solidFill>
                <a:effectLst/>
                <a:uLnTx/>
                <a:uFillTx/>
                <a:latin typeface="Arial" panose="020B0604020202020204" pitchFamily="34" charset="0"/>
                <a:ea typeface="+mn-ea"/>
                <a:cs typeface="Arial" panose="020B0604020202020204" pitchFamily="34" charset="0"/>
              </a:rPr>
              <a:t>diguna</a:t>
            </a: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94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6</a:t>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p:txBody>
          <a:bodyPr wrap="square" lIns="91440" tIns="45720" rIns="91440" bIns="45720" anchor="t" anchorCtr="0"/>
          <a:lstStyle/>
          <a:p>
            <a:pPr lvl="0"/>
            <a:r>
              <a:rPr dirty="0"/>
              <a:t>This slide talks about multiagent</a:t>
            </a:r>
          </a:p>
          <a:p>
            <a:pPr lvl="0"/>
            <a:r>
              <a:rPr dirty="0"/>
              <a:t>Distributed = di bahagi sama rata</a:t>
            </a:r>
          </a:p>
          <a:p>
            <a:pPr lvl="0"/>
            <a:r>
              <a:rPr dirty="0"/>
              <a:t>Homogeneous = serupa</a:t>
            </a:r>
          </a:p>
          <a:p>
            <a:pPr lvl="0"/>
            <a:r>
              <a:rPr dirty="0"/>
              <a:t>Methodology = kaedah</a:t>
            </a:r>
          </a:p>
          <a:p>
            <a:pPr lvl="0"/>
            <a:r>
              <a:rPr dirty="0"/>
              <a:t>Languages = programming language</a:t>
            </a:r>
          </a:p>
        </p:txBody>
      </p:sp>
      <p:sp>
        <p:nvSpPr>
          <p:cNvPr id="21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7</a:t>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p:txBody>
          <a:bodyPr wrap="square" lIns="91440" tIns="45720" rIns="91440" bIns="45720" anchor="t" anchorCtr="0"/>
          <a:lstStyle/>
          <a:p>
            <a:pPr lvl="0"/>
            <a:r>
              <a:rPr lang="en-GB" altLang="en-US" i="1" dirty="0">
                <a:solidFill>
                  <a:srgbClr val="007635"/>
                </a:solidFill>
              </a:rPr>
              <a:t>Coherence = </a:t>
            </a:r>
            <a:r>
              <a:rPr dirty="0"/>
              <a:t>the quality of being logical and consistent (logic dan konsisten)</a:t>
            </a:r>
          </a:p>
          <a:p>
            <a:pPr lvl="0"/>
            <a:r>
              <a:rPr dirty="0"/>
              <a:t>Measured = diukur</a:t>
            </a:r>
          </a:p>
        </p:txBody>
      </p:sp>
      <p:sp>
        <p:nvSpPr>
          <p:cNvPr id="235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8</a:t>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p:txBody>
          <a:bodyPr wrap="square" lIns="91440" tIns="45720" rIns="91440" bIns="45720" anchor="t" anchorCtr="0"/>
          <a:lstStyle/>
          <a:p>
            <a:pPr lvl="0"/>
            <a:r>
              <a:rPr dirty="0"/>
              <a:t>Preferences = keutamaan, pilihan</a:t>
            </a:r>
          </a:p>
          <a:p>
            <a:pPr lvl="0"/>
            <a:r>
              <a:rPr dirty="0"/>
              <a:t>Outcome = hasil</a:t>
            </a:r>
          </a:p>
          <a:p>
            <a:pPr lvl="0"/>
            <a:r>
              <a:rPr dirty="0"/>
              <a:t>R = real, reality, logical outcome</a:t>
            </a:r>
          </a:p>
          <a:p>
            <a:pPr lvl="0"/>
            <a:r>
              <a:rPr dirty="0"/>
              <a:t>Preference ordering = susunan keutamaan/pilihan</a:t>
            </a:r>
          </a:p>
          <a:p>
            <a:pPr lvl="0"/>
            <a:r>
              <a:rPr dirty="0"/>
              <a:t>W = outcome</a:t>
            </a:r>
          </a:p>
          <a:p>
            <a:pPr lvl="0"/>
            <a:r>
              <a:rPr dirty="0"/>
              <a:t>Omega = set of outcome</a:t>
            </a: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9</a:t>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p:txBody>
          <a:bodyPr wrap="square" lIns="91440" tIns="45720" rIns="91440" bIns="45720" anchor="t" anchorCtr="0"/>
          <a:lstStyle/>
          <a:p>
            <a:pPr lvl="0"/>
            <a:r>
              <a:rPr dirty="0"/>
              <a:t>Gamma = environment behavior, defined with state transformer function</a:t>
            </a:r>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10</a:t>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nchorCtr="0"/>
          <a:lstStyle/>
          <a:p>
            <a:pPr lvl="0"/>
            <a:r>
              <a:rPr dirty="0"/>
              <a:t>Suppose we have the case where </a:t>
            </a:r>
            <a:r>
              <a:rPr i="1" dirty="0"/>
              <a:t>both </a:t>
            </a:r>
            <a:r>
              <a:rPr dirty="0"/>
              <a:t>agents can influence the outcome, and they have utility functions as follows: </a:t>
            </a:r>
            <a:br>
              <a:rPr dirty="0"/>
            </a:br>
            <a:endParaRPr dirty="0"/>
          </a:p>
        </p:txBody>
      </p:sp>
      <p:sp>
        <p:nvSpPr>
          <p:cNvPr id="307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12</a:t>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nchorCtr="0"/>
          <a:lstStyle/>
          <a:p>
            <a:pPr lvl="0"/>
            <a:r>
              <a:rPr dirty="0"/>
              <a:t>To tackle multiple view points = mengatasi sudut pandangan yang perlbagai</a:t>
            </a:r>
          </a:p>
          <a:p>
            <a:pPr lvl="0"/>
            <a:r>
              <a:rPr dirty="0"/>
              <a:t>Dynamic reorganization = pengurusan/penyusunan semula secara dinamik</a:t>
            </a:r>
          </a:p>
        </p:txBody>
      </p:sp>
      <p:sp>
        <p:nvSpPr>
          <p:cNvPr id="327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13</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F765E01-8F78-470D-A2D0-7070D9C20F36}"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8B55417-A700-4EEC-815D-6847C4587804}"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EBD4DD6-BBDA-4086-9145-99A6BCD9D25F}"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9C036AE-0ECB-423E-B93F-057BDB1A64E6}"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E7374E4-387E-4AE3-926B-50913933FB27}"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ctrTitle"/>
          </p:nvPr>
        </p:nvSpPr>
        <p:spPr/>
        <p:txBody>
          <a:bodyPr vert="horz" wrap="square" lIns="91440" tIns="45720" rIns="91440" bIns="45720" anchor="ctr" anchorCtr="0"/>
          <a:lstStyle/>
          <a:p>
            <a:pPr eaLnBrk="1" hangingPunct="1">
              <a:buClrTx/>
              <a:buSzTx/>
              <a:buFontTx/>
            </a:pPr>
            <a:r>
              <a:rPr lang="en-US" altLang="en-US" kern="1200" dirty="0">
                <a:latin typeface="+mj-lt"/>
                <a:ea typeface="+mj-ea"/>
                <a:cs typeface="+mj-cs"/>
              </a:rPr>
              <a:t>LECTURE 4: Multiagent System (MAS)</a:t>
            </a:r>
          </a:p>
        </p:txBody>
      </p:sp>
      <p:sp>
        <p:nvSpPr>
          <p:cNvPr id="2051" name="Rectangle 3"/>
          <p:cNvSpPr>
            <a:spLocks noGrp="1" noChangeArrowheads="1"/>
          </p:cNvSpPr>
          <p:nvPr>
            <p:ph type="subTitle" idx="1"/>
          </p:nvPr>
        </p:nvSpPr>
        <p:spPr>
          <a:xfrm>
            <a:off x="1295400" y="4038600"/>
            <a:ext cx="6781800" cy="1855788"/>
          </a:xfrm>
        </p:spPr>
        <p:txBody>
          <a:bodyPr vert="horz" wrap="square" lIns="91440" tIns="45720" rIns="91440" bIns="45720" numCol="1" rtlCol="0" anchor="t" anchorCtr="0" compatLnSpc="1">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3900" b="0" i="0" u="none" strike="noStrike" kern="1200" cap="none" spc="0" normalizeH="0" baseline="0" noProof="0" dirty="0">
                <a:ln>
                  <a:noFill/>
                </a:ln>
                <a:solidFill>
                  <a:schemeClr val="tx1"/>
                </a:solidFill>
                <a:effectLst/>
                <a:uLnTx/>
                <a:uFillTx/>
                <a:latin typeface="+mn-lt"/>
                <a:ea typeface="+mn-ea"/>
                <a:cs typeface="+mn-cs"/>
              </a:rPr>
              <a:t>K</a:t>
            </a:r>
            <a:r>
              <a:rPr kumimoji="0" lang="en-MY" altLang="en-US" sz="3900" b="0" i="0" u="none" strike="noStrike" kern="1200" cap="none" spc="0" normalizeH="0" baseline="0" noProof="0" dirty="0">
                <a:ln>
                  <a:noFill/>
                </a:ln>
                <a:solidFill>
                  <a:schemeClr val="tx1"/>
                </a:solidFill>
                <a:effectLst/>
                <a:uLnTx/>
                <a:uFillTx/>
                <a:latin typeface="+mn-lt"/>
                <a:ea typeface="+mn-ea"/>
                <a:cs typeface="+mn-cs"/>
              </a:rPr>
              <a:t>D</a:t>
            </a:r>
            <a:r>
              <a:rPr kumimoji="0" lang="en-US" altLang="en-US" sz="3900" b="0" i="0" u="none" strike="noStrike" kern="1200" cap="none" spc="0" normalizeH="0" baseline="0" noProof="0" dirty="0">
                <a:ln>
                  <a:noFill/>
                </a:ln>
                <a:solidFill>
                  <a:schemeClr val="tx1"/>
                </a:solidFill>
                <a:effectLst/>
                <a:uLnTx/>
                <a:uFillTx/>
                <a:latin typeface="+mn-lt"/>
                <a:ea typeface="+mn-ea"/>
                <a:cs typeface="+mn-cs"/>
              </a:rPr>
              <a:t>04203 Intelligent Agents</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Taken and modified from “</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An Introduction to </a:t>
            </a:r>
            <a:r>
              <a:rPr kumimoji="0" lang="en-US" altLang="en-US" sz="1500" b="0" i="0" u="none" strike="noStrike" kern="1200" cap="none" spc="0" normalizeH="0" baseline="0" noProof="0" dirty="0" err="1">
                <a:ln>
                  <a:noFill/>
                </a:ln>
                <a:solidFill>
                  <a:schemeClr val="bg2">
                    <a:lumMod val="75000"/>
                  </a:schemeClr>
                </a:solidFill>
                <a:effectLst/>
                <a:uLnTx/>
                <a:uFillTx/>
                <a:latin typeface="+mn-lt"/>
                <a:ea typeface="+mn-ea"/>
                <a:cs typeface="+mn-cs"/>
              </a:rPr>
              <a:t>MultiAgent</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 Systems”</a:t>
            </a:r>
            <a:b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by Michael Wooldridge, John Wiley &amp; Sons, 2009, COMP310 course of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UoL</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Terry Payne and “</a:t>
            </a:r>
            <a:r>
              <a:rPr kumimoji="0" lang="en-US" altLang="en-US" sz="1500" b="0" i="0" u="none" strike="noStrike" kern="1200" cap="none" spc="0" normalizeH="0" baseline="0" noProof="0" dirty="0">
                <a:ln>
                  <a:noFill/>
                </a:ln>
                <a:solidFill>
                  <a:schemeClr val="accent2"/>
                </a:solidFill>
                <a:effectLst/>
                <a:uLnTx/>
                <a:uFillTx/>
                <a:latin typeface="+mn-lt"/>
                <a:ea typeface="+mn-ea"/>
                <a:cs typeface="+mn-cs"/>
              </a:rPr>
              <a:t>Agent Technology for e-Commerce</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Maria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Fasli</a:t>
            </a: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292" name="Picture 4"/>
          <p:cNvPicPr>
            <a:picLocks noChangeAspect="1"/>
          </p:cNvPicPr>
          <p:nvPr/>
        </p:nvPicPr>
        <p:blipFill>
          <a:blip r:embed="rId2"/>
          <a:stretch>
            <a:fillRect/>
          </a:stretch>
        </p:blipFill>
        <p:spPr>
          <a:xfrm>
            <a:off x="228600" y="5894388"/>
            <a:ext cx="1746250" cy="582612"/>
          </a:xfrm>
          <a:prstGeom prst="rect">
            <a:avLst/>
          </a:prstGeom>
          <a:noFill/>
          <a:ln w="9525">
            <a:noFill/>
          </a:ln>
        </p:spPr>
      </p:pic>
      <p:sp>
        <p:nvSpPr>
          <p:cNvPr id="12293"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90500"/>
            <a:ext cx="8153400" cy="582613"/>
          </a:xfrm>
        </p:spPr>
        <p:txBody>
          <a:bodyPr vert="horz" wrap="square" lIns="91440" tIns="45720" rIns="91440" bIns="45720" anchor="ctr" anchorCtr="0"/>
          <a:lstStyle/>
          <a:p>
            <a:r>
              <a:rPr lang="en-US" altLang="en-US" dirty="0"/>
              <a:t>Multiagent Encounters</a:t>
            </a:r>
          </a:p>
        </p:txBody>
      </p:sp>
      <p:sp>
        <p:nvSpPr>
          <p:cNvPr id="3" name="Content Placeholder 2"/>
          <p:cNvSpPr>
            <a:spLocks noGrp="1"/>
          </p:cNvSpPr>
          <p:nvPr>
            <p:ph idx="1"/>
          </p:nvPr>
        </p:nvSpPr>
        <p:spPr>
          <a:xfrm>
            <a:off x="457200" y="1722439"/>
            <a:ext cx="8229600" cy="36877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We need a model of the environment in which these agents will act…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agents simultaneously choose an action to perform, and as a result of the actions they select, an outcome in </a:t>
            </a:r>
            <a:r>
              <a:rPr kumimoji="0" lang="en-US" altLang="en-US" sz="2000" b="0" i="0" u="none" strike="noStrike" kern="1200" cap="none" spc="0" normalizeH="0" baseline="0" noProof="0" dirty="0">
                <a:ln>
                  <a:noFill/>
                </a:ln>
                <a:solidFill>
                  <a:schemeClr val="tx1"/>
                </a:solidFill>
                <a:effectLst/>
                <a:uLnTx/>
                <a:uFillTx/>
                <a:latin typeface="Symbol" panose="05050102010706020507" pitchFamily="18" charset="2"/>
                <a:ea typeface="+mn-ea"/>
                <a:cs typeface="+mn-cs"/>
              </a:rPr>
              <a:t>W</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 will result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the </a:t>
            </a:r>
            <a:r>
              <a:rPr kumimoji="0" lang="en-US" altLang="en-US" sz="2000" b="0" i="1" u="none" strike="noStrike" kern="1200" cap="none" spc="0" normalizeH="0" baseline="0" noProof="0" dirty="0">
                <a:ln>
                  <a:noFill/>
                </a:ln>
                <a:solidFill>
                  <a:srgbClr val="003399"/>
                </a:solidFill>
                <a:effectLst/>
                <a:uLnTx/>
                <a:uFillTx/>
                <a:latin typeface="+mn-lt"/>
                <a:ea typeface="+mn-ea"/>
                <a:cs typeface="+mn-cs"/>
              </a:rPr>
              <a:t>actual</a:t>
            </a:r>
            <a:r>
              <a:rPr kumimoji="0" lang="en-US" alt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outcome depends on the </a:t>
            </a:r>
            <a:r>
              <a:rPr kumimoji="0" lang="en-US" altLang="en-US" sz="2000" b="0" i="1" u="none" strike="noStrike" kern="1200" cap="none" spc="0" normalizeH="0" baseline="0" noProof="0" dirty="0">
                <a:ln>
                  <a:noFill/>
                </a:ln>
                <a:solidFill>
                  <a:srgbClr val="003399"/>
                </a:solidFill>
                <a:effectLst/>
                <a:uLnTx/>
                <a:uFillTx/>
                <a:latin typeface="+mn-lt"/>
                <a:ea typeface="+mn-ea"/>
                <a:cs typeface="+mn-cs"/>
              </a:rPr>
              <a:t>combination</a:t>
            </a:r>
            <a:r>
              <a:rPr kumimoji="0" lang="en-US" alt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of actions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assume each agent has just </a:t>
            </a:r>
            <a:r>
              <a:rPr kumimoji="0" lang="en-US" altLang="en-US" sz="2000" b="1" i="0" u="none" strike="noStrike" kern="1200" cap="none" spc="0" normalizeH="0" baseline="0" noProof="0" dirty="0">
                <a:ln>
                  <a:noFill/>
                </a:ln>
                <a:solidFill>
                  <a:srgbClr val="007635"/>
                </a:solidFill>
                <a:effectLst/>
                <a:uLnTx/>
                <a:uFillTx/>
                <a:latin typeface="+mn-lt"/>
                <a:ea typeface="+mn-ea"/>
                <a:cs typeface="+mn-cs"/>
              </a:rPr>
              <a:t>two possible actions</a:t>
            </a:r>
            <a:r>
              <a:rPr kumimoji="0" lang="en-US" alt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that it can perform; </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1" i="1" u="none" strike="noStrike" kern="1200" cap="none" spc="0" normalizeH="0" baseline="0" noProof="0" dirty="0">
                <a:ln>
                  <a:noFill/>
                </a:ln>
                <a:solidFill>
                  <a:srgbClr val="007635"/>
                </a:solidFill>
                <a:effectLst/>
                <a:uLnTx/>
                <a:uFillTx/>
                <a:latin typeface="+mn-lt"/>
                <a:ea typeface="+mn-ea"/>
                <a:cs typeface="+mn-cs"/>
              </a:rPr>
              <a:t>	C</a:t>
            </a:r>
            <a:r>
              <a:rPr kumimoji="0" lang="en-US" alt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(“cooperate”) and </a:t>
            </a:r>
            <a:r>
              <a:rPr kumimoji="0" lang="en-US" altLang="en-US" sz="2000" b="1" i="1" u="none" strike="noStrike" kern="1200" cap="none" spc="0" normalizeH="0" baseline="0" noProof="0" dirty="0">
                <a:ln>
                  <a:noFill/>
                </a:ln>
                <a:solidFill>
                  <a:srgbClr val="007635"/>
                </a:solidFill>
                <a:effectLst/>
                <a:uLnTx/>
                <a:uFillTx/>
                <a:latin typeface="+mn-lt"/>
                <a:ea typeface="+mn-ea"/>
                <a:cs typeface="+mn-cs"/>
              </a:rPr>
              <a:t>D</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 (“defect”)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Let </a:t>
            </a:r>
            <a:r>
              <a:rPr kumimoji="0" lang="en-US" altLang="en-US" sz="2000" b="0" i="1" u="none" strike="noStrike" kern="1200" cap="none" spc="0" normalizeH="0" baseline="0" noProof="0" dirty="0">
                <a:ln>
                  <a:noFill/>
                </a:ln>
                <a:solidFill>
                  <a:schemeClr val="tx1"/>
                </a:solidFill>
                <a:effectLst/>
                <a:uLnTx/>
                <a:uFillTx/>
                <a:latin typeface="+mn-lt"/>
                <a:ea typeface="+mn-ea"/>
                <a:cs typeface="+mn-cs"/>
              </a:rPr>
              <a:t>Ac = {C,D}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The </a:t>
            </a:r>
            <a:r>
              <a:rPr kumimoji="0" lang="en-US"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outcome</a:t>
            </a:r>
            <a:r>
              <a:rPr kumimoji="0" lang="en-US" altLang="en-US" sz="24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depends on the </a:t>
            </a:r>
            <a:r>
              <a:rPr kumimoji="0" lang="en-US"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combination</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of actions:</a:t>
            </a:r>
            <a:endParaRPr kumimoji="0" lang="en-US" altLang="en-US" sz="2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800" b="0" i="1"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traight Arrow Connector 7"/>
          <p:cNvCxnSpPr/>
          <p:nvPr/>
        </p:nvCxnSpPr>
        <p:spPr>
          <a:xfrm>
            <a:off x="5638800" y="5562600"/>
            <a:ext cx="685800" cy="0"/>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grpSp>
        <p:nvGrpSpPr>
          <p:cNvPr id="26629" name="Group 11"/>
          <p:cNvGrpSpPr/>
          <p:nvPr/>
        </p:nvGrpSpPr>
        <p:grpSpPr>
          <a:xfrm>
            <a:off x="1829435" y="5560695"/>
            <a:ext cx="5791200" cy="838200"/>
            <a:chOff x="1905000" y="4343400"/>
            <a:chExt cx="5791200" cy="838200"/>
          </a:xfrm>
        </p:grpSpPr>
        <p:sp>
          <p:nvSpPr>
            <p:cNvPr id="10" name="Rectangle 9"/>
            <p:cNvSpPr/>
            <p:nvPr/>
          </p:nvSpPr>
          <p:spPr>
            <a:xfrm>
              <a:off x="1905000" y="4343400"/>
              <a:ext cx="5791200" cy="838200"/>
            </a:xfrm>
            <a:prstGeom prst="rect">
              <a:avLst/>
            </a:prstGeom>
            <a:solidFill>
              <a:schemeClr val="bg1"/>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6631" name="Picture 4"/>
            <p:cNvPicPr>
              <a:picLocks noChangeAspect="1"/>
            </p:cNvPicPr>
            <p:nvPr/>
          </p:nvPicPr>
          <p:blipFill>
            <a:blip r:embed="rId3"/>
            <a:stretch>
              <a:fillRect/>
            </a:stretch>
          </p:blipFill>
          <p:spPr>
            <a:xfrm>
              <a:off x="2057400" y="4421777"/>
              <a:ext cx="5486400" cy="687099"/>
            </a:xfrm>
            <a:prstGeom prst="rect">
              <a:avLst/>
            </a:prstGeom>
            <a:noFill/>
            <a:ln w="9525">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vert="horz" wrap="square" lIns="91440" tIns="45720" rIns="91440" bIns="45720" anchor="ctr" anchorCtr="0"/>
          <a:lstStyle/>
          <a:p>
            <a:endParaRPr lang="en-US" altLang="en-US" dirty="0"/>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This environment is sensitive to actions of both agents: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Neither agent has influence in this environment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This environment is controlled by </a:t>
            </a:r>
            <a:r>
              <a:rPr kumimoji="0" lang="en-US" altLang="en-US" sz="2800" b="0" i="1" u="none" strike="noStrike" kern="1200" cap="none" spc="0" normalizeH="0" baseline="0" noProof="0" dirty="0">
                <a:ln>
                  <a:noFill/>
                </a:ln>
                <a:solidFill>
                  <a:schemeClr val="tx1"/>
                </a:solidFill>
                <a:effectLst/>
                <a:uLnTx/>
                <a:uFillTx/>
                <a:latin typeface="+mn-lt"/>
                <a:ea typeface="+mn-ea"/>
                <a:cs typeface="+mn-cs"/>
              </a:rPr>
              <a:t>j</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p>
        </p:txBody>
      </p:sp>
      <p:grpSp>
        <p:nvGrpSpPr>
          <p:cNvPr id="28676" name="Group 8"/>
          <p:cNvGrpSpPr/>
          <p:nvPr/>
        </p:nvGrpSpPr>
        <p:grpSpPr>
          <a:xfrm>
            <a:off x="1371600" y="2590800"/>
            <a:ext cx="6629400" cy="576263"/>
            <a:chOff x="762000" y="2819400"/>
            <a:chExt cx="7848600" cy="762000"/>
          </a:xfrm>
        </p:grpSpPr>
        <p:sp>
          <p:nvSpPr>
            <p:cNvPr id="7" name="Rectangle 6"/>
            <p:cNvSpPr/>
            <p:nvPr/>
          </p:nvSpPr>
          <p:spPr>
            <a:xfrm>
              <a:off x="762000" y="2819400"/>
              <a:ext cx="7848600" cy="762000"/>
            </a:xfrm>
            <a:prstGeom prst="rect">
              <a:avLst/>
            </a:prstGeom>
            <a:solidFill>
              <a:schemeClr val="bg1"/>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84" name="Picture 4"/>
            <p:cNvPicPr>
              <a:picLocks noChangeAspect="1"/>
            </p:cNvPicPr>
            <p:nvPr/>
          </p:nvPicPr>
          <p:blipFill>
            <a:blip r:embed="rId2"/>
            <a:stretch>
              <a:fillRect/>
            </a:stretch>
          </p:blipFill>
          <p:spPr>
            <a:xfrm>
              <a:off x="990600" y="3004343"/>
              <a:ext cx="7391400" cy="392113"/>
            </a:xfrm>
            <a:prstGeom prst="rect">
              <a:avLst/>
            </a:prstGeom>
            <a:noFill/>
            <a:ln w="9525">
              <a:noFill/>
            </a:ln>
          </p:spPr>
        </p:pic>
      </p:grpSp>
      <p:grpSp>
        <p:nvGrpSpPr>
          <p:cNvPr id="28677" name="Group 11"/>
          <p:cNvGrpSpPr/>
          <p:nvPr/>
        </p:nvGrpSpPr>
        <p:grpSpPr>
          <a:xfrm>
            <a:off x="990600" y="3733800"/>
            <a:ext cx="7353300" cy="533400"/>
            <a:chOff x="1104898" y="3733800"/>
            <a:chExt cx="7353301" cy="533400"/>
          </a:xfrm>
        </p:grpSpPr>
        <p:sp>
          <p:nvSpPr>
            <p:cNvPr id="11" name="Rectangle 10"/>
            <p:cNvSpPr/>
            <p:nvPr/>
          </p:nvSpPr>
          <p:spPr>
            <a:xfrm>
              <a:off x="1104898" y="3733800"/>
              <a:ext cx="7353301" cy="533400"/>
            </a:xfrm>
            <a:prstGeom prst="rect">
              <a:avLst/>
            </a:prstGeom>
            <a:solidFill>
              <a:schemeClr val="bg1"/>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82" name="Picture 5"/>
            <p:cNvPicPr>
              <a:picLocks noChangeAspect="1"/>
            </p:cNvPicPr>
            <p:nvPr/>
          </p:nvPicPr>
          <p:blipFill>
            <a:blip r:embed="rId3"/>
            <a:stretch>
              <a:fillRect/>
            </a:stretch>
          </p:blipFill>
          <p:spPr>
            <a:xfrm>
              <a:off x="1219200" y="3810000"/>
              <a:ext cx="7162800" cy="381000"/>
            </a:xfrm>
            <a:prstGeom prst="rect">
              <a:avLst/>
            </a:prstGeom>
            <a:noFill/>
            <a:ln w="9525">
              <a:noFill/>
            </a:ln>
          </p:spPr>
        </p:pic>
      </p:grpSp>
      <p:grpSp>
        <p:nvGrpSpPr>
          <p:cNvPr id="28678" name="Group 14"/>
          <p:cNvGrpSpPr/>
          <p:nvPr/>
        </p:nvGrpSpPr>
        <p:grpSpPr>
          <a:xfrm>
            <a:off x="990600" y="4800600"/>
            <a:ext cx="7467600" cy="533400"/>
            <a:chOff x="990600" y="5486400"/>
            <a:chExt cx="7467600" cy="533400"/>
          </a:xfrm>
        </p:grpSpPr>
        <p:sp>
          <p:nvSpPr>
            <p:cNvPr id="14" name="Rectangle 13"/>
            <p:cNvSpPr/>
            <p:nvPr/>
          </p:nvSpPr>
          <p:spPr>
            <a:xfrm>
              <a:off x="990600" y="5486400"/>
              <a:ext cx="7467600" cy="533400"/>
            </a:xfrm>
            <a:prstGeom prst="rect">
              <a:avLst/>
            </a:prstGeom>
            <a:solidFill>
              <a:schemeClr val="bg1"/>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80" name="Picture 6"/>
            <p:cNvPicPr>
              <a:picLocks noChangeAspect="1"/>
            </p:cNvPicPr>
            <p:nvPr/>
          </p:nvPicPr>
          <p:blipFill>
            <a:blip r:embed="rId4"/>
            <a:stretch>
              <a:fillRect/>
            </a:stretch>
          </p:blipFill>
          <p:spPr>
            <a:xfrm>
              <a:off x="1143000" y="5557043"/>
              <a:ext cx="7162800" cy="392113"/>
            </a:xfrm>
            <a:prstGeom prst="rect">
              <a:avLst/>
            </a:prstGeom>
            <a:noFill/>
            <a:ln w="9525">
              <a:noFill/>
            </a:ln>
          </p:spPr>
        </p:pic>
      </p:grpSp>
      <p:sp>
        <p:nvSpPr>
          <p:cNvPr id="4" name="TextBox 3">
            <a:extLst>
              <a:ext uri="{FF2B5EF4-FFF2-40B4-BE49-F238E27FC236}">
                <a16:creationId xmlns:a16="http://schemas.microsoft.com/office/drawing/2014/main" id="{2BE7EC9E-2448-35DB-3563-3E4A86E7CFAB}"/>
              </a:ext>
            </a:extLst>
          </p:cNvPr>
          <p:cNvSpPr txBox="1"/>
          <p:nvPr/>
        </p:nvSpPr>
        <p:spPr>
          <a:xfrm>
            <a:off x="-3938411" y="1371600"/>
            <a:ext cx="4572000" cy="4247317"/>
          </a:xfrm>
          <a:prstGeom prst="rect">
            <a:avLst/>
          </a:prstGeom>
          <a:noFill/>
        </p:spPr>
        <p:txBody>
          <a:bodyPr wrap="square">
            <a:spAutoFit/>
          </a:bodyPr>
          <a:lstStyle/>
          <a:p>
            <a:r>
              <a:rPr lang="en-US" b="0" i="0" dirty="0">
                <a:effectLst/>
                <a:latin typeface="Söhne"/>
              </a:rPr>
              <a:t>In this example, τ is a state transformer function that takes as input two states, D and C, and outputs a value based on the combination of the two input states. The values of ω1, ω2, ω3, and ω4 are constants that are determined by the designer of the system, and they represent the possible outcomes of the state transformer function given the input states D and C. For example, if the input to the state transformer function is (D,D), the output will be ω1. Similarly, if the input is (D,C), the output will be ω2, and so on. These values can be used by the agent to determine the possible outcomes of its actions based on the current state of the environment.</a:t>
            </a:r>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ctr" anchorCtr="0"/>
          <a:lstStyle/>
          <a:p>
            <a:r>
              <a:rPr lang="en-US" altLang="en-US" dirty="0"/>
              <a:t>Rational Action</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e.g.</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where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Then agent </a:t>
            </a:r>
            <a:r>
              <a:rPr kumimoji="0" lang="en-US" altLang="en-US" sz="30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sz="3000" b="0" i="0" u="none" strike="noStrike" kern="1200" cap="none" spc="0" normalizeH="0" baseline="0" noProof="0" dirty="0">
                <a:ln>
                  <a:noFill/>
                </a:ln>
                <a:solidFill>
                  <a:schemeClr val="tx1"/>
                </a:solidFill>
                <a:effectLst/>
                <a:uLnTx/>
                <a:uFillTx/>
                <a:latin typeface="+mn-lt"/>
                <a:ea typeface="+mn-ea"/>
                <a:cs typeface="+mn-cs"/>
              </a:rPr>
              <a:t>’s preferences are:</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a:t>
            </a:r>
            <a:r>
              <a:rPr kumimoji="0" lang="en-US" sz="3000" b="0" i="1" u="none" strike="noStrike" kern="1200" cap="none" spc="0" normalizeH="0" baseline="0" noProof="0" dirty="0">
                <a:ln>
                  <a:noFill/>
                </a:ln>
                <a:solidFill>
                  <a:schemeClr val="tx1"/>
                </a:solidFill>
                <a:effectLst/>
                <a:uLnTx/>
                <a:uFillTx/>
                <a:latin typeface="+mn-lt"/>
                <a:ea typeface="+mn-ea"/>
                <a:cs typeface="+mn-cs"/>
              </a:rPr>
              <a:t>C</a:t>
            </a:r>
            <a:r>
              <a:rPr kumimoji="0" lang="en-US" sz="3000" b="0" i="0" u="none" strike="noStrike" kern="1200" cap="none" spc="0" normalizeH="0" baseline="0" noProof="0" dirty="0">
                <a:ln>
                  <a:noFill/>
                </a:ln>
                <a:solidFill>
                  <a:schemeClr val="tx1"/>
                </a:solidFill>
                <a:effectLst/>
                <a:uLnTx/>
                <a:uFillTx/>
                <a:latin typeface="+mn-lt"/>
                <a:ea typeface="+mn-ea"/>
                <a:cs typeface="+mn-cs"/>
              </a:rPr>
              <a:t>” is the </a:t>
            </a:r>
            <a:r>
              <a:rPr kumimoji="0" lang="en-US" sz="30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rational choice</a:t>
            </a:r>
            <a:r>
              <a:rPr kumimoji="0" lang="en-US" sz="3000" b="0" i="0" u="none" strike="noStrike" kern="1200" cap="none" spc="0" normalizeH="0" baseline="0" noProof="0" dirty="0">
                <a:ln>
                  <a:noFill/>
                </a:ln>
                <a:solidFill>
                  <a:schemeClr val="tx1"/>
                </a:solidFill>
                <a:effectLst/>
                <a:uLnTx/>
                <a:uFillTx/>
                <a:latin typeface="+mn-lt"/>
                <a:ea typeface="+mn-ea"/>
                <a:cs typeface="+mn-cs"/>
              </a:rPr>
              <a:t> for </a:t>
            </a:r>
            <a:r>
              <a:rPr kumimoji="0" lang="en-US" altLang="en-US" sz="3000" b="0" i="1"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a:t>
            </a:r>
            <a:endParaRPr kumimoji="0" lang="en-US" altLang="en-US" sz="3000" b="1" i="1"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(Because </a:t>
            </a:r>
            <a:r>
              <a:rPr kumimoji="0" lang="en-US" altLang="en-US" sz="2400" b="0" i="1"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altLang="en-US" sz="24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prefers all outcomes that arise through </a:t>
            </a:r>
            <a:r>
              <a:rPr kumimoji="0" lang="en-US" altLang="en-US" sz="2400" b="0" i="1" u="none" strike="noStrike" kern="1200" cap="none" spc="0" normalizeH="0" baseline="0" noProof="0" dirty="0">
                <a:ln>
                  <a:noFill/>
                </a:ln>
                <a:solidFill>
                  <a:schemeClr val="tx1"/>
                </a:solidFill>
                <a:effectLst/>
                <a:uLnTx/>
                <a:uFillTx/>
                <a:latin typeface="+mn-lt"/>
                <a:ea typeface="+mn-ea"/>
                <a:cs typeface="+mn-cs"/>
              </a:rPr>
              <a:t>C </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over all outcomes that arise through </a:t>
            </a:r>
            <a:r>
              <a:rPr kumimoji="0" lang="en-US" altLang="en-US" sz="2400" b="0" i="1" u="none" strike="noStrike" kern="1200" cap="none" spc="0" normalizeH="0" baseline="0" noProof="0" dirty="0">
                <a:ln>
                  <a:noFill/>
                </a:ln>
                <a:solidFill>
                  <a:schemeClr val="tx1"/>
                </a:solidFill>
                <a:effectLst/>
                <a:uLnTx/>
                <a:uFillTx/>
                <a:latin typeface="+mn-lt"/>
                <a:ea typeface="+mn-ea"/>
                <a:cs typeface="+mn-cs"/>
              </a:rPr>
              <a:t>D</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29700" name="Group 5"/>
          <p:cNvGrpSpPr/>
          <p:nvPr/>
        </p:nvGrpSpPr>
        <p:grpSpPr>
          <a:xfrm>
            <a:off x="2057400" y="1752600"/>
            <a:ext cx="5943600" cy="990600"/>
            <a:chOff x="2438400" y="1828800"/>
            <a:chExt cx="5943600" cy="990600"/>
          </a:xfrm>
        </p:grpSpPr>
        <p:sp>
          <p:nvSpPr>
            <p:cNvPr id="5" name="Rectangle 4"/>
            <p:cNvSpPr/>
            <p:nvPr/>
          </p:nvSpPr>
          <p:spPr>
            <a:xfrm>
              <a:off x="2438400" y="1828800"/>
              <a:ext cx="5943600" cy="9906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29708" name="Picture 4"/>
            <p:cNvPicPr>
              <a:picLocks noChangeAspect="1"/>
            </p:cNvPicPr>
            <p:nvPr/>
          </p:nvPicPr>
          <p:blipFill>
            <a:blip r:embed="rId3"/>
            <a:stretch>
              <a:fillRect/>
            </a:stretch>
          </p:blipFill>
          <p:spPr>
            <a:xfrm>
              <a:off x="2590800" y="1981200"/>
              <a:ext cx="5638800" cy="733794"/>
            </a:xfrm>
            <a:prstGeom prst="rect">
              <a:avLst/>
            </a:prstGeom>
            <a:noFill/>
            <a:ln w="9525">
              <a:noFill/>
            </a:ln>
          </p:spPr>
        </p:pic>
      </p:grpSp>
      <p:grpSp>
        <p:nvGrpSpPr>
          <p:cNvPr id="29701" name="Group 8"/>
          <p:cNvGrpSpPr/>
          <p:nvPr/>
        </p:nvGrpSpPr>
        <p:grpSpPr>
          <a:xfrm>
            <a:off x="2057400" y="3048000"/>
            <a:ext cx="6629400" cy="914400"/>
            <a:chOff x="2209800" y="2971800"/>
            <a:chExt cx="6629400" cy="914400"/>
          </a:xfrm>
        </p:grpSpPr>
        <p:sp>
          <p:nvSpPr>
            <p:cNvPr id="8" name="Rectangle 7"/>
            <p:cNvSpPr/>
            <p:nvPr/>
          </p:nvSpPr>
          <p:spPr>
            <a:xfrm>
              <a:off x="2209800" y="2971800"/>
              <a:ext cx="6629400" cy="9144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29706" name="Picture 5"/>
            <p:cNvPicPr>
              <a:picLocks noChangeAspect="1"/>
            </p:cNvPicPr>
            <p:nvPr/>
          </p:nvPicPr>
          <p:blipFill>
            <a:blip r:embed="rId4"/>
            <a:stretch>
              <a:fillRect/>
            </a:stretch>
          </p:blipFill>
          <p:spPr>
            <a:xfrm>
              <a:off x="2362200" y="3048000"/>
              <a:ext cx="6305550" cy="685800"/>
            </a:xfrm>
            <a:prstGeom prst="rect">
              <a:avLst/>
            </a:prstGeom>
            <a:noFill/>
            <a:ln w="9525">
              <a:noFill/>
            </a:ln>
          </p:spPr>
        </p:pic>
      </p:grpSp>
      <p:grpSp>
        <p:nvGrpSpPr>
          <p:cNvPr id="29702" name="Group 11"/>
          <p:cNvGrpSpPr/>
          <p:nvPr/>
        </p:nvGrpSpPr>
        <p:grpSpPr>
          <a:xfrm>
            <a:off x="2057400" y="4503738"/>
            <a:ext cx="4038600" cy="566737"/>
            <a:chOff x="2514600" y="4572000"/>
            <a:chExt cx="4343400" cy="609600"/>
          </a:xfrm>
        </p:grpSpPr>
        <p:sp>
          <p:nvSpPr>
            <p:cNvPr id="11" name="Rectangle 10"/>
            <p:cNvSpPr/>
            <p:nvPr/>
          </p:nvSpPr>
          <p:spPr>
            <a:xfrm>
              <a:off x="2514600" y="4572000"/>
              <a:ext cx="4343400" cy="6096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29704" name="Picture 6"/>
            <p:cNvPicPr>
              <a:picLocks noChangeAspect="1"/>
            </p:cNvPicPr>
            <p:nvPr/>
          </p:nvPicPr>
          <p:blipFill>
            <a:blip r:embed="rId5"/>
            <a:stretch>
              <a:fillRect/>
            </a:stretch>
          </p:blipFill>
          <p:spPr>
            <a:xfrm>
              <a:off x="2667000" y="4716463"/>
              <a:ext cx="4038600" cy="388937"/>
            </a:xfrm>
            <a:prstGeom prst="rect">
              <a:avLst/>
            </a:prstGeom>
            <a:noFill/>
            <a:ln w="9525">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vert="horz" wrap="square" lIns="91440" tIns="45720" rIns="91440" bIns="45720" anchor="ctr" anchorCtr="0"/>
          <a:lstStyle/>
          <a:p>
            <a:r>
              <a:rPr lang="en-GB" altLang="en-US" dirty="0"/>
              <a:t>MASs applications</a:t>
            </a:r>
            <a:endParaRPr lang="en-US" altLang="en-US" dirty="0"/>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Symbol" panose="05050102010706020507" pitchFamily="18" charset="2"/>
              <a:buNone/>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They are particularly suitable for:</a:t>
            </a:r>
          </a:p>
          <a:p>
            <a:pPr marL="342900" marR="0" lvl="0" indent="-342900" algn="l" defTabSz="914400" rtl="0" eaLnBrk="0" fontAlgn="base" latinLnBrk="0" hangingPunct="0">
              <a:lnSpc>
                <a:spcPct val="100000"/>
              </a:lnSpc>
              <a:spcBef>
                <a:spcPct val="20000"/>
              </a:spcBef>
              <a:spcAft>
                <a:spcPct val="0"/>
              </a:spcAft>
              <a:buClrTx/>
              <a:buSzTx/>
              <a:buFont typeface="Symbol" panose="05050102010706020507" pitchFamily="18" charset="2"/>
              <a:buNone/>
              <a:defRPr/>
            </a:pPr>
            <a:endParaRPr kumimoji="0" lang="en-GB"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Building a systems </a:t>
            </a:r>
            <a:r>
              <a:rPr kumimoji="0" lang="en-GB" altLang="en-US" sz="2400" b="1" i="0" u="none" strike="noStrike" kern="1200" cap="none" spc="0" normalizeH="0" baseline="0" noProof="0" dirty="0">
                <a:ln>
                  <a:noFill/>
                </a:ln>
                <a:solidFill>
                  <a:srgbClr val="FF0000"/>
                </a:solidFill>
                <a:effectLst/>
                <a:uLnTx/>
                <a:uFillTx/>
                <a:latin typeface="+mn-lt"/>
                <a:ea typeface="+mn-ea"/>
                <a:cs typeface="+mn-cs"/>
              </a:rPr>
              <a:t>to solve complex problems </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that </a:t>
            </a:r>
            <a:r>
              <a:rPr kumimoji="0" lang="en-GB" altLang="en-US" sz="2400" b="1" i="0" u="none" strike="noStrike" kern="1200" cap="none" spc="0" normalizeH="0" baseline="0" noProof="0" dirty="0">
                <a:ln>
                  <a:noFill/>
                </a:ln>
                <a:solidFill>
                  <a:srgbClr val="FF0000"/>
                </a:solidFill>
                <a:effectLst/>
                <a:uLnTx/>
                <a:uFillTx/>
                <a:latin typeface="+mn-lt"/>
                <a:ea typeface="+mn-ea"/>
                <a:cs typeface="+mn-cs"/>
              </a:rPr>
              <a:t>cannot be solved by one agent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GB" altLang="en-US" sz="24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1" i="0" u="none" strike="noStrike" kern="1200" cap="none" spc="0" normalizeH="0" baseline="0" noProof="0" dirty="0">
                <a:ln>
                  <a:noFill/>
                </a:ln>
                <a:solidFill>
                  <a:srgbClr val="FF0000"/>
                </a:solidFill>
                <a:effectLst/>
                <a:uLnTx/>
                <a:uFillTx/>
                <a:latin typeface="+mn-lt"/>
                <a:ea typeface="+mn-ea"/>
                <a:cs typeface="+mn-cs"/>
              </a:rPr>
              <a:t>Dealing with problems </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that involve </a:t>
            </a:r>
            <a:r>
              <a:rPr kumimoji="0" lang="en-GB" altLang="en-US" sz="3200" b="1" i="0" u="none" strike="noStrike" kern="1200" cap="none" spc="0" normalizeH="0" baseline="0" noProof="0" dirty="0">
                <a:ln>
                  <a:noFill/>
                </a:ln>
                <a:solidFill>
                  <a:srgbClr val="FF0000"/>
                </a:solidFill>
                <a:effectLst/>
                <a:uLnTx/>
                <a:uFillTx/>
                <a:latin typeface="+mn-lt"/>
                <a:ea typeface="+mn-ea"/>
                <a:cs typeface="+mn-cs"/>
              </a:rPr>
              <a:t>many</a:t>
            </a:r>
            <a:r>
              <a:rPr kumimoji="0" lang="en-GB" altLang="en-US" sz="2400" b="1" i="0" u="none" strike="noStrike" kern="1200" cap="none" spc="0" normalizeH="0" baseline="0" noProof="0" dirty="0">
                <a:ln>
                  <a:noFill/>
                </a:ln>
                <a:solidFill>
                  <a:srgbClr val="FF0000"/>
                </a:solidFill>
                <a:effectLst/>
                <a:uLnTx/>
                <a:uFillTx/>
                <a:latin typeface="+mn-lt"/>
                <a:ea typeface="+mn-ea"/>
                <a:cs typeface="+mn-cs"/>
              </a:rPr>
              <a:t> problem-solving methods</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GB" altLang="en-US" sz="2400" b="1" i="0" u="none" strike="noStrike" kern="1200" cap="none" spc="0" normalizeH="0" baseline="0" noProof="0" dirty="0">
                <a:ln>
                  <a:noFill/>
                </a:ln>
                <a:solidFill>
                  <a:srgbClr val="FF0000"/>
                </a:solidFill>
                <a:effectLst/>
                <a:uLnTx/>
                <a:uFillTx/>
                <a:latin typeface="+mn-lt"/>
                <a:ea typeface="+mn-ea"/>
                <a:cs typeface="+mn-cs"/>
              </a:rPr>
              <a:t>that requires different types of expertise and knowledge </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or where there are multiple viewpoints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GB"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Creating systems where </a:t>
            </a:r>
            <a:r>
              <a:rPr kumimoji="0" lang="en-GB" altLang="en-US" sz="24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dynamic</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reorganization is required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Tasks in which the information </a:t>
            </a:r>
            <a:r>
              <a:rPr kumimoji="0" lang="en-GB" altLang="en-US" sz="24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resources are distributed </a:t>
            </a:r>
            <a:endParaRPr kumimoji="0" lang="en-US" altLang="en-US" sz="2400" b="0"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3795"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6019800" y="2601913"/>
            <a:ext cx="3124200" cy="1219200"/>
          </a:xfrm>
          <a:prstGeom prst="wedgeRectCallout">
            <a:avLst>
              <a:gd name="adj1" fmla="val -71872"/>
              <a:gd name="adj2" fmla="val -26240"/>
            </a:avLst>
          </a:prstGeom>
          <a:solidFill>
            <a:srgbClr val="00B050"/>
          </a:solid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Insert new capabilities by simply adding new agents with the respective capabilities</a:t>
            </a:r>
          </a:p>
        </p:txBody>
      </p:sp>
      <p:cxnSp>
        <p:nvCxnSpPr>
          <p:cNvPr id="3" name="Straight Connector 2"/>
          <p:cNvCxnSpPr>
            <a:stCxn id="6" idx="4"/>
          </p:cNvCxnSpPr>
          <p:nvPr/>
        </p:nvCxnSpPr>
        <p:spPr>
          <a:xfrm flipH="1">
            <a:off x="4648200" y="2892425"/>
            <a:ext cx="688975"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5843"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5181600" y="3048000"/>
            <a:ext cx="3352800" cy="685800"/>
          </a:xfrm>
          <a:prstGeom prst="wedgeRectCallout">
            <a:avLst>
              <a:gd name="adj1" fmla="val -72262"/>
              <a:gd name="adj2" fmla="val -1111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One agent fails does not halt the entire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6867"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5622925" y="4114800"/>
            <a:ext cx="3352800" cy="647700"/>
          </a:xfrm>
          <a:prstGeom prst="wedgeRectCallout">
            <a:avLst>
              <a:gd name="adj1" fmla="val -47327"/>
              <a:gd name="adj2" fmla="val -98845"/>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Computation is performed in parallel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7891"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4191000" y="5105400"/>
            <a:ext cx="3352800" cy="990600"/>
          </a:xfrm>
          <a:prstGeom prst="wedgeRectCallout">
            <a:avLst>
              <a:gd name="adj1" fmla="val -28625"/>
              <a:gd name="adj2" fmla="val -125141"/>
            </a:avLst>
          </a:prstGeom>
          <a:solidFill>
            <a:srgbClr val="FFFF00"/>
          </a:soli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Different agents may be developed and maintained by different developers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8915"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3352800" y="4457700"/>
            <a:ext cx="3352800" cy="647700"/>
          </a:xfrm>
          <a:prstGeom prst="wedgeRectCallout">
            <a:avLst>
              <a:gd name="adj1" fmla="val -71872"/>
              <a:gd name="adj2" fmla="val -26240"/>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The developed agents can be used in other systems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vert="horz" wrap="square" lIns="91440" tIns="45720" rIns="91440" bIns="45720" anchor="ctr" anchorCtr="0"/>
          <a:lstStyle/>
          <a:p>
            <a:r>
              <a:rPr lang="en-GB" altLang="en-US" dirty="0"/>
              <a:t>MASs advantages</a:t>
            </a:r>
            <a:endParaRPr lang="en-US" altLang="en-US" dirty="0"/>
          </a:p>
        </p:txBody>
      </p:sp>
      <p:sp>
        <p:nvSpPr>
          <p:cNvPr id="39939"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The use of MASs technology offers a number of advantages:</a:t>
            </a:r>
          </a:p>
          <a:p>
            <a:pPr lvl="1"/>
            <a:r>
              <a:rPr lang="en-GB" altLang="en-US" sz="2400" dirty="0"/>
              <a:t>Extensibility and flexibility</a:t>
            </a:r>
          </a:p>
          <a:p>
            <a:pPr lvl="1"/>
            <a:r>
              <a:rPr lang="en-GB" altLang="en-US" sz="2400" dirty="0"/>
              <a:t>Robustness and reliability </a:t>
            </a:r>
          </a:p>
          <a:p>
            <a:pPr lvl="1"/>
            <a:r>
              <a:rPr lang="en-GB" altLang="en-US" sz="2400" dirty="0"/>
              <a:t>Computational efficiency and speed</a:t>
            </a:r>
          </a:p>
          <a:p>
            <a:pPr lvl="1"/>
            <a:r>
              <a:rPr lang="en-GB" altLang="en-US" sz="2400" dirty="0"/>
              <a:t>Development and maintainability</a:t>
            </a:r>
          </a:p>
          <a:p>
            <a:pPr lvl="1"/>
            <a:r>
              <a:rPr lang="en-GB" altLang="en-US" sz="2400" dirty="0"/>
              <a:t>Reusability</a:t>
            </a:r>
          </a:p>
          <a:p>
            <a:pPr lvl="1"/>
            <a:r>
              <a:rPr lang="en-GB" altLang="en-US" sz="2400" dirty="0"/>
              <a:t>Reduced costs  </a:t>
            </a:r>
            <a:endParaRPr lang="en-US" altLang="en-US" sz="2400" dirty="0"/>
          </a:p>
        </p:txBody>
      </p:sp>
      <p:sp>
        <p:nvSpPr>
          <p:cNvPr id="6" name="Rectangular Callout 5"/>
          <p:cNvSpPr/>
          <p:nvPr/>
        </p:nvSpPr>
        <p:spPr>
          <a:xfrm>
            <a:off x="3810000" y="4876800"/>
            <a:ext cx="3352800" cy="914400"/>
          </a:xfrm>
          <a:prstGeom prst="wedgeRectCallout">
            <a:avLst>
              <a:gd name="adj1" fmla="val -71872"/>
              <a:gd name="adj2" fmla="val -26240"/>
            </a:avLst>
          </a:prstGeom>
          <a:solidFill>
            <a:srgbClr val="0000FF"/>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Agents are relatively low-cost units to develop and maintain, compared to the entire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nchorCtr="0"/>
          <a:lstStyle/>
          <a:p>
            <a:pPr eaLnBrk="1" hangingPunct="1"/>
            <a:r>
              <a:rPr lang="en-US" altLang="en-US" dirty="0"/>
              <a:t>Expected learning outcomes</a:t>
            </a:r>
          </a:p>
        </p:txBody>
      </p:sp>
      <p:sp>
        <p:nvSpPr>
          <p:cNvPr id="13315"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Understand the concept of multiagent systems (MAS)</a:t>
            </a:r>
          </a:p>
          <a:p>
            <a:r>
              <a:rPr lang="en-US" altLang="en-US" dirty="0"/>
              <a:t>Understand how MAS is differs from single agent system</a:t>
            </a:r>
          </a:p>
          <a:p>
            <a:r>
              <a:rPr lang="en-US" altLang="en-US" dirty="0"/>
              <a:t>Discuss the application of MAS</a:t>
            </a:r>
          </a:p>
          <a:p>
            <a:pPr eaLnBrk="1" hangingPunct="1"/>
            <a:endParaRPr lang="en-US" altLang="en-US" dirty="0"/>
          </a:p>
        </p:txBody>
      </p:sp>
      <p:sp>
        <p:nvSpPr>
          <p:cNvPr id="1331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vert="horz" wrap="square" lIns="91440" tIns="45720" rIns="91440" bIns="45720" anchor="ctr" anchorCtr="0"/>
          <a:lstStyle/>
          <a:p>
            <a:r>
              <a:rPr lang="en-GB" altLang="en-US" dirty="0"/>
              <a:t>MAS challenges</a:t>
            </a:r>
            <a:endParaRPr lang="en-US" altLang="en-US" dirty="0"/>
          </a:p>
        </p:txBody>
      </p:sp>
      <p:sp>
        <p:nvSpPr>
          <p:cNvPr id="40963"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A number of issues with regards to their design and implementation:</a:t>
            </a:r>
          </a:p>
          <a:p>
            <a:pPr lvl="1"/>
            <a:r>
              <a:rPr lang="en-GB" altLang="en-US" sz="2400" dirty="0"/>
              <a:t>To find an efficient and effective interaction protocols</a:t>
            </a:r>
          </a:p>
          <a:p>
            <a:pPr lvl="1"/>
            <a:r>
              <a:rPr lang="en-GB" altLang="en-US" sz="2400" dirty="0"/>
              <a:t>Task and problem formulation, decomposition, task allocation to individual agents and subtask synthesis</a:t>
            </a:r>
          </a:p>
          <a:p>
            <a:pPr lvl="1"/>
            <a:r>
              <a:rPr lang="en-GB" altLang="en-US" sz="2400" dirty="0"/>
              <a:t>How to identify other agents, search and location in open systems</a:t>
            </a:r>
          </a:p>
          <a:p>
            <a:pPr lvl="1"/>
            <a:r>
              <a:rPr lang="en-GB" altLang="en-US" sz="2400" dirty="0"/>
              <a:t>To develop a coherent and stable system behaviour while avoiding harmful interactions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vert="horz" wrap="square" lIns="91440" tIns="45720" rIns="91440" bIns="45720" anchor="ctr" anchorCtr="0"/>
          <a:lstStyle/>
          <a:p>
            <a:endParaRPr lang="en-US" altLang="en-US" dirty="0"/>
          </a:p>
        </p:txBody>
      </p:sp>
      <p:sp>
        <p:nvSpPr>
          <p:cNvPr id="43011" name="Content Placeholder 2"/>
          <p:cNvSpPr>
            <a:spLocks noGrp="1"/>
          </p:cNvSpPr>
          <p:nvPr>
            <p:ph idx="1"/>
          </p:nvPr>
        </p:nvSpPr>
        <p:spPr>
          <a:xfrm>
            <a:off x="457200" y="1722438"/>
            <a:ext cx="8229600" cy="4525962"/>
          </a:xfrm>
        </p:spPr>
        <p:txBody>
          <a:bodyPr vert="horz" wrap="square" lIns="91440" tIns="45720" rIns="91440" bIns="45720" anchor="t" anchorCtr="0"/>
          <a:lstStyle/>
          <a:p>
            <a:pPr lvl="1"/>
            <a:r>
              <a:rPr lang="en-GB" altLang="en-US" sz="2400" dirty="0"/>
              <a:t>Representation of information about the state of the environment, as well as other agents, their actions and knowledge</a:t>
            </a:r>
            <a:endParaRPr lang="en-US" altLang="en-US" sz="2400" dirty="0"/>
          </a:p>
          <a:p>
            <a:pPr lvl="1"/>
            <a:r>
              <a:rPr lang="en-GB" altLang="en-US" sz="2400" dirty="0"/>
              <a:t>Team and organization formation</a:t>
            </a:r>
          </a:p>
          <a:p>
            <a:pPr lvl="1"/>
            <a:r>
              <a:rPr lang="en-GB" altLang="en-US" sz="2400" dirty="0"/>
              <a:t>Efficient planning and learning algorithms</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vert="horz" wrap="square" lIns="91440" tIns="45720" rIns="91440" bIns="45720" anchor="ctr" anchorCtr="0"/>
          <a:lstStyle/>
          <a:p>
            <a:r>
              <a:rPr lang="en-GB" altLang="en-US" dirty="0"/>
              <a:t>Closed MASs</a:t>
            </a:r>
            <a:endParaRPr lang="en-US" altLang="en-US" dirty="0"/>
          </a:p>
        </p:txBody>
      </p:sp>
      <p:sp>
        <p:nvSpPr>
          <p:cNvPr id="44035"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solidFill>
                  <a:srgbClr val="007635"/>
                </a:solidFill>
              </a:rPr>
              <a:t>Static design </a:t>
            </a:r>
            <a:r>
              <a:rPr lang="en-GB" altLang="en-US" sz="2800" dirty="0"/>
              <a:t>with pre-defined components and functionalities</a:t>
            </a:r>
          </a:p>
          <a:p>
            <a:r>
              <a:rPr lang="en-GB" altLang="en-US" sz="2800" dirty="0"/>
              <a:t>The properties of the system are known in advance:</a:t>
            </a:r>
          </a:p>
          <a:p>
            <a:pPr lvl="1"/>
            <a:r>
              <a:rPr lang="en-GB" altLang="en-US" sz="2400" dirty="0"/>
              <a:t>common language</a:t>
            </a:r>
          </a:p>
          <a:p>
            <a:pPr lvl="1"/>
            <a:r>
              <a:rPr lang="en-US" altLang="en-US" sz="2400" dirty="0"/>
              <a:t>each agent can be developed as an expert</a:t>
            </a:r>
          </a:p>
          <a:p>
            <a:pPr lvl="1"/>
            <a:r>
              <a:rPr lang="en-GB" altLang="en-US" sz="2400" dirty="0"/>
              <a:t>agents are cooperative</a:t>
            </a:r>
            <a:endParaRPr lang="en-US" altLang="en-US" sz="2400" dirty="0"/>
          </a:p>
          <a:p>
            <a:pPr lvl="1"/>
            <a:r>
              <a:rPr lang="en-US" altLang="en-US" sz="2400" dirty="0"/>
              <a:t>multiple developers can work towards the development of the system at the same time</a:t>
            </a:r>
          </a:p>
          <a:p>
            <a:r>
              <a:rPr lang="en-GB" altLang="en-US" sz="2800" dirty="0"/>
              <a:t>Example: a MAS in an organization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06730" y="175895"/>
            <a:ext cx="8229600" cy="1014730"/>
          </a:xfrm>
        </p:spPr>
        <p:txBody>
          <a:bodyPr vert="horz" wrap="square" lIns="91440" tIns="45720" rIns="91440" bIns="45720" anchor="ctr" anchorCtr="0"/>
          <a:lstStyle/>
          <a:p>
            <a:r>
              <a:rPr sz="4000" dirty="0"/>
              <a:t>Example: MAS Recommender System for Human Capacity Building</a:t>
            </a:r>
            <a:r>
              <a:rPr sz="4000" baseline="30000" dirty="0"/>
              <a:t>1</a:t>
            </a:r>
          </a:p>
        </p:txBody>
      </p:sp>
      <p:pic>
        <p:nvPicPr>
          <p:cNvPr id="46083" name="Picture 2"/>
          <p:cNvPicPr>
            <a:picLocks noChangeAspect="1"/>
          </p:cNvPicPr>
          <p:nvPr/>
        </p:nvPicPr>
        <p:blipFill>
          <a:blip r:embed="rId2"/>
          <a:stretch>
            <a:fillRect/>
          </a:stretch>
        </p:blipFill>
        <p:spPr>
          <a:xfrm>
            <a:off x="461963" y="1743075"/>
            <a:ext cx="8220075" cy="3667125"/>
          </a:xfrm>
          <a:prstGeom prst="rect">
            <a:avLst/>
          </a:prstGeom>
          <a:noFill/>
          <a:ln w="9525">
            <a:noFill/>
          </a:ln>
        </p:spPr>
      </p:pic>
      <p:sp>
        <p:nvSpPr>
          <p:cNvPr id="46084" name="TextBox 3"/>
          <p:cNvSpPr txBox="1"/>
          <p:nvPr/>
        </p:nvSpPr>
        <p:spPr>
          <a:xfrm>
            <a:off x="228600" y="6291263"/>
            <a:ext cx="85074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1</a:t>
            </a:r>
            <a:r>
              <a:rPr sz="1100" dirty="0">
                <a:latin typeface="Arial" panose="020B0604020202020204" pitchFamily="34" charset="0"/>
                <a:cs typeface="Arial" panose="020B0604020202020204" pitchFamily="34" charset="0"/>
              </a:rPr>
              <a:t>V.N. Marivate, G. Ssali and T. Marwala, </a:t>
            </a:r>
            <a:r>
              <a:rPr sz="1100" i="1" dirty="0">
                <a:latin typeface="Arial" panose="020B0604020202020204" pitchFamily="34" charset="0"/>
                <a:cs typeface="Arial" panose="020B0604020202020204" pitchFamily="34" charset="0"/>
              </a:rPr>
              <a:t>An intelligent multiagent recommender system for human capacity building,</a:t>
            </a:r>
            <a:r>
              <a:rPr sz="1100" dirty="0">
                <a:latin typeface="Arial" panose="020B0604020202020204" pitchFamily="34" charset="0"/>
                <a:cs typeface="Arial" panose="020B0604020202020204" pitchFamily="34" charset="0"/>
              </a:rPr>
              <a:t> MELECON 2008.</a:t>
            </a:r>
            <a:endParaRPr sz="1100" dirty="0">
              <a:latin typeface="Arial" panose="020B0604020202020204" pitchFamily="34" charset="0"/>
              <a:ea typeface="Arial" panose="020B0604020202020204" pitchFamily="34" charset="0"/>
            </a:endParaRPr>
          </a:p>
        </p:txBody>
      </p:sp>
      <p:sp>
        <p:nvSpPr>
          <p:cNvPr id="46085" name="TextBox 1"/>
          <p:cNvSpPr txBox="1"/>
          <p:nvPr/>
        </p:nvSpPr>
        <p:spPr>
          <a:xfrm>
            <a:off x="3159125" y="5629275"/>
            <a:ext cx="28257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sz="1800" b="1" dirty="0">
                <a:solidFill>
                  <a:srgbClr val="FF0000"/>
                </a:solidFill>
                <a:latin typeface="Arial" panose="020B0604020202020204" pitchFamily="34" charset="0"/>
                <a:cs typeface="Arial" panose="020B0604020202020204" pitchFamily="34" charset="0"/>
              </a:rPr>
              <a:t>Example of Closed MAS</a:t>
            </a:r>
            <a:endParaRPr sz="1800" b="1"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ctr" anchorCtr="0"/>
          <a:lstStyle/>
          <a:p>
            <a:endParaRPr lang="en-US" altLang="en-US" dirty="0"/>
          </a:p>
        </p:txBody>
      </p:sp>
      <p:sp>
        <p:nvSpPr>
          <p:cNvPr id="47107" name="Content Placeholder 2"/>
          <p:cNvSpPr>
            <a:spLocks noGrp="1"/>
          </p:cNvSpPr>
          <p:nvPr>
            <p:ph idx="1"/>
          </p:nvPr>
        </p:nvSpPr>
        <p:spPr>
          <a:xfrm>
            <a:off x="457200" y="1722438"/>
            <a:ext cx="8229600" cy="4525962"/>
          </a:xfrm>
        </p:spPr>
        <p:txBody>
          <a:bodyPr vert="horz" wrap="square" lIns="91440" tIns="45720" rIns="91440" bIns="45720" anchor="t" anchorCtr="0"/>
          <a:lstStyle/>
          <a:p>
            <a:pPr>
              <a:lnSpc>
                <a:spcPct val="90000"/>
              </a:lnSpc>
              <a:buFont typeface="Symbol" panose="05050102010706020507" pitchFamily="18" charset="2"/>
              <a:buNone/>
            </a:pPr>
            <a:r>
              <a:rPr lang="en-US" altLang="en-US" dirty="0"/>
              <a:t>Advantages</a:t>
            </a:r>
          </a:p>
          <a:p>
            <a:pPr>
              <a:lnSpc>
                <a:spcPct val="90000"/>
              </a:lnSpc>
            </a:pPr>
            <a:r>
              <a:rPr lang="en-US" altLang="en-US" dirty="0"/>
              <a:t>Distributed load and expertise</a:t>
            </a:r>
          </a:p>
          <a:p>
            <a:pPr>
              <a:lnSpc>
                <a:spcPct val="90000"/>
              </a:lnSpc>
            </a:pPr>
            <a:r>
              <a:rPr lang="en-US" altLang="en-US" dirty="0"/>
              <a:t>Simplicity and predictability, since</a:t>
            </a:r>
          </a:p>
          <a:p>
            <a:pPr lvl="1">
              <a:lnSpc>
                <a:spcPct val="90000"/>
              </a:lnSpc>
            </a:pPr>
            <a:r>
              <a:rPr lang="en-US" altLang="en-US" dirty="0"/>
              <a:t>components are known</a:t>
            </a:r>
          </a:p>
          <a:p>
            <a:pPr lvl="1">
              <a:lnSpc>
                <a:spcPct val="90000"/>
              </a:lnSpc>
            </a:pPr>
            <a:r>
              <a:rPr lang="en-US" altLang="en-US" dirty="0"/>
              <a:t>interaction language and protocols are known</a:t>
            </a:r>
          </a:p>
          <a:p>
            <a:pPr lvl="1">
              <a:lnSpc>
                <a:spcPct val="90000"/>
              </a:lnSpc>
            </a:pPr>
            <a:r>
              <a:rPr lang="en-US" altLang="en-US" dirty="0"/>
              <a:t>agents usually are cooperative</a:t>
            </a:r>
          </a:p>
          <a:p>
            <a:pPr lvl="1">
              <a:lnSpc>
                <a:spcPct val="90000"/>
              </a:lnSpc>
            </a:pPr>
            <a:r>
              <a:rPr lang="en-US" altLang="en-US" dirty="0"/>
              <a:t>agents share architecture and software</a:t>
            </a:r>
            <a:endParaRPr lang="en-US" altLang="en-US" sz="3200" dirty="0"/>
          </a:p>
          <a:p>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vert="horz" wrap="square" lIns="91440" tIns="45720" rIns="91440" bIns="45720" anchor="ctr" anchorCtr="0"/>
          <a:lstStyle/>
          <a:p>
            <a:endParaRPr lang="en-US" altLang="en-US" dirty="0"/>
          </a:p>
        </p:txBody>
      </p:sp>
      <p:sp>
        <p:nvSpPr>
          <p:cNvPr id="48131" name="Content Placeholder 2"/>
          <p:cNvSpPr>
            <a:spLocks noGrp="1"/>
          </p:cNvSpPr>
          <p:nvPr>
            <p:ph idx="1"/>
          </p:nvPr>
        </p:nvSpPr>
        <p:spPr>
          <a:xfrm>
            <a:off x="457200" y="1722438"/>
            <a:ext cx="8229600" cy="4525962"/>
          </a:xfrm>
        </p:spPr>
        <p:txBody>
          <a:bodyPr vert="horz" wrap="square" lIns="91440" tIns="45720" rIns="91440" bIns="45720" anchor="t" anchorCtr="0"/>
          <a:lstStyle/>
          <a:p>
            <a:pPr>
              <a:lnSpc>
                <a:spcPct val="90000"/>
              </a:lnSpc>
              <a:buFont typeface="Symbol" panose="05050102010706020507" pitchFamily="18" charset="2"/>
              <a:buNone/>
            </a:pPr>
            <a:r>
              <a:rPr lang="en-GB" altLang="en-US" dirty="0"/>
              <a:t>Disadvantages</a:t>
            </a:r>
          </a:p>
          <a:p>
            <a:pPr>
              <a:lnSpc>
                <a:spcPct val="90000"/>
              </a:lnSpc>
              <a:buFont typeface="Arial" panose="020B0604020202020204" pitchFamily="34" charset="0"/>
              <a:buChar char="•"/>
            </a:pPr>
            <a:r>
              <a:rPr lang="en-US" altLang="en-US" dirty="0"/>
              <a:t>Maintenance costs can be high </a:t>
            </a:r>
          </a:p>
          <a:p>
            <a:pPr>
              <a:lnSpc>
                <a:spcPct val="90000"/>
              </a:lnSpc>
              <a:buFont typeface="Arial" panose="020B0604020202020204" pitchFamily="34" charset="0"/>
              <a:buChar char="•"/>
            </a:pPr>
            <a:r>
              <a:rPr lang="en-US" altLang="en-US" dirty="0"/>
              <a:t>May be less fault tolerant</a:t>
            </a:r>
          </a:p>
          <a:p>
            <a:pPr>
              <a:lnSpc>
                <a:spcPct val="90000"/>
              </a:lnSpc>
              <a:buFont typeface="Arial" panose="020B0604020202020204" pitchFamily="34" charset="0"/>
              <a:buChar char="•"/>
            </a:pPr>
            <a:r>
              <a:rPr lang="en-US" altLang="en-US" dirty="0"/>
              <a:t>If one expert fails, then the whole system may halt</a:t>
            </a:r>
          </a:p>
          <a:p>
            <a:pPr>
              <a:lnSpc>
                <a:spcPct val="90000"/>
              </a:lnSpc>
              <a:buFont typeface="Arial" panose="020B0604020202020204" pitchFamily="34" charset="0"/>
              <a:buChar char="•"/>
            </a:pPr>
            <a:r>
              <a:rPr lang="en-US" altLang="en-US" dirty="0"/>
              <a:t>Difficult to inter-operate with other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vert="horz" wrap="square" lIns="91440" tIns="45720" rIns="91440" bIns="45720" anchor="ctr" anchorCtr="0"/>
          <a:lstStyle/>
          <a:p>
            <a:r>
              <a:rPr sz="4000" dirty="0"/>
              <a:t>Example: MAS Recommender System for Human Capacity Building</a:t>
            </a:r>
            <a:r>
              <a:rPr sz="4000" baseline="30000" dirty="0"/>
              <a:t>1</a:t>
            </a:r>
          </a:p>
        </p:txBody>
      </p:sp>
      <p:pic>
        <p:nvPicPr>
          <p:cNvPr id="50179" name="Picture 2"/>
          <p:cNvPicPr>
            <a:picLocks noChangeAspect="1"/>
          </p:cNvPicPr>
          <p:nvPr/>
        </p:nvPicPr>
        <p:blipFill>
          <a:blip r:embed="rId2"/>
          <a:stretch>
            <a:fillRect/>
          </a:stretch>
        </p:blipFill>
        <p:spPr>
          <a:xfrm>
            <a:off x="461963" y="1743075"/>
            <a:ext cx="8220075" cy="3667125"/>
          </a:xfrm>
          <a:prstGeom prst="rect">
            <a:avLst/>
          </a:prstGeom>
          <a:noFill/>
          <a:ln w="9525">
            <a:noFill/>
          </a:ln>
        </p:spPr>
      </p:pic>
      <p:sp>
        <p:nvSpPr>
          <p:cNvPr id="50180" name="TextBox 3"/>
          <p:cNvSpPr txBox="1"/>
          <p:nvPr/>
        </p:nvSpPr>
        <p:spPr>
          <a:xfrm>
            <a:off x="228600" y="6291263"/>
            <a:ext cx="85074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1</a:t>
            </a:r>
            <a:r>
              <a:rPr sz="1100" dirty="0">
                <a:latin typeface="Arial" panose="020B0604020202020204" pitchFamily="34" charset="0"/>
                <a:cs typeface="Arial" panose="020B0604020202020204" pitchFamily="34" charset="0"/>
              </a:rPr>
              <a:t>V.N. Marivate, G. Ssali and T. Marwala, </a:t>
            </a:r>
            <a:r>
              <a:rPr sz="1100" i="1" dirty="0">
                <a:latin typeface="Arial" panose="020B0604020202020204" pitchFamily="34" charset="0"/>
                <a:cs typeface="Arial" panose="020B0604020202020204" pitchFamily="34" charset="0"/>
              </a:rPr>
              <a:t>An intelligent multiagent recommender system for human capacity building,</a:t>
            </a:r>
            <a:r>
              <a:rPr sz="1100" dirty="0">
                <a:latin typeface="Arial" panose="020B0604020202020204" pitchFamily="34" charset="0"/>
                <a:cs typeface="Arial" panose="020B0604020202020204" pitchFamily="34" charset="0"/>
              </a:rPr>
              <a:t> MELECON 2008.</a:t>
            </a:r>
            <a:endParaRPr sz="1100" dirty="0">
              <a:latin typeface="Arial" panose="020B0604020202020204" pitchFamily="34" charset="0"/>
              <a:ea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vert="horz" wrap="square" lIns="91440" tIns="45720" rIns="91440" bIns="45720" anchor="ctr" anchorCtr="0"/>
          <a:lstStyle/>
          <a:p>
            <a:r>
              <a:rPr sz="4000" dirty="0"/>
              <a:t>Example: MAS Recommender System for Human Capacity Building</a:t>
            </a:r>
            <a:r>
              <a:rPr sz="4000" baseline="30000" dirty="0"/>
              <a:t>1</a:t>
            </a:r>
          </a:p>
        </p:txBody>
      </p:sp>
      <p:pic>
        <p:nvPicPr>
          <p:cNvPr id="51203" name="Picture 2"/>
          <p:cNvPicPr>
            <a:picLocks noChangeAspect="1"/>
          </p:cNvPicPr>
          <p:nvPr/>
        </p:nvPicPr>
        <p:blipFill>
          <a:blip r:embed="rId2"/>
          <a:stretch>
            <a:fillRect/>
          </a:stretch>
        </p:blipFill>
        <p:spPr>
          <a:xfrm>
            <a:off x="461963" y="1743075"/>
            <a:ext cx="8220075" cy="3667125"/>
          </a:xfrm>
          <a:prstGeom prst="rect">
            <a:avLst/>
          </a:prstGeom>
          <a:noFill/>
          <a:ln w="9525">
            <a:noFill/>
          </a:ln>
        </p:spPr>
      </p:pic>
      <p:sp>
        <p:nvSpPr>
          <p:cNvPr id="51204" name="TextBox 3"/>
          <p:cNvSpPr txBox="1"/>
          <p:nvPr/>
        </p:nvSpPr>
        <p:spPr>
          <a:xfrm>
            <a:off x="228600" y="6291263"/>
            <a:ext cx="85074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1</a:t>
            </a:r>
            <a:r>
              <a:rPr sz="1100" dirty="0">
                <a:latin typeface="Arial" panose="020B0604020202020204" pitchFamily="34" charset="0"/>
                <a:cs typeface="Arial" panose="020B0604020202020204" pitchFamily="34" charset="0"/>
              </a:rPr>
              <a:t>V.N. Marivate, G. Ssali and T. Marwala, </a:t>
            </a:r>
            <a:r>
              <a:rPr sz="1100" i="1" dirty="0">
                <a:latin typeface="Arial" panose="020B0604020202020204" pitchFamily="34" charset="0"/>
                <a:cs typeface="Arial" panose="020B0604020202020204" pitchFamily="34" charset="0"/>
              </a:rPr>
              <a:t>An intelligent multiagent recommender system for human capacity building,</a:t>
            </a:r>
            <a:r>
              <a:rPr sz="1100" dirty="0">
                <a:latin typeface="Arial" panose="020B0604020202020204" pitchFamily="34" charset="0"/>
                <a:cs typeface="Arial" panose="020B0604020202020204" pitchFamily="34" charset="0"/>
              </a:rPr>
              <a:t> MELECON 2008.</a:t>
            </a:r>
            <a:endParaRPr sz="1100" dirty="0">
              <a:latin typeface="Arial" panose="020B0604020202020204" pitchFamily="34" charset="0"/>
              <a:ea typeface="Arial" panose="020B0604020202020204" pitchFamily="34" charset="0"/>
            </a:endParaRPr>
          </a:p>
        </p:txBody>
      </p:sp>
      <p:sp>
        <p:nvSpPr>
          <p:cNvPr id="3" name="Rectangular Callout 2"/>
          <p:cNvSpPr/>
          <p:nvPr/>
        </p:nvSpPr>
        <p:spPr>
          <a:xfrm>
            <a:off x="-1524000" y="3012282"/>
            <a:ext cx="2514600" cy="2838450"/>
          </a:xfrm>
          <a:prstGeom prst="wedgeRectCallout">
            <a:avLst>
              <a:gd name="adj1" fmla="val 106025"/>
              <a:gd name="adj2" fmla="val -8462"/>
            </a:avLst>
          </a:prstGeom>
        </p:spPr>
        <p:style>
          <a:lnRef idx="1">
            <a:schemeClr val="accent2"/>
          </a:lnRef>
          <a:fillRef idx="2">
            <a:schemeClr val="accent2"/>
          </a:fillRef>
          <a:effectRef idx="1">
            <a:schemeClr val="accent2"/>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chemeClr val="dk1"/>
                </a:solidFill>
                <a:effectLst/>
                <a:uLnTx/>
                <a:uFillTx/>
                <a:latin typeface="+mn-lt"/>
                <a:ea typeface="+mn-ea"/>
                <a:cs typeface="+mn-cs"/>
              </a:rPr>
              <a:t>Reactive</a:t>
            </a:r>
            <a:r>
              <a:rPr kumimoji="0" lang="en-US" sz="1400" b="0" i="0" u="none" strike="noStrike" kern="1200" cap="none" spc="0" normalizeH="0" baseline="0" noProof="0" dirty="0">
                <a:ln>
                  <a:noFill/>
                </a:ln>
                <a:solidFill>
                  <a:schemeClr val="dk1"/>
                </a:solidFill>
                <a:effectLst/>
                <a:uLnTx/>
                <a:uFillTx/>
                <a:latin typeface="+mn-lt"/>
                <a:ea typeface="+mn-ea"/>
                <a:cs typeface="+mn-cs"/>
              </a:rPr>
              <a:t> agents:</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Get user profile</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rgbClr val="002060"/>
                </a:solidFill>
                <a:effectLst/>
                <a:uLnTx/>
                <a:uFillTx/>
                <a:latin typeface="+mn-lt"/>
                <a:ea typeface="+mn-ea"/>
                <a:cs typeface="+mn-cs"/>
              </a:rPr>
              <a:t>User type and search courses on search engine</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Search courses algorithm activate</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rgbClr val="002060"/>
                </a:solidFill>
                <a:effectLst/>
                <a:uLnTx/>
                <a:uFillTx/>
                <a:latin typeface="+mn-lt"/>
                <a:ea typeface="+mn-ea"/>
                <a:cs typeface="+mn-cs"/>
              </a:rPr>
              <a:t>Return courses</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Search engine Get the searched courses</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rgbClr val="002060"/>
                </a:solidFill>
                <a:effectLst/>
                <a:uLnTx/>
                <a:uFillTx/>
                <a:latin typeface="+mn-lt"/>
                <a:ea typeface="+mn-ea"/>
                <a:cs typeface="+mn-cs"/>
              </a:rPr>
              <a:t>Rank the courses</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Get courses’ rank</a:t>
            </a:r>
          </a:p>
          <a:p>
            <a:pPr marL="342900" marR="0" lvl="0" indent="-342900" algn="l" defTabSz="914400" rtl="0" eaLnBrk="1" fontAlgn="base" latinLnBrk="0" hangingPunct="1">
              <a:lnSpc>
                <a:spcPct val="100000"/>
              </a:lnSpc>
              <a:spcBef>
                <a:spcPct val="0"/>
              </a:spcBef>
              <a:spcAft>
                <a:spcPct val="0"/>
              </a:spcAft>
              <a:buClrTx/>
              <a:buSzTx/>
              <a:buFontTx/>
              <a:buAutoNum type="arabicPeriod"/>
              <a:defRPr/>
            </a:pPr>
            <a:r>
              <a:rPr kumimoji="0" lang="en-US" sz="1400" b="0" i="0" u="none" strike="noStrike" kern="1200" cap="none" spc="0" normalizeH="0" baseline="0" noProof="0" dirty="0">
                <a:ln>
                  <a:noFill/>
                </a:ln>
                <a:solidFill>
                  <a:srgbClr val="002060"/>
                </a:solidFill>
                <a:effectLst/>
                <a:uLnTx/>
                <a:uFillTx/>
                <a:latin typeface="+mn-lt"/>
                <a:ea typeface="+mn-ea"/>
                <a:cs typeface="+mn-cs"/>
              </a:rPr>
              <a:t>Recommend courses to user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vert="horz" wrap="square" lIns="91440" tIns="45720" rIns="91440" bIns="45720" anchor="ctr" anchorCtr="0"/>
          <a:lstStyle/>
          <a:p>
            <a:r>
              <a:rPr sz="4000" dirty="0"/>
              <a:t>Example: MAS Recommender System for Human Capacity Building</a:t>
            </a:r>
            <a:r>
              <a:rPr sz="4000" baseline="30000" dirty="0"/>
              <a:t>1</a:t>
            </a:r>
          </a:p>
        </p:txBody>
      </p:sp>
      <p:pic>
        <p:nvPicPr>
          <p:cNvPr id="52227" name="Picture 2"/>
          <p:cNvPicPr>
            <a:picLocks noChangeAspect="1"/>
          </p:cNvPicPr>
          <p:nvPr/>
        </p:nvPicPr>
        <p:blipFill>
          <a:blip r:embed="rId2"/>
          <a:stretch>
            <a:fillRect/>
          </a:stretch>
        </p:blipFill>
        <p:spPr>
          <a:xfrm>
            <a:off x="461963" y="1743075"/>
            <a:ext cx="8220075" cy="3667125"/>
          </a:xfrm>
          <a:prstGeom prst="rect">
            <a:avLst/>
          </a:prstGeom>
          <a:noFill/>
          <a:ln w="9525">
            <a:noFill/>
          </a:ln>
        </p:spPr>
      </p:pic>
      <p:sp>
        <p:nvSpPr>
          <p:cNvPr id="52228" name="TextBox 3"/>
          <p:cNvSpPr txBox="1"/>
          <p:nvPr/>
        </p:nvSpPr>
        <p:spPr>
          <a:xfrm>
            <a:off x="228600" y="6291263"/>
            <a:ext cx="85074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1</a:t>
            </a:r>
            <a:r>
              <a:rPr sz="1100" dirty="0">
                <a:latin typeface="Arial" panose="020B0604020202020204" pitchFamily="34" charset="0"/>
                <a:cs typeface="Arial" panose="020B0604020202020204" pitchFamily="34" charset="0"/>
              </a:rPr>
              <a:t>V.N. Marivate, G. Ssali and T. Marwala, </a:t>
            </a:r>
            <a:r>
              <a:rPr sz="1100" i="1" dirty="0">
                <a:latin typeface="Arial" panose="020B0604020202020204" pitchFamily="34" charset="0"/>
                <a:cs typeface="Arial" panose="020B0604020202020204" pitchFamily="34" charset="0"/>
              </a:rPr>
              <a:t>An intelligent multiagent recommender system for human capacity building,</a:t>
            </a:r>
            <a:r>
              <a:rPr sz="1100" dirty="0">
                <a:latin typeface="Arial" panose="020B0604020202020204" pitchFamily="34" charset="0"/>
                <a:cs typeface="Arial" panose="020B0604020202020204" pitchFamily="34" charset="0"/>
              </a:rPr>
              <a:t> MELECON 2008.</a:t>
            </a:r>
            <a:endParaRPr sz="1100" dirty="0">
              <a:latin typeface="Arial" panose="020B0604020202020204" pitchFamily="34" charset="0"/>
              <a:ea typeface="Arial" panose="020B0604020202020204" pitchFamily="34" charset="0"/>
            </a:endParaRPr>
          </a:p>
        </p:txBody>
      </p:sp>
      <p:sp>
        <p:nvSpPr>
          <p:cNvPr id="3" name="Rectangular Callout 2"/>
          <p:cNvSpPr/>
          <p:nvPr/>
        </p:nvSpPr>
        <p:spPr>
          <a:xfrm>
            <a:off x="3530600" y="4114800"/>
            <a:ext cx="1905000" cy="2128838"/>
          </a:xfrm>
          <a:prstGeom prst="wedgeRectCallout">
            <a:avLst>
              <a:gd name="adj1" fmla="val 77910"/>
              <a:gd name="adj2" fmla="val -63600"/>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chemeClr val="dk1"/>
                </a:solidFill>
                <a:effectLst/>
                <a:uLnTx/>
                <a:uFillTx/>
                <a:latin typeface="+mn-lt"/>
                <a:ea typeface="+mn-ea"/>
                <a:cs typeface="+mn-cs"/>
              </a:rPr>
              <a:t>Proactive </a:t>
            </a:r>
            <a:r>
              <a:rPr kumimoji="0" lang="en-US" sz="1400" b="0" i="0" u="none" strike="noStrike" kern="1200" cap="none" spc="0" normalizeH="0" baseline="0" noProof="0" dirty="0">
                <a:ln>
                  <a:noFill/>
                </a:ln>
                <a:solidFill>
                  <a:schemeClr val="dk1"/>
                </a:solidFill>
                <a:effectLst/>
                <a:uLnTx/>
                <a:uFillTx/>
                <a:latin typeface="+mn-lt"/>
                <a:ea typeface="+mn-ea"/>
                <a:cs typeface="+mn-cs"/>
              </a:rPr>
              <a:t>agents:</a:t>
            </a:r>
          </a:p>
          <a:p>
            <a:pPr marL="342900" marR="0" lvl="0" indent="-342900" algn="l" defTabSz="914400" rtl="0" eaLnBrk="1" fontAlgn="base" latinLnBrk="0" hangingPunct="1">
              <a:lnSpc>
                <a:spcPct val="100000"/>
              </a:lnSpc>
              <a:spcBef>
                <a:spcPct val="0"/>
              </a:spcBef>
              <a:spcAft>
                <a:spcPct val="0"/>
              </a:spcAft>
              <a:buClrTx/>
              <a:buSzTx/>
              <a:buFontTx/>
              <a:buAutoNum type="alphaU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Goes to service provider (www)</a:t>
            </a:r>
          </a:p>
          <a:p>
            <a:pPr marL="342900" marR="0" lvl="0" indent="-342900" algn="l" defTabSz="914400" rtl="0" eaLnBrk="1" fontAlgn="base" latinLnBrk="0" hangingPunct="1">
              <a:lnSpc>
                <a:spcPct val="100000"/>
              </a:lnSpc>
              <a:spcBef>
                <a:spcPct val="0"/>
              </a:spcBef>
              <a:spcAft>
                <a:spcPct val="0"/>
              </a:spcAft>
              <a:buClrTx/>
              <a:buSzTx/>
              <a:buFontTx/>
              <a:buAutoNum type="alphaU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Mine information</a:t>
            </a:r>
          </a:p>
          <a:p>
            <a:pPr marL="342900" marR="0" lvl="0" indent="-342900" algn="l" defTabSz="914400" rtl="0" eaLnBrk="1" fontAlgn="base" latinLnBrk="0" hangingPunct="1">
              <a:lnSpc>
                <a:spcPct val="100000"/>
              </a:lnSpc>
              <a:spcBef>
                <a:spcPct val="0"/>
              </a:spcBef>
              <a:spcAft>
                <a:spcPct val="0"/>
              </a:spcAft>
              <a:buClrTx/>
              <a:buSzTx/>
              <a:buFontTx/>
              <a:buAutoNum type="alphaU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Extract keyword from retrieved website</a:t>
            </a:r>
          </a:p>
          <a:p>
            <a:pPr marL="342900" marR="0" lvl="0" indent="-342900" algn="l" defTabSz="914400" rtl="0" eaLnBrk="1" fontAlgn="base" latinLnBrk="0" hangingPunct="1">
              <a:lnSpc>
                <a:spcPct val="100000"/>
              </a:lnSpc>
              <a:spcBef>
                <a:spcPct val="0"/>
              </a:spcBef>
              <a:spcAft>
                <a:spcPct val="0"/>
              </a:spcAft>
              <a:buClrTx/>
              <a:buSzTx/>
              <a:buFontTx/>
              <a:buAutoNum type="alphaU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Return keywords</a:t>
            </a:r>
          </a:p>
          <a:p>
            <a:pPr marL="342900" marR="0" lvl="0" indent="-342900" algn="l" defTabSz="914400" rtl="0" eaLnBrk="1" fontAlgn="base" latinLnBrk="0" hangingPunct="1">
              <a:lnSpc>
                <a:spcPct val="100000"/>
              </a:lnSpc>
              <a:spcBef>
                <a:spcPct val="0"/>
              </a:spcBef>
              <a:spcAft>
                <a:spcPct val="0"/>
              </a:spcAft>
              <a:buClrTx/>
              <a:buSzTx/>
              <a:buFontTx/>
              <a:buAutoNum type="alphaUcPeriod"/>
              <a:defRPr/>
            </a:pPr>
            <a:r>
              <a:rPr kumimoji="0" lang="en-US" sz="1400" b="0" i="0" u="none" strike="noStrike" kern="1200" cap="none" spc="0" normalizeH="0" baseline="0" noProof="0" dirty="0">
                <a:ln>
                  <a:noFill/>
                </a:ln>
                <a:solidFill>
                  <a:schemeClr val="dk1"/>
                </a:solidFill>
                <a:effectLst/>
                <a:uLnTx/>
                <a:uFillTx/>
                <a:latin typeface="+mn-lt"/>
                <a:ea typeface="+mn-ea"/>
                <a:cs typeface="+mn-cs"/>
              </a:rPr>
              <a:t>Add courses to database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vert="horz" wrap="square" lIns="91440" tIns="45720" rIns="91440" bIns="45720" anchor="ctr" anchorCtr="0"/>
          <a:lstStyle/>
          <a:p>
            <a:r>
              <a:rPr lang="en-GB" altLang="en-US" dirty="0"/>
              <a:t>Open MASs</a:t>
            </a:r>
            <a:endParaRPr lang="en-US" altLang="en-US" dirty="0"/>
          </a:p>
        </p:txBody>
      </p:sp>
      <p:sp>
        <p:nvSpPr>
          <p:cNvPr id="53251"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The system has no prior static design, only single agents within</a:t>
            </a:r>
          </a:p>
          <a:p>
            <a:r>
              <a:rPr lang="en-US" altLang="en-US" dirty="0"/>
              <a:t>Agents are not necessarily aware of others – a mechanism for identifying, searching and locating others is required</a:t>
            </a:r>
          </a:p>
          <a:p>
            <a:r>
              <a:rPr lang="en-US" altLang="en-US" dirty="0"/>
              <a:t>Agents may be non-cooperative, malicious or not trustworthy </a:t>
            </a:r>
          </a:p>
          <a:p>
            <a:r>
              <a:rPr lang="en-US" altLang="en-US" dirty="0"/>
              <a:t>Example: open electronic marketplaces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r>
              <a:rPr lang="en-US" altLang="en-US" dirty="0"/>
              <a:t>Outline</a:t>
            </a:r>
          </a:p>
        </p:txBody>
      </p:sp>
      <p:sp>
        <p:nvSpPr>
          <p:cNvPr id="14339"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Multiagent systems definition</a:t>
            </a:r>
          </a:p>
          <a:p>
            <a:r>
              <a:rPr lang="en-US" altLang="en-US" dirty="0"/>
              <a:t>Coherence</a:t>
            </a:r>
          </a:p>
          <a:p>
            <a:r>
              <a:rPr lang="en-US" altLang="en-US" dirty="0"/>
              <a:t>Utilities and preferences</a:t>
            </a:r>
          </a:p>
          <a:p>
            <a:r>
              <a:rPr lang="en-US" altLang="en-US" dirty="0"/>
              <a:t>MAS applications</a:t>
            </a:r>
          </a:p>
          <a:p>
            <a:r>
              <a:rPr lang="en-US" altLang="en-US" dirty="0"/>
              <a:t>Summary</a:t>
            </a:r>
          </a:p>
          <a:p>
            <a:endParaRPr lang="en-US" altLang="en-US" dirty="0"/>
          </a:p>
        </p:txBody>
      </p:sp>
      <p:sp>
        <p:nvSpPr>
          <p:cNvPr id="1434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ctr" anchorCtr="0"/>
          <a:lstStyle/>
          <a:p>
            <a:r>
              <a:rPr dirty="0"/>
              <a:t>Example: A MAS Framework for  Stock Trading</a:t>
            </a:r>
            <a:r>
              <a:rPr baseline="30000" dirty="0"/>
              <a:t>2</a:t>
            </a:r>
          </a:p>
        </p:txBody>
      </p:sp>
      <p:pic>
        <p:nvPicPr>
          <p:cNvPr id="55299" name="Picture 2"/>
          <p:cNvPicPr>
            <a:picLocks noGrp="1" noChangeAspect="1"/>
          </p:cNvPicPr>
          <p:nvPr>
            <p:ph idx="1"/>
          </p:nvPr>
        </p:nvPicPr>
        <p:blipFill>
          <a:blip r:embed="rId2"/>
          <a:srcRect/>
          <a:stretch>
            <a:fillRect/>
          </a:stretch>
        </p:blipFill>
        <p:spPr>
          <a:xfrm>
            <a:off x="1828800" y="1752600"/>
            <a:ext cx="3848100" cy="4743450"/>
          </a:xfrm>
        </p:spPr>
      </p:pic>
      <p:sp>
        <p:nvSpPr>
          <p:cNvPr id="55300" name="TextBox 3"/>
          <p:cNvSpPr txBox="1"/>
          <p:nvPr/>
        </p:nvSpPr>
        <p:spPr>
          <a:xfrm>
            <a:off x="5638800" y="6122988"/>
            <a:ext cx="3352800" cy="430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2</a:t>
            </a:r>
            <a:r>
              <a:rPr sz="1100" dirty="0">
                <a:latin typeface="Arial" panose="020B0604020202020204" pitchFamily="34" charset="0"/>
                <a:cs typeface="Arial" panose="020B0604020202020204" pitchFamily="34" charset="0"/>
              </a:rPr>
              <a:t>D. Davis, </a:t>
            </a:r>
            <a:r>
              <a:rPr sz="1100" i="1" dirty="0">
                <a:latin typeface="Arial" panose="020B0604020202020204" pitchFamily="34" charset="0"/>
                <a:cs typeface="Arial" panose="020B0604020202020204" pitchFamily="34" charset="0"/>
              </a:rPr>
              <a:t>A multiagent framework for stock trading</a:t>
            </a:r>
            <a:r>
              <a:rPr sz="1100" dirty="0">
                <a:latin typeface="Arial" panose="020B0604020202020204" pitchFamily="34" charset="0"/>
                <a:cs typeface="Arial" panose="020B0604020202020204" pitchFamily="34" charset="0"/>
              </a:rPr>
              <a:t>, 16</a:t>
            </a:r>
            <a:r>
              <a:rPr sz="1100" baseline="30000" dirty="0">
                <a:latin typeface="Arial" panose="020B0604020202020204" pitchFamily="34" charset="0"/>
                <a:cs typeface="Arial" panose="020B0604020202020204" pitchFamily="34" charset="0"/>
              </a:rPr>
              <a:t>th</a:t>
            </a:r>
            <a:r>
              <a:rPr sz="1100" dirty="0">
                <a:latin typeface="Arial" panose="020B0604020202020204" pitchFamily="34" charset="0"/>
                <a:cs typeface="Arial" panose="020B0604020202020204" pitchFamily="34" charset="0"/>
              </a:rPr>
              <a:t> IFIT World Computing Congress, 2000</a:t>
            </a:r>
            <a:endParaRPr sz="1100" dirty="0">
              <a:latin typeface="Arial" panose="020B0604020202020204" pitchFamily="34"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vert="horz" wrap="square" lIns="91440" tIns="45720" rIns="91440" bIns="45720" anchor="ctr" anchorCtr="0"/>
          <a:lstStyle/>
          <a:p>
            <a:r>
              <a:rPr dirty="0"/>
              <a:t>Example: A MAS Framework for  Stock Trading</a:t>
            </a:r>
            <a:r>
              <a:rPr baseline="30000" dirty="0"/>
              <a:t>2</a:t>
            </a:r>
            <a:endParaRPr dirty="0"/>
          </a:p>
        </p:txBody>
      </p:sp>
      <p:pic>
        <p:nvPicPr>
          <p:cNvPr id="56323" name="Picture 2"/>
          <p:cNvPicPr>
            <a:picLocks noGrp="1" noChangeAspect="1"/>
          </p:cNvPicPr>
          <p:nvPr>
            <p:ph idx="1"/>
          </p:nvPr>
        </p:nvPicPr>
        <p:blipFill>
          <a:blip r:embed="rId3"/>
          <a:srcRect/>
          <a:stretch>
            <a:fillRect/>
          </a:stretch>
        </p:blipFill>
        <p:spPr>
          <a:xfrm>
            <a:off x="1828800" y="1752600"/>
            <a:ext cx="3848100" cy="4743450"/>
          </a:xfrm>
        </p:spPr>
      </p:pic>
      <p:sp>
        <p:nvSpPr>
          <p:cNvPr id="3" name="Rectangle 2"/>
          <p:cNvSpPr/>
          <p:nvPr/>
        </p:nvSpPr>
        <p:spPr>
          <a:xfrm>
            <a:off x="5791200" y="2362200"/>
            <a:ext cx="3200400" cy="2057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Communication between agents using MASST-ACL based on Knowledge Query Manipulation Language (KQML) and Knowledge Interchange Format (KIF)</a:t>
            </a:r>
          </a:p>
        </p:txBody>
      </p:sp>
      <p:sp>
        <p:nvSpPr>
          <p:cNvPr id="56325" name="TextBox 4"/>
          <p:cNvSpPr txBox="1"/>
          <p:nvPr/>
        </p:nvSpPr>
        <p:spPr>
          <a:xfrm>
            <a:off x="5638800" y="6122988"/>
            <a:ext cx="3352800" cy="430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100" baseline="30000" dirty="0">
                <a:latin typeface="Arial" panose="020B0604020202020204" pitchFamily="34" charset="0"/>
                <a:cs typeface="Arial" panose="020B0604020202020204" pitchFamily="34" charset="0"/>
              </a:rPr>
              <a:t>2</a:t>
            </a:r>
            <a:r>
              <a:rPr sz="1100" dirty="0">
                <a:latin typeface="Arial" panose="020B0604020202020204" pitchFamily="34" charset="0"/>
                <a:cs typeface="Arial" panose="020B0604020202020204" pitchFamily="34" charset="0"/>
              </a:rPr>
              <a:t>D. Davis, </a:t>
            </a:r>
            <a:r>
              <a:rPr sz="1100" i="1" dirty="0">
                <a:latin typeface="Arial" panose="020B0604020202020204" pitchFamily="34" charset="0"/>
                <a:cs typeface="Arial" panose="020B0604020202020204" pitchFamily="34" charset="0"/>
              </a:rPr>
              <a:t>A multiagent framework for stock trading</a:t>
            </a:r>
            <a:r>
              <a:rPr sz="1100" dirty="0">
                <a:latin typeface="Arial" panose="020B0604020202020204" pitchFamily="34" charset="0"/>
                <a:cs typeface="Arial" panose="020B0604020202020204" pitchFamily="34" charset="0"/>
              </a:rPr>
              <a:t>, 16</a:t>
            </a:r>
            <a:r>
              <a:rPr sz="1100" baseline="30000" dirty="0">
                <a:latin typeface="Arial" panose="020B0604020202020204" pitchFamily="34" charset="0"/>
                <a:cs typeface="Arial" panose="020B0604020202020204" pitchFamily="34" charset="0"/>
              </a:rPr>
              <a:t>th</a:t>
            </a:r>
            <a:r>
              <a:rPr sz="1100" dirty="0">
                <a:latin typeface="Arial" panose="020B0604020202020204" pitchFamily="34" charset="0"/>
                <a:cs typeface="Arial" panose="020B0604020202020204" pitchFamily="34" charset="0"/>
              </a:rPr>
              <a:t> IFIT World Computing Congress, 2000</a:t>
            </a:r>
            <a:endParaRPr sz="1100" dirty="0">
              <a:latin typeface="Arial" panose="020B0604020202020204" pitchFamily="3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vert="horz" wrap="square" lIns="91440" tIns="45720" rIns="91440" bIns="45720" anchor="ctr" anchorCtr="0"/>
          <a:lstStyle/>
          <a:p>
            <a:r>
              <a:rPr lang="en-US" altLang="en-US" dirty="0"/>
              <a:t>Advantages </a:t>
            </a:r>
          </a:p>
        </p:txBody>
      </p:sp>
      <p:sp>
        <p:nvSpPr>
          <p:cNvPr id="58371"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Single agent or groups are designed separately (modular)</a:t>
            </a:r>
          </a:p>
          <a:p>
            <a:r>
              <a:rPr lang="en-US" altLang="en-US" dirty="0"/>
              <a:t>Flexible and fault tolerant</a:t>
            </a:r>
          </a:p>
          <a:p>
            <a:r>
              <a:rPr lang="en-US" altLang="en-US" dirty="0"/>
              <a:t>Evolutionary design</a:t>
            </a:r>
          </a:p>
          <a:p>
            <a:r>
              <a:rPr lang="en-US" altLang="en-US" dirty="0"/>
              <a:t>Easier to maintain</a:t>
            </a:r>
          </a:p>
          <a:p>
            <a:r>
              <a:rPr lang="en-US" altLang="en-US" dirty="0"/>
              <a:t>Dynamic, open society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vert="horz" wrap="square" lIns="91440" tIns="45720" rIns="91440" bIns="45720" anchor="ctr" anchorCtr="0"/>
          <a:lstStyle/>
          <a:p>
            <a:r>
              <a:rPr lang="en-US" altLang="en-US" dirty="0"/>
              <a:t>Disadvantages</a:t>
            </a:r>
          </a:p>
        </p:txBody>
      </p:sp>
      <p:sp>
        <p:nvSpPr>
          <p:cNvPr id="60419"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Overall behaviour of the system not predictable</a:t>
            </a:r>
          </a:p>
          <a:p>
            <a:r>
              <a:rPr lang="en-US" altLang="en-US" dirty="0"/>
              <a:t>Protocols, languages, ontologies may vary across agents</a:t>
            </a:r>
          </a:p>
          <a:p>
            <a:r>
              <a:rPr lang="en-US" altLang="en-US" dirty="0"/>
              <a:t>Malicious behaviour difficult to avoid</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vert="horz" wrap="square" lIns="91440" tIns="45720" rIns="91440" bIns="45720" anchor="ctr" anchorCtr="0"/>
          <a:lstStyle/>
          <a:p>
            <a:r>
              <a:rPr lang="en-US" altLang="en-US" dirty="0"/>
              <a:t>Summary</a:t>
            </a:r>
          </a:p>
        </p:txBody>
      </p:sp>
      <p:sp>
        <p:nvSpPr>
          <p:cNvPr id="41987"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Definition to MAS have been given</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Utilities and preferences of MAS were described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Example of applications of MAS were discussed</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What’s next?</a:t>
            </a:r>
            <a:endParaRPr kumimoji="0" lang="en-US" alt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rgbClr val="0070C0"/>
                </a:solidFill>
                <a:effectLst/>
                <a:uLnTx/>
                <a:uFillTx/>
                <a:latin typeface="+mn-lt"/>
                <a:ea typeface="+mn-ea"/>
                <a:cs typeface="+mn-cs"/>
              </a:rPr>
              <a:t>Interactions</a:t>
            </a:r>
          </a:p>
        </p:txBody>
      </p:sp>
      <p:sp>
        <p:nvSpPr>
          <p:cNvPr id="6246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15363" name="Title 1"/>
          <p:cNvSpPr>
            <a:spLocks noGrp="1"/>
          </p:cNvSpPr>
          <p:nvPr>
            <p:ph type="title"/>
          </p:nvPr>
        </p:nvSpPr>
        <p:spPr/>
        <p:txBody>
          <a:bodyPr vert="horz" wrap="square" lIns="91440" tIns="45720" rIns="91440" bIns="45720" anchor="ctr" anchorCtr="0"/>
          <a:lstStyle/>
          <a:p>
            <a:r>
              <a:rPr lang="en-US" altLang="en-US" dirty="0"/>
              <a:t>Multiagent?</a:t>
            </a:r>
          </a:p>
        </p:txBody>
      </p:sp>
      <p:sp>
        <p:nvSpPr>
          <p:cNvPr id="7"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a:t>
            </a:r>
            <a:r>
              <a:rPr kumimoji="0" lang="en-US" sz="2800" b="1" i="0" u="none" strike="noStrike" kern="1200" cap="none" spc="0" normalizeH="0" baseline="0" noProof="0" dirty="0">
                <a:ln>
                  <a:noFill/>
                </a:ln>
                <a:solidFill>
                  <a:srgbClr val="007635"/>
                </a:solidFill>
                <a:effectLst/>
                <a:uLnTx/>
                <a:uFillTx/>
                <a:latin typeface="+mn-lt"/>
                <a:ea typeface="+mn-ea"/>
                <a:cs typeface="+mn-cs"/>
              </a:rPr>
              <a:t>system</a:t>
            </a:r>
            <a:r>
              <a:rPr kumimoji="0" lang="en-US" sz="2800" b="0" i="0" u="none" strike="noStrike" kern="1200" cap="none" spc="0" normalizeH="0" baseline="0" noProof="0" dirty="0">
                <a:ln>
                  <a:noFill/>
                </a:ln>
                <a:solidFill>
                  <a:schemeClr val="tx1"/>
                </a:solidFill>
                <a:effectLst/>
                <a:uLnTx/>
                <a:uFillTx/>
                <a:latin typeface="+mn-lt"/>
                <a:ea typeface="+mn-ea"/>
                <a:cs typeface="+mn-cs"/>
              </a:rPr>
              <a:t>: contains more than one agent…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…which </a:t>
            </a:r>
            <a:r>
              <a:rPr kumimoji="0" lang="en-US"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interact</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through </a:t>
            </a:r>
            <a:r>
              <a:rPr kumimoji="0" lang="en-US"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communication</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…are able to act in an environment…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…have different “</a:t>
            </a:r>
            <a:r>
              <a:rPr kumimoji="0" lang="en-US" altLang="en-US" sz="2400" b="1" i="0" u="none" strike="noStrike" kern="1200" cap="none" spc="0" normalizeH="0" baseline="0" noProof="0" dirty="0">
                <a:ln>
                  <a:noFill/>
                </a:ln>
                <a:solidFill>
                  <a:srgbClr val="0000CC"/>
                </a:solidFill>
                <a:effectLst/>
                <a:uLnTx/>
                <a:uFillTx/>
                <a:latin typeface="+mn-lt"/>
                <a:ea typeface="+mn-ea"/>
                <a:cs typeface="+mn-cs"/>
              </a:rPr>
              <a:t>spheres of influence</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400" b="0" i="0" u="none" strike="noStrike" kern="1200" cap="none" spc="0" normalizeH="0" baseline="0" noProof="0" dirty="0">
                <a:ln>
                  <a:noFill/>
                </a:ln>
                <a:solidFill>
                  <a:srgbClr val="FF0000"/>
                </a:solidFill>
                <a:effectLst/>
                <a:uLnTx/>
                <a:uFillTx/>
                <a:latin typeface="+mn-lt"/>
                <a:ea typeface="+mn-ea"/>
                <a:cs typeface="+mn-cs"/>
              </a:rPr>
              <a:t>which may </a:t>
            </a:r>
            <a:r>
              <a:rPr kumimoji="0" lang="en-US" altLang="en-US" sz="2400" b="0" i="1" u="none" strike="noStrike" kern="1200" cap="none" spc="0" normalizeH="0" baseline="0" noProof="0" dirty="0">
                <a:ln>
                  <a:noFill/>
                </a:ln>
                <a:solidFill>
                  <a:srgbClr val="FF0000"/>
                </a:solidFill>
                <a:effectLst/>
                <a:uLnTx/>
                <a:uFillTx/>
                <a:latin typeface="+mn-lt"/>
                <a:ea typeface="+mn-ea"/>
                <a:cs typeface="+mn-cs"/>
              </a:rPr>
              <a:t>coincide</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 have control over, or at least be influence, different parts of the environment (Wooldridge, 2009)</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Issues</a:t>
            </a:r>
            <a:r>
              <a:rPr kumimoji="0" lang="en-US" sz="2800" b="0" i="0" u="none" strike="noStrike" kern="1200" cap="none" spc="0" normalizeH="0" baseline="0" noProof="0" dirty="0">
                <a:ln>
                  <a:noFill/>
                </a:ln>
                <a:solidFill>
                  <a:srgbClr val="FF0000"/>
                </a:solidFill>
                <a:effectLst/>
                <a:uLnTx/>
                <a:uFillTx/>
                <a:latin typeface="+mn-lt"/>
                <a:ea typeface="+mn-ea"/>
                <a:cs typeface="+mn-cs"/>
              </a:rPr>
              <a:t>: dependency, relationships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E.g. two agents want to move through a small door, or</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one agent is the “boss” of another</a:t>
            </a:r>
          </a:p>
        </p:txBody>
      </p:sp>
      <p:sp>
        <p:nvSpPr>
          <p:cNvPr id="15365"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cxnSp>
        <p:nvCxnSpPr>
          <p:cNvPr id="9" name="Straight Arrow Connector 8"/>
          <p:cNvCxnSpPr/>
          <p:nvPr/>
        </p:nvCxnSpPr>
        <p:spPr>
          <a:xfrm flipV="1">
            <a:off x="914400" y="3810000"/>
            <a:ext cx="304800" cy="6096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nchorCtr="0"/>
          <a:lstStyle/>
          <a:p>
            <a:r>
              <a:rPr lang="en-US" altLang="en-US" dirty="0"/>
              <a:t>Typical Structure of a MAS</a:t>
            </a:r>
          </a:p>
        </p:txBody>
      </p:sp>
      <p:pic>
        <p:nvPicPr>
          <p:cNvPr id="17411" name="Picture 5"/>
          <p:cNvPicPr>
            <a:picLocks noChangeAspect="1"/>
          </p:cNvPicPr>
          <p:nvPr/>
        </p:nvPicPr>
        <p:blipFill>
          <a:blip r:embed="rId3"/>
          <a:stretch>
            <a:fillRect/>
          </a:stretch>
        </p:blipFill>
        <p:spPr>
          <a:xfrm>
            <a:off x="1828800" y="1295400"/>
            <a:ext cx="5791200" cy="5197475"/>
          </a:xfrm>
          <a:prstGeom prst="rect">
            <a:avLst/>
          </a:prstGeom>
          <a:noFill/>
          <a:ln w="9525">
            <a:noFill/>
          </a:ln>
        </p:spPr>
      </p:pic>
      <p:sp>
        <p:nvSpPr>
          <p:cNvPr id="1741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r>
              <a:rPr lang="en-US" altLang="en-US" dirty="0"/>
              <a:t>Other definition</a:t>
            </a:r>
          </a:p>
        </p:txBody>
      </p:sp>
      <p:sp>
        <p:nvSpPr>
          <p:cNvPr id="3" name="Content Placeholder 2"/>
          <p:cNvSpPr>
            <a:spLocks noGrp="1"/>
          </p:cNvSpPr>
          <p:nvPr>
            <p:ph idx="1"/>
          </p:nvPr>
        </p:nvSpPr>
        <p:spPr>
          <a:xfrm>
            <a:off x="457200" y="1722438"/>
            <a:ext cx="8229600" cy="33067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1" i="0" u="none" strike="noStrike" kern="1200" cap="none" spc="0" normalizeH="0" baseline="0" noProof="0" dirty="0">
                <a:ln>
                  <a:noFill/>
                </a:ln>
                <a:solidFill>
                  <a:schemeClr val="tx1"/>
                </a:solidFill>
                <a:effectLst/>
                <a:uLnTx/>
                <a:uFillTx/>
                <a:latin typeface="+mn-lt"/>
                <a:ea typeface="+mn-ea"/>
                <a:cs typeface="+mn-cs"/>
              </a:rPr>
              <a:t>Definition</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A multi-agent system (MAS) consists of a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network of loosely-coupled computational autonomous agents</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who can perform actions, they have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resources</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at their disposal and they possess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knowledge</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capabilities</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or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skills</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They are situated in a common environment and they can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interact</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through a set of rules, namely an </a:t>
            </a:r>
            <a:r>
              <a:rPr kumimoji="0" lang="en-GB" altLang="en-US" sz="24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interaction protocol</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a:t>
            </a:r>
            <a:r>
              <a:rPr kumimoji="0" lang="en-GB" altLang="en-US" sz="2400" b="0" i="1" u="none" strike="noStrike" kern="1200" cap="none" spc="0" normalizeH="0" baseline="0" noProof="0" dirty="0" err="1">
                <a:ln>
                  <a:noFill/>
                </a:ln>
                <a:solidFill>
                  <a:schemeClr val="tx1"/>
                </a:solidFill>
                <a:effectLst/>
                <a:uLnTx/>
                <a:uFillTx/>
                <a:latin typeface="+mn-lt"/>
                <a:ea typeface="+mn-ea"/>
                <a:cs typeface="+mn-cs"/>
              </a:rPr>
              <a:t>Fasli</a:t>
            </a:r>
            <a:r>
              <a:rPr kumimoji="0" lang="en-GB" altLang="en-US" sz="2400" b="0" i="1" u="none" strike="noStrike" kern="1200" cap="none" spc="0" normalizeH="0" baseline="0" noProof="0" dirty="0">
                <a:ln>
                  <a:noFill/>
                </a:ln>
                <a:solidFill>
                  <a:schemeClr val="tx1"/>
                </a:solidFill>
                <a:effectLst/>
                <a:uLnTx/>
                <a:uFillTx/>
                <a:latin typeface="+mn-lt"/>
                <a:ea typeface="+mn-ea"/>
                <a:cs typeface="+mn-cs"/>
              </a:rPr>
              <a:t>, 2007).</a:t>
            </a:r>
            <a:endParaRPr kumimoji="0" lang="en-US" altLang="en-US" sz="2400" b="0" i="1"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838200" y="4648200"/>
            <a:ext cx="7620000" cy="12192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dirty="0">
                <a:ln>
                  <a:noFill/>
                </a:ln>
                <a:solidFill>
                  <a:schemeClr val="lt1"/>
                </a:solidFill>
                <a:effectLst/>
                <a:uLnTx/>
                <a:uFillTx/>
                <a:latin typeface="+mn-lt"/>
                <a:ea typeface="+mn-ea"/>
                <a:cs typeface="+mn-cs"/>
              </a:rPr>
              <a:t>It is rare for an agent to act in isolation and it is even more rare for an agent to be useful on its own!</a:t>
            </a:r>
            <a:endParaRPr kumimoji="0" lang="en-US"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99ADB4F4-1EFB-CB91-E045-7650C671DA92}"/>
              </a:ext>
            </a:extLst>
          </p:cNvPr>
          <p:cNvSpPr txBox="1"/>
          <p:nvPr/>
        </p:nvSpPr>
        <p:spPr>
          <a:xfrm>
            <a:off x="-4267200" y="1252160"/>
            <a:ext cx="4572000" cy="4247317"/>
          </a:xfrm>
          <a:prstGeom prst="rect">
            <a:avLst/>
          </a:prstGeom>
          <a:noFill/>
        </p:spPr>
        <p:txBody>
          <a:bodyPr wrap="square">
            <a:spAutoFit/>
          </a:bodyPr>
          <a:lstStyle/>
          <a:p>
            <a:r>
              <a:rPr lang="en-US" b="0" i="0" dirty="0">
                <a:effectLst/>
                <a:latin typeface="Söhne"/>
              </a:rPr>
              <a:t>A multiagent system is a system composed of multiple agents that interact with each other to accomplish a common goal or set of goals. These agents can be software programs, robots, or other intelligent entities that are capable of making decisions and acting independently in a given environment. The agents in a multiagent system can have varying levels of intelligence and autonomy, and they may use different methods to communicate and coordinate with each other in order to achieve their goals. Multiagent systems are often used in complex, dynamic environments where it is difficult for a single agent to achieve a desired outcome on its own.</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r>
              <a:rPr lang="en-US" altLang="en-US" dirty="0"/>
              <a:t>Single vs multiagent</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700" b="0" i="1" u="none" strike="noStrike" kern="1200" cap="none" spc="0" normalizeH="0" baseline="0" noProof="0" dirty="0">
                <a:ln>
                  <a:noFill/>
                </a:ln>
                <a:solidFill>
                  <a:srgbClr val="007635"/>
                </a:solidFill>
                <a:effectLst/>
                <a:uLnTx/>
                <a:uFillTx/>
                <a:latin typeface="+mn-lt"/>
                <a:ea typeface="+mn-ea"/>
                <a:cs typeface="+mn-cs"/>
              </a:rPr>
              <a:t>Environment</a:t>
            </a:r>
            <a:r>
              <a:rPr kumimoji="0" lang="en-GB" altLang="en-US" sz="2700" b="0" i="0" u="none" strike="noStrike" kern="1200" cap="none" spc="0" normalizeH="0" baseline="0" noProof="0" dirty="0">
                <a:ln>
                  <a:noFill/>
                </a:ln>
                <a:solidFill>
                  <a:schemeClr val="tx1"/>
                </a:solidFill>
                <a:effectLst/>
                <a:uLnTx/>
                <a:uFillTx/>
                <a:latin typeface="+mn-lt"/>
                <a:ea typeface="+mn-ea"/>
                <a:cs typeface="+mn-cs"/>
              </a:rPr>
              <a:t>: Agents in MAS need to take into account of others agents who may interfere with their plans and goals. They (agents in MAS) need to </a:t>
            </a:r>
            <a:r>
              <a:rPr kumimoji="0" lang="en-GB" altLang="en-US" sz="27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coordinate</a:t>
            </a:r>
            <a:r>
              <a:rPr kumimoji="0" lang="en-GB" altLang="en-US" sz="2700" b="0" i="0" u="none" strike="noStrike" kern="1200" cap="none" spc="0" normalizeH="0" baseline="0" noProof="0" dirty="0">
                <a:ln>
                  <a:noFill/>
                </a:ln>
                <a:solidFill>
                  <a:schemeClr val="tx1"/>
                </a:solidFill>
                <a:effectLst/>
                <a:uLnTx/>
                <a:uFillTx/>
                <a:latin typeface="+mn-lt"/>
                <a:ea typeface="+mn-ea"/>
                <a:cs typeface="+mn-cs"/>
              </a:rPr>
              <a:t> with others agents in order to avoid conflicts.</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700" b="0" i="1" u="none" strike="noStrike" kern="1200" cap="none" spc="0" normalizeH="0" baseline="0" noProof="0" dirty="0">
                <a:ln>
                  <a:noFill/>
                </a:ln>
                <a:solidFill>
                  <a:srgbClr val="007635"/>
                </a:solidFill>
                <a:effectLst/>
                <a:uLnTx/>
                <a:uFillTx/>
                <a:latin typeface="+mn-lt"/>
                <a:ea typeface="+mn-ea"/>
                <a:cs typeface="+mn-cs"/>
              </a:rPr>
              <a:t>Knowledge/expertise/skills</a:t>
            </a:r>
            <a:r>
              <a:rPr kumimoji="0" lang="en-GB" altLang="en-US" sz="2700" b="0" i="0" u="none" strike="noStrike" kern="1200" cap="none" spc="0" normalizeH="0" baseline="0" noProof="0" dirty="0">
                <a:ln>
                  <a:noFill/>
                </a:ln>
                <a:solidFill>
                  <a:schemeClr val="tx1"/>
                </a:solidFill>
                <a:effectLst/>
                <a:uLnTx/>
                <a:uFillTx/>
                <a:latin typeface="+mn-lt"/>
                <a:ea typeface="+mn-ea"/>
                <a:cs typeface="+mn-cs"/>
              </a:rPr>
              <a:t>: these are distributed</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700" b="0" i="1" u="none" strike="noStrike" kern="1200" cap="none" spc="0" normalizeH="0" baseline="0" noProof="0" dirty="0">
                <a:ln>
                  <a:noFill/>
                </a:ln>
                <a:solidFill>
                  <a:srgbClr val="007635"/>
                </a:solidFill>
                <a:effectLst/>
                <a:uLnTx/>
                <a:uFillTx/>
                <a:latin typeface="+mn-lt"/>
                <a:ea typeface="+mn-ea"/>
                <a:cs typeface="+mn-cs"/>
              </a:rPr>
              <a:t>Design</a:t>
            </a:r>
            <a:r>
              <a:rPr kumimoji="0" lang="en-GB" altLang="en-US" sz="2700" b="0" i="0" u="none" strike="noStrike" kern="1200" cap="none" spc="0" normalizeH="0" baseline="0" noProof="0" dirty="0">
                <a:ln>
                  <a:noFill/>
                </a:ln>
                <a:solidFill>
                  <a:schemeClr val="tx1"/>
                </a:solidFill>
                <a:effectLst/>
                <a:uLnTx/>
                <a:uFillTx/>
                <a:latin typeface="+mn-lt"/>
                <a:ea typeface="+mn-ea"/>
                <a:cs typeface="+mn-cs"/>
              </a:rPr>
              <a:t>: agents don’t have to be homogeneous and may be designed and implemented using different methodologies and languages</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700" b="0" i="1" u="none" strike="noStrike" kern="1200" cap="none" spc="0" normalizeH="0" baseline="0" noProof="0" dirty="0">
                <a:ln>
                  <a:noFill/>
                </a:ln>
                <a:solidFill>
                  <a:srgbClr val="007635"/>
                </a:solidFill>
                <a:effectLst/>
                <a:uLnTx/>
                <a:uFillTx/>
                <a:latin typeface="+mn-lt"/>
                <a:ea typeface="+mn-ea"/>
                <a:cs typeface="+mn-cs"/>
              </a:rPr>
              <a:t>Interaction</a:t>
            </a:r>
            <a:r>
              <a:rPr kumimoji="0" lang="en-GB" altLang="en-US" sz="2700" b="0" i="0" u="none" strike="noStrike" kern="1200" cap="none" spc="0" normalizeH="0" baseline="0" noProof="0" dirty="0">
                <a:ln>
                  <a:noFill/>
                </a:ln>
                <a:solidFill>
                  <a:schemeClr val="tx1"/>
                </a:solidFill>
                <a:effectLst/>
                <a:uLnTx/>
                <a:uFillTx/>
                <a:latin typeface="+mn-lt"/>
                <a:ea typeface="+mn-ea"/>
                <a:cs typeface="+mn-cs"/>
              </a:rPr>
              <a:t>: agents interact following rules of interaction (interaction protocols)</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nchorCtr="0"/>
          <a:lstStyle/>
          <a:p>
            <a:r>
              <a:rPr lang="en-US" altLang="en-US" dirty="0"/>
              <a:t>Coherence</a:t>
            </a:r>
          </a:p>
        </p:txBody>
      </p:sp>
      <p:sp>
        <p:nvSpPr>
          <p:cNvPr id="22531"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600" i="1" dirty="0">
                <a:solidFill>
                  <a:srgbClr val="007635"/>
                </a:solidFill>
              </a:rPr>
              <a:t>Coherence</a:t>
            </a:r>
            <a:r>
              <a:rPr lang="en-GB" altLang="en-US" sz="2600" dirty="0"/>
              <a:t>, i.e. how well the system behaves as a unit, is important in MASs</a:t>
            </a:r>
          </a:p>
          <a:p>
            <a:r>
              <a:rPr lang="en-GB" altLang="en-US" sz="2600" dirty="0"/>
              <a:t>Coherence can be measured in different ways depending on the problem domain and system</a:t>
            </a:r>
          </a:p>
          <a:p>
            <a:r>
              <a:rPr lang="en-GB" altLang="en-US" sz="2600" dirty="0"/>
              <a:t>Usually measured from an external observer’s perspective who ascertains whether or not a system appears to be behaving in a coherent way – not necessarily something that the agents themselves are aware of   </a:t>
            </a:r>
          </a:p>
        </p:txBody>
      </p:sp>
      <p:sp>
        <p:nvSpPr>
          <p:cNvPr id="4" name="Rectangle 3"/>
          <p:cNvSpPr/>
          <p:nvPr/>
        </p:nvSpPr>
        <p:spPr>
          <a:xfrm>
            <a:off x="3048000" y="5257800"/>
            <a:ext cx="4572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system is operating coherently if the objective is achieved</a:t>
            </a:r>
          </a:p>
        </p:txBody>
      </p:sp>
      <p:sp>
        <p:nvSpPr>
          <p:cNvPr id="3" name="TextBox 2">
            <a:extLst>
              <a:ext uri="{FF2B5EF4-FFF2-40B4-BE49-F238E27FC236}">
                <a16:creationId xmlns:a16="http://schemas.microsoft.com/office/drawing/2014/main" id="{F0461C0F-C809-96E9-682C-00E9BAE33121}"/>
              </a:ext>
            </a:extLst>
          </p:cNvPr>
          <p:cNvSpPr txBox="1"/>
          <p:nvPr/>
        </p:nvSpPr>
        <p:spPr>
          <a:xfrm>
            <a:off x="-4724400" y="773113"/>
            <a:ext cx="4572000" cy="5355312"/>
          </a:xfrm>
          <a:prstGeom prst="rect">
            <a:avLst/>
          </a:prstGeom>
          <a:noFill/>
        </p:spPr>
        <p:txBody>
          <a:bodyPr wrap="square">
            <a:spAutoFit/>
          </a:bodyPr>
          <a:lstStyle/>
          <a:p>
            <a:r>
              <a:rPr lang="en-US" b="0" i="0" dirty="0">
                <a:effectLst/>
                <a:latin typeface="Söhne"/>
              </a:rPr>
              <a:t>Coherence in a multiagent system refers to the ability of the agents in the system to work together effectively and efficiently to achieve their common goals. A multiagent system is said to be coherent if the agents are able to coordinate their actions and communicate effectively with each other in order to accomplish their tasks. In a coherent multiagent system, the agents are able to share information and knowledge, and they are able to adapt to changing conditions in their environment. This allows the agents to function as a cohesive unit, working together to achieve their goals in an efficient and effective manner. Coherence is an important property of multiagent systems, as it enables the agents to solve complex problems that may be beyond the capabilities of a single agent.</a:t>
            </a:r>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nchorCtr="0"/>
          <a:lstStyle/>
          <a:p>
            <a:r>
              <a:rPr lang="en-US" altLang="en-US" dirty="0"/>
              <a:t>Utilities and Preferences</a:t>
            </a:r>
          </a:p>
        </p:txBody>
      </p:sp>
      <p:sp>
        <p:nvSpPr>
          <p:cNvPr id="24579" name="Content Placeholder 2"/>
          <p:cNvSpPr>
            <a:spLocks noGrp="1"/>
          </p:cNvSpPr>
          <p:nvPr>
            <p:ph idx="1"/>
          </p:nvPr>
        </p:nvSpPr>
        <p:spPr>
          <a:xfrm>
            <a:off x="457200" y="1371600"/>
            <a:ext cx="8229600" cy="4525963"/>
          </a:xfrm>
        </p:spPr>
        <p:txBody>
          <a:bodyPr vert="horz" wrap="square" lIns="91440" tIns="45720" rIns="91440" bIns="45720" anchor="t" anchorCtr="0"/>
          <a:lstStyle/>
          <a:p>
            <a:r>
              <a:rPr lang="en-US" altLang="en-US" sz="2400" dirty="0"/>
              <a:t>Assume we have just two agents, </a:t>
            </a:r>
            <a:r>
              <a:rPr lang="en-US" altLang="en-US" sz="2400" b="1" i="1" dirty="0"/>
              <a:t>Ag</a:t>
            </a:r>
            <a:r>
              <a:rPr lang="en-US" altLang="en-US" sz="2400" b="1" dirty="0"/>
              <a:t>={</a:t>
            </a:r>
            <a:r>
              <a:rPr lang="en-US" altLang="en-US" sz="2400" b="1" i="1" dirty="0"/>
              <a:t>i</a:t>
            </a:r>
            <a:r>
              <a:rPr lang="en-US" altLang="en-US" sz="2400" b="1" dirty="0"/>
              <a:t>, </a:t>
            </a:r>
            <a:r>
              <a:rPr lang="en-US" altLang="en-US" sz="2400" b="1" i="1" dirty="0"/>
              <a:t>j</a:t>
            </a:r>
            <a:r>
              <a:rPr lang="en-US" altLang="en-US" sz="2400" b="1" dirty="0"/>
              <a:t>}</a:t>
            </a:r>
          </a:p>
          <a:p>
            <a:r>
              <a:rPr lang="en-US" altLang="en-US" sz="2400" b="1" i="1" dirty="0">
                <a:solidFill>
                  <a:srgbClr val="E74AC9"/>
                </a:solidFill>
              </a:rPr>
              <a:t>Agents are self-interested</a:t>
            </a:r>
            <a:r>
              <a:rPr lang="en-US" altLang="en-US" sz="2400" dirty="0"/>
              <a:t>: they </a:t>
            </a:r>
            <a:r>
              <a:rPr lang="en-US" altLang="en-US" sz="2400" i="1" dirty="0">
                <a:solidFill>
                  <a:srgbClr val="003399"/>
                </a:solidFill>
              </a:rPr>
              <a:t>have preferences over how the environment is</a:t>
            </a:r>
          </a:p>
          <a:p>
            <a:r>
              <a:rPr lang="en-US" altLang="en-US" sz="2400" dirty="0">
                <a:latin typeface="Symbol" panose="05050102010706020507" pitchFamily="18" charset="2"/>
              </a:rPr>
              <a:t>W = </a:t>
            </a:r>
            <a:r>
              <a:rPr lang="en-US" altLang="en-US" sz="2400" dirty="0">
                <a:cs typeface="Times New Roman" panose="02020603050405020304" pitchFamily="18" charset="0"/>
              </a:rPr>
              <a:t>{</a:t>
            </a:r>
            <a:r>
              <a:rPr lang="en-US" altLang="en-US" sz="2400" i="1" dirty="0">
                <a:solidFill>
                  <a:srgbClr val="FF0000"/>
                </a:solidFill>
              </a:rPr>
              <a:t>w</a:t>
            </a:r>
            <a:r>
              <a:rPr lang="en-US" altLang="en-US" sz="2400" baseline="-25000" dirty="0">
                <a:cs typeface="Times New Roman" panose="02020603050405020304" pitchFamily="18" charset="0"/>
              </a:rPr>
              <a:t>1</a:t>
            </a:r>
            <a:r>
              <a:rPr lang="en-US" altLang="en-US" sz="2400" dirty="0"/>
              <a:t>, </a:t>
            </a:r>
            <a:r>
              <a:rPr lang="en-US" altLang="en-US" sz="2400" i="1" dirty="0">
                <a:solidFill>
                  <a:srgbClr val="FF0000"/>
                </a:solidFill>
              </a:rPr>
              <a:t>w</a:t>
            </a:r>
            <a:r>
              <a:rPr lang="en-US" altLang="en-US" sz="2400" baseline="-25000" dirty="0">
                <a:cs typeface="Times New Roman" panose="02020603050405020304" pitchFamily="18" charset="0"/>
              </a:rPr>
              <a:t>2</a:t>
            </a:r>
            <a:r>
              <a:rPr lang="en-US" altLang="en-US" sz="2400" dirty="0"/>
              <a:t>, </a:t>
            </a:r>
            <a:r>
              <a:rPr lang="en-US" altLang="en-US" sz="2400" dirty="0">
                <a:cs typeface="Times New Roman" panose="02020603050405020304" pitchFamily="18" charset="0"/>
              </a:rPr>
              <a:t>…}</a:t>
            </a:r>
            <a:r>
              <a:rPr lang="en-US" altLang="en-US" sz="2400" dirty="0"/>
              <a:t>= the set of “outcomes” that agents have preferences over (where </a:t>
            </a:r>
            <a:r>
              <a:rPr lang="en-US" altLang="en-US" sz="2400" dirty="0">
                <a:solidFill>
                  <a:srgbClr val="FF0000"/>
                </a:solidFill>
              </a:rPr>
              <a:t>w</a:t>
            </a:r>
            <a:r>
              <a:rPr lang="en-US" altLang="en-US" sz="2400" dirty="0"/>
              <a:t> = a single outcome)</a:t>
            </a:r>
          </a:p>
          <a:p>
            <a:r>
              <a:rPr lang="en-US" altLang="en-US" sz="2400" dirty="0"/>
              <a:t>We capture preferences by </a:t>
            </a:r>
            <a:r>
              <a:rPr lang="en-US" altLang="en-US" sz="2400" b="1" dirty="0">
                <a:solidFill>
                  <a:srgbClr val="007635"/>
                </a:solidFill>
              </a:rPr>
              <a:t>Utility functions</a:t>
            </a:r>
            <a:r>
              <a:rPr lang="en-US" altLang="en-US" sz="2400" dirty="0"/>
              <a:t>: </a:t>
            </a:r>
          </a:p>
          <a:p>
            <a:pPr algn="ctr">
              <a:buNone/>
            </a:pPr>
            <a:r>
              <a:rPr lang="en-US" altLang="en-US" sz="2400" i="1" dirty="0">
                <a:cs typeface="Times New Roman" panose="02020603050405020304" pitchFamily="18" charset="0"/>
              </a:rPr>
              <a:t>u</a:t>
            </a:r>
            <a:r>
              <a:rPr lang="en-US" altLang="en-US" sz="2400" i="1" baseline="-25000" dirty="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a:t> </a:t>
            </a:r>
            <a:r>
              <a:rPr lang="en-US" altLang="en-US" sz="2400" dirty="0">
                <a:latin typeface="Symbol" panose="05050102010706020507" pitchFamily="18" charset="2"/>
              </a:rPr>
              <a:t>W</a:t>
            </a:r>
            <a:r>
              <a:rPr lang="en-US" altLang="en-US" sz="2400" dirty="0"/>
              <a:t> </a:t>
            </a:r>
            <a:r>
              <a:rPr lang="en-US" altLang="en-US" sz="2400" dirty="0">
                <a:sym typeface="Symbol" panose="05050102010706020507" pitchFamily="18" charset="2"/>
              </a:rPr>
              <a:t> </a:t>
            </a:r>
            <a:r>
              <a:rPr lang="en-US" altLang="en-US" sz="2400" dirty="0">
                <a:cs typeface="Cambria Math" panose="02040503050406030204" pitchFamily="18" charset="0"/>
                <a:sym typeface="Symbol" panose="05050102010706020507" pitchFamily="18" charset="2"/>
              </a:rPr>
              <a:t>ℝ</a:t>
            </a:r>
          </a:p>
          <a:p>
            <a:pPr algn="ctr">
              <a:buNone/>
            </a:pPr>
            <a:r>
              <a:rPr lang="en-US" altLang="en-US" sz="2400" i="1" dirty="0">
                <a:cs typeface="Times New Roman" panose="02020603050405020304" pitchFamily="18" charset="0"/>
              </a:rPr>
              <a:t>u</a:t>
            </a:r>
            <a:r>
              <a:rPr lang="en-US" altLang="en-US" sz="2400" i="1" baseline="-25000" dirty="0">
                <a:cs typeface="Times New Roman" panose="02020603050405020304" pitchFamily="18" charset="0"/>
              </a:rPr>
              <a:t>j</a:t>
            </a:r>
            <a:r>
              <a:rPr lang="en-US" altLang="en-US" sz="2400" i="1" dirty="0">
                <a:latin typeface="Times New Roman" panose="02020603050405020304" pitchFamily="18" charset="0"/>
                <a:cs typeface="Times New Roman" panose="02020603050405020304" pitchFamily="18" charset="0"/>
              </a:rPr>
              <a:t> =</a:t>
            </a:r>
            <a:r>
              <a:rPr lang="en-US" altLang="en-US" sz="2400" dirty="0"/>
              <a:t> </a:t>
            </a:r>
            <a:r>
              <a:rPr lang="en-US" altLang="en-US" sz="2400" dirty="0">
                <a:latin typeface="Symbol" panose="05050102010706020507" pitchFamily="18" charset="2"/>
              </a:rPr>
              <a:t>W</a:t>
            </a:r>
            <a:r>
              <a:rPr lang="en-US" altLang="en-US" sz="2400" dirty="0"/>
              <a:t> </a:t>
            </a:r>
            <a:r>
              <a:rPr lang="en-US" altLang="en-US" sz="2400" dirty="0">
                <a:sym typeface="Symbol" panose="05050102010706020507" pitchFamily="18" charset="2"/>
              </a:rPr>
              <a:t> </a:t>
            </a:r>
            <a:r>
              <a:rPr lang="en-US" altLang="en-US" sz="2400" dirty="0">
                <a:cs typeface="Cambria Math" panose="02040503050406030204" pitchFamily="18" charset="0"/>
                <a:sym typeface="Symbol" panose="05050102010706020507" pitchFamily="18" charset="2"/>
              </a:rPr>
              <a:t>ℝ</a:t>
            </a:r>
          </a:p>
          <a:p>
            <a:r>
              <a:rPr lang="en-US" altLang="en-US" sz="2400" dirty="0">
                <a:sym typeface="Symbol" panose="05050102010706020507" pitchFamily="18" charset="2"/>
              </a:rPr>
              <a:t>Utility functions lead to </a:t>
            </a:r>
            <a:r>
              <a:rPr lang="en-US" altLang="en-US" sz="2400" i="1" dirty="0">
                <a:solidFill>
                  <a:srgbClr val="003399"/>
                </a:solidFill>
                <a:sym typeface="Symbol" panose="05050102010706020507" pitchFamily="18" charset="2"/>
              </a:rPr>
              <a:t>preference orderings</a:t>
            </a:r>
            <a:r>
              <a:rPr lang="en-US" altLang="en-US" sz="2400" i="1" dirty="0">
                <a:sym typeface="Symbol" panose="05050102010706020507" pitchFamily="18" charset="2"/>
              </a:rPr>
              <a:t> </a:t>
            </a:r>
            <a:r>
              <a:rPr lang="en-US" altLang="en-US" sz="2400" dirty="0">
                <a:sym typeface="Symbol" panose="05050102010706020507" pitchFamily="18" charset="2"/>
              </a:rPr>
              <a:t>over outcomes:</a:t>
            </a:r>
          </a:p>
          <a:p>
            <a:pPr algn="ctr">
              <a:buNone/>
            </a:pPr>
            <a:r>
              <a:rPr lang="en-US" altLang="en-US" sz="2400" b="1" i="1" dirty="0">
                <a:solidFill>
                  <a:srgbClr val="FF0000"/>
                </a:solidFill>
                <a:sym typeface="Symbol" panose="05050102010706020507" pitchFamily="18" charset="2"/>
              </a:rPr>
              <a:t>w</a:t>
            </a:r>
            <a:r>
              <a:rPr lang="en-US" altLang="en-US" sz="2400" b="1" dirty="0">
                <a:solidFill>
                  <a:srgbClr val="FF0000"/>
                </a:solidFill>
                <a:sym typeface="Symbol" panose="05050102010706020507" pitchFamily="18" charset="2"/>
              </a:rPr>
              <a:t> </a:t>
            </a:r>
            <a:r>
              <a:rPr lang="en-US" altLang="en-US" sz="2400" b="1" dirty="0">
                <a:sym typeface="Symbol" panose="05050102010706020507" pitchFamily="18" charset="2"/>
              </a:rPr>
              <a:t> </a:t>
            </a:r>
            <a:r>
              <a:rPr lang="en-US" altLang="en-US" sz="2400" b="1" u="sng" dirty="0">
                <a:sym typeface="Symbol" panose="05050102010706020507" pitchFamily="18" charset="2"/>
              </a:rPr>
              <a:t>&gt;</a:t>
            </a:r>
            <a:r>
              <a:rPr lang="en-US" altLang="en-US" sz="2400" b="1" i="1" baseline="-25000" dirty="0">
                <a:cs typeface="Times New Roman" panose="02020603050405020304" pitchFamily="18" charset="0"/>
                <a:sym typeface="Symbol" panose="05050102010706020507" pitchFamily="18" charset="2"/>
              </a:rPr>
              <a:t>i</a:t>
            </a:r>
            <a:r>
              <a:rPr lang="en-US" altLang="en-US" sz="2400" b="1" dirty="0">
                <a:sym typeface="Symbol" panose="05050102010706020507" pitchFamily="18" charset="2"/>
              </a:rPr>
              <a:t> </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 </a:t>
            </a:r>
            <a:r>
              <a:rPr lang="en-US" altLang="en-US" sz="2400" dirty="0">
                <a:sym typeface="Symbol" panose="05050102010706020507" pitchFamily="18" charset="2"/>
              </a:rPr>
              <a:t>means </a:t>
            </a:r>
            <a:r>
              <a:rPr lang="en-US" altLang="en-US" sz="2400" b="1" i="1" dirty="0">
                <a:cs typeface="Times New Roman" panose="02020603050405020304" pitchFamily="18" charset="0"/>
                <a:sym typeface="Symbol" panose="05050102010706020507" pitchFamily="18" charset="2"/>
              </a:rPr>
              <a:t>u</a:t>
            </a:r>
            <a:r>
              <a:rPr lang="en-US" altLang="en-US" sz="2400" b="1" i="1" baseline="-25000" dirty="0">
                <a:cs typeface="Times New Roman" panose="02020603050405020304" pitchFamily="18" charset="0"/>
                <a:sym typeface="Symbol" panose="05050102010706020507" pitchFamily="18" charset="2"/>
              </a:rPr>
              <a:t>i</a:t>
            </a:r>
            <a:r>
              <a:rPr lang="en-US" altLang="en-US" sz="2400" b="1" dirty="0">
                <a:sym typeface="Symbol" panose="05050102010706020507" pitchFamily="18" charset="2"/>
              </a:rPr>
              <a:t>(</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 </a:t>
            </a:r>
            <a:r>
              <a:rPr lang="en-US" altLang="en-US" sz="2400" b="1" u="sng" dirty="0">
                <a:sym typeface="Symbol" panose="05050102010706020507" pitchFamily="18" charset="2"/>
              </a:rPr>
              <a:t>&gt;</a:t>
            </a:r>
            <a:r>
              <a:rPr lang="en-US" altLang="en-US" sz="2400" b="1" dirty="0">
                <a:sym typeface="Symbol" panose="05050102010706020507" pitchFamily="18" charset="2"/>
              </a:rPr>
              <a:t> </a:t>
            </a:r>
            <a:r>
              <a:rPr lang="en-US" altLang="en-US" sz="2400" b="1" i="1" dirty="0">
                <a:cs typeface="Times New Roman" panose="02020603050405020304" pitchFamily="18" charset="0"/>
                <a:sym typeface="Symbol" panose="05050102010706020507" pitchFamily="18" charset="2"/>
              </a:rPr>
              <a:t>u</a:t>
            </a:r>
            <a:r>
              <a:rPr lang="en-US" altLang="en-US" sz="2400" b="1" i="1" baseline="-25000" dirty="0">
                <a:cs typeface="Times New Roman" panose="02020603050405020304" pitchFamily="18" charset="0"/>
                <a:sym typeface="Symbol" panose="05050102010706020507" pitchFamily="18" charset="2"/>
              </a:rPr>
              <a:t>i</a:t>
            </a:r>
            <a:r>
              <a:rPr lang="en-US" altLang="en-US" sz="2400" b="1" dirty="0">
                <a:sym typeface="Symbol" panose="05050102010706020507" pitchFamily="18" charset="2"/>
              </a:rPr>
              <a:t>(</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a:t>
            </a:r>
            <a:br>
              <a:rPr lang="en-US" altLang="en-US" sz="2400" dirty="0">
                <a:sym typeface="Symbol" panose="05050102010706020507" pitchFamily="18" charset="2"/>
              </a:rPr>
            </a:b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 &gt;</a:t>
            </a:r>
            <a:r>
              <a:rPr lang="en-US" altLang="en-US" sz="2400" b="1" i="1" baseline="-25000" dirty="0">
                <a:cs typeface="Times New Roman" panose="02020603050405020304" pitchFamily="18" charset="0"/>
                <a:sym typeface="Symbol" panose="05050102010706020507" pitchFamily="18" charset="2"/>
              </a:rPr>
              <a:t>j</a:t>
            </a:r>
            <a:r>
              <a:rPr lang="en-US" altLang="en-US" sz="2400" b="1" dirty="0">
                <a:sym typeface="Symbol" panose="05050102010706020507" pitchFamily="18" charset="2"/>
              </a:rPr>
              <a:t> </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 </a:t>
            </a:r>
            <a:r>
              <a:rPr lang="en-US" altLang="en-US" sz="2400" dirty="0">
                <a:sym typeface="Symbol" panose="05050102010706020507" pitchFamily="18" charset="2"/>
              </a:rPr>
              <a:t>means </a:t>
            </a:r>
            <a:r>
              <a:rPr lang="en-US" altLang="en-US" sz="2400" b="1" i="1" dirty="0">
                <a:cs typeface="Times New Roman" panose="02020603050405020304" pitchFamily="18" charset="0"/>
                <a:sym typeface="Symbol" panose="05050102010706020507" pitchFamily="18" charset="2"/>
              </a:rPr>
              <a:t>u</a:t>
            </a:r>
            <a:r>
              <a:rPr lang="en-US" altLang="en-US" sz="2400" b="1" i="1" baseline="-25000" dirty="0">
                <a:cs typeface="Times New Roman" panose="02020603050405020304" pitchFamily="18" charset="0"/>
                <a:sym typeface="Symbol" panose="05050102010706020507" pitchFamily="18" charset="2"/>
              </a:rPr>
              <a:t>j</a:t>
            </a:r>
            <a:r>
              <a:rPr lang="en-US" altLang="en-US" sz="2400" b="1" dirty="0">
                <a:sym typeface="Symbol" panose="05050102010706020507" pitchFamily="18" charset="2"/>
              </a:rPr>
              <a:t>(</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 &gt; </a:t>
            </a:r>
            <a:r>
              <a:rPr lang="en-US" altLang="en-US" sz="2400" b="1" i="1" dirty="0">
                <a:cs typeface="Times New Roman" panose="02020603050405020304" pitchFamily="18" charset="0"/>
                <a:sym typeface="Symbol" panose="05050102010706020507" pitchFamily="18" charset="2"/>
              </a:rPr>
              <a:t>u</a:t>
            </a:r>
            <a:r>
              <a:rPr lang="en-US" altLang="en-US" sz="2400" b="1" i="1" baseline="-25000" dirty="0">
                <a:cs typeface="Times New Roman" panose="02020603050405020304" pitchFamily="18" charset="0"/>
                <a:sym typeface="Symbol" panose="05050102010706020507" pitchFamily="18" charset="2"/>
              </a:rPr>
              <a:t>j</a:t>
            </a:r>
            <a:r>
              <a:rPr lang="en-US" altLang="en-US" sz="2400" b="1" dirty="0">
                <a:sym typeface="Symbol" panose="05050102010706020507" pitchFamily="18" charset="2"/>
              </a:rPr>
              <a:t>(</a:t>
            </a:r>
            <a:r>
              <a:rPr lang="en-US" altLang="en-US" sz="2400" b="1" i="1" dirty="0">
                <a:solidFill>
                  <a:srgbClr val="FF0000"/>
                </a:solidFill>
                <a:sym typeface="Symbol" panose="05050102010706020507" pitchFamily="18" charset="2"/>
              </a:rPr>
              <a:t>w</a:t>
            </a:r>
            <a:r>
              <a:rPr lang="en-US" altLang="en-US" sz="2400" b="1" dirty="0">
                <a:sym typeface="Symbol" panose="05050102010706020507" pitchFamily="18" charset="2"/>
              </a:rPr>
              <a:t>’)</a:t>
            </a:r>
          </a:p>
          <a:p>
            <a:pPr>
              <a:buNone/>
            </a:pPr>
            <a:endParaRPr lang="en-US" altLang="en-US" sz="2500" dirty="0"/>
          </a:p>
        </p:txBody>
      </p:sp>
      <p:sp>
        <p:nvSpPr>
          <p:cNvPr id="2458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CA8BE928-1E6E-D5EF-2BC1-62D337868FE0}"/>
              </a:ext>
            </a:extLst>
          </p:cNvPr>
          <p:cNvSpPr txBox="1"/>
          <p:nvPr/>
        </p:nvSpPr>
        <p:spPr>
          <a:xfrm>
            <a:off x="-4724400" y="1524000"/>
            <a:ext cx="4572000" cy="3970318"/>
          </a:xfrm>
          <a:prstGeom prst="rect">
            <a:avLst/>
          </a:prstGeom>
          <a:noFill/>
        </p:spPr>
        <p:txBody>
          <a:bodyPr wrap="square">
            <a:spAutoFit/>
          </a:bodyPr>
          <a:lstStyle/>
          <a:p>
            <a:r>
              <a:rPr lang="en-US" b="0" i="0" dirty="0">
                <a:effectLst/>
                <a:latin typeface="Söhne"/>
              </a:rPr>
              <a:t>Agents that are self-interested are motivated by their own goals and interests, and they have preferences over how the environment should be based on what is best for them. This means that they may not always act in the best interests of the group or system as a whole, and they may prioritize their own rewards or benefits over the overall goals of the system. This can sometimes lead to conflicts of interest or suboptimal outcomes for the group or system. In simpler terms, self-interested agents are focused on their own needs and goals, and they may not always consider the needs and goals of others when making decisions.</a:t>
            </a:r>
            <a:endParaRPr lang="en-MY"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UMS blue</Template>
  <TotalTime>317</TotalTime>
  <Words>2445</Words>
  <Application>Microsoft Office PowerPoint</Application>
  <PresentationFormat>On-screen Show (4:3)</PresentationFormat>
  <Paragraphs>274</Paragraphs>
  <Slides>34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Söhne</vt:lpstr>
      <vt:lpstr>Arial</vt:lpstr>
      <vt:lpstr>Symbol</vt:lpstr>
      <vt:lpstr>Times New Roman</vt:lpstr>
      <vt:lpstr>Communications and Dialogues</vt:lpstr>
      <vt:lpstr>LECTURE 4: Multiagent System (MAS)</vt:lpstr>
      <vt:lpstr>Expected learning outcomes</vt:lpstr>
      <vt:lpstr>Outline</vt:lpstr>
      <vt:lpstr>Multiagent?</vt:lpstr>
      <vt:lpstr>Typical Structure of a MAS</vt:lpstr>
      <vt:lpstr>Other definition</vt:lpstr>
      <vt:lpstr>Single vs multiagent</vt:lpstr>
      <vt:lpstr>Coherence</vt:lpstr>
      <vt:lpstr>Utilities and Preferences</vt:lpstr>
      <vt:lpstr>Multiagent Encounters</vt:lpstr>
      <vt:lpstr>PowerPoint Presentation</vt:lpstr>
      <vt:lpstr>Rational Action</vt:lpstr>
      <vt:lpstr>MASs applications</vt:lpstr>
      <vt:lpstr>MASs advantages</vt:lpstr>
      <vt:lpstr>MASs advantages</vt:lpstr>
      <vt:lpstr>MASs advantages</vt:lpstr>
      <vt:lpstr>MASs advantages</vt:lpstr>
      <vt:lpstr>MASs advantages</vt:lpstr>
      <vt:lpstr>MASs advantages</vt:lpstr>
      <vt:lpstr>MAS challenges</vt:lpstr>
      <vt:lpstr>PowerPoint Presentation</vt:lpstr>
      <vt:lpstr>Closed MASs</vt:lpstr>
      <vt:lpstr>Example: MAS Recommender System for Human Capacity Building1</vt:lpstr>
      <vt:lpstr>PowerPoint Presentation</vt:lpstr>
      <vt:lpstr>PowerPoint Presentation</vt:lpstr>
      <vt:lpstr>Example: MAS Recommender System for Human Capacity Building1</vt:lpstr>
      <vt:lpstr>Example: MAS Recommender System for Human Capacity Building1</vt:lpstr>
      <vt:lpstr>Example: MAS Recommender System for Human Capacity Building1</vt:lpstr>
      <vt:lpstr>Open MASs</vt:lpstr>
      <vt:lpstr>Example: A MAS Framework for  Stock Trading2</vt:lpstr>
      <vt:lpstr>Example: A MAS Framework for  Stock Trading2</vt:lpstr>
      <vt:lpstr>Advantages </vt:lpstr>
      <vt:lpstr>Disadvantages</vt:lpstr>
      <vt:lpstr>Summary</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INTELLIGENT AGENTS</dc:title>
  <dc:creator>Jeff Rosenschein</dc:creator>
  <cp:lastModifiedBy>LO GUAN SIANG</cp:lastModifiedBy>
  <cp:revision>404</cp:revision>
  <dcterms:created xsi:type="dcterms:W3CDTF">2002-09-12T12:30:00Z</dcterms:created>
  <dcterms:modified xsi:type="dcterms:W3CDTF">2022-12-14T15:31:41Z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01F36C63093F4D93BB24511D9FF9E17C</vt:lpwstr>
  </property>
  <property fmtid="{D5CDD505-2E9C-101B-9397-08002B2CF9AE}" pid="3" name="KSOProductBuildVer">
    <vt:lpwstr>1033-11.2.0.11380</vt:lpwstr>
  </property>
</Properties>
</file>