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8" r:id="rId2"/>
    <p:sldId id="308" r:id="rId3"/>
    <p:sldId id="257" r:id="rId4"/>
    <p:sldId id="297" r:id="rId5"/>
    <p:sldId id="298" r:id="rId6"/>
    <p:sldId id="299" r:id="rId7"/>
    <p:sldId id="309" r:id="rId8"/>
    <p:sldId id="310" r:id="rId9"/>
    <p:sldId id="328" r:id="rId10"/>
    <p:sldId id="331" r:id="rId11"/>
    <p:sldId id="312" r:id="rId12"/>
    <p:sldId id="313" r:id="rId13"/>
    <p:sldId id="326" r:id="rId14"/>
    <p:sldId id="327" r:id="rId15"/>
    <p:sldId id="329" r:id="rId16"/>
    <p:sldId id="330" r:id="rId17"/>
    <p:sldId id="316" r:id="rId18"/>
    <p:sldId id="317" r:id="rId19"/>
    <p:sldId id="321" r:id="rId20"/>
    <p:sldId id="318" r:id="rId21"/>
    <p:sldId id="319" r:id="rId22"/>
    <p:sldId id="278" r:id="rId23"/>
  </p:sldIdLst>
  <p:sldSz cx="9144000" cy="5143500" type="screen16x9"/>
  <p:notesSz cx="6858000" cy="9144000"/>
  <p:embeddedFontLst>
    <p:embeddedFont>
      <p:font typeface="Calibri" pitchFamily="34" charset="0"/>
      <p:regular r:id="rId25"/>
      <p:bold r:id="rId26"/>
      <p:italic r:id="rId27"/>
      <p:boldItalic r:id="rId28"/>
    </p:embeddedFont>
    <p:embeddedFont>
      <p:font typeface="Roboto Condensed Light" charset="0"/>
      <p:regular r:id="rId29"/>
      <p:bold r:id="rId30"/>
      <p:italic r:id="rId31"/>
      <p:boldItalic r:id="rId32"/>
    </p:embeddedFont>
    <p:embeddedFont>
      <p:font typeface="Roboto Condensed" charset="0"/>
      <p:regular r:id="rId33"/>
      <p:bold r:id="rId34"/>
      <p:italic r:id="rId35"/>
      <p:boldItalic r:id="rId36"/>
    </p:embeddedFont>
    <p:embeddedFont>
      <p:font typeface="Arvo" charset="0"/>
      <p:regular r:id="rId37"/>
      <p:bold r:id="rId38"/>
      <p:italic r:id="rId39"/>
      <p:boldItalic r:id="rId40"/>
    </p:embeddedFont>
    <p:embeddedFont>
      <p:font typeface="Tahoma"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3" autoAdjust="0"/>
  </p:normalViewPr>
  <p:slideViewPr>
    <p:cSldViewPr snapToGrid="0">
      <p:cViewPr varScale="1">
        <p:scale>
          <a:sx n="79" d="100"/>
          <a:sy n="79" d="100"/>
        </p:scale>
        <p:origin x="-896"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B3566-CF9F-4817-BFD2-C7A6706EEDB6}"/>
              </a:ext>
            </a:extLst>
          </p:cNvPr>
          <p:cNvSpPr>
            <a:spLocks noGrp="1"/>
          </p:cNvSpPr>
          <p:nvPr>
            <p:ph type="title"/>
          </p:nvPr>
        </p:nvSpPr>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Algorithm</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BF6A20F-30FC-4980-82F7-7E0C17CBAC2B}"/>
              </a:ext>
            </a:extLst>
          </p:cNvPr>
          <p:cNvSpPr>
            <a:spLocks noGrp="1"/>
          </p:cNvSpPr>
          <p:nvPr>
            <p:ph type="body" idx="1"/>
          </p:nvPr>
        </p:nvSpPr>
        <p:spPr>
          <a:xfrm>
            <a:off x="131692" y="1409198"/>
            <a:ext cx="8432757" cy="2905223"/>
          </a:xfrm>
        </p:spPr>
        <p:txBody>
          <a:bodyPr/>
          <a:lstStyle/>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Attribute based encryption that is also known as ABE is a type of </a:t>
            </a:r>
            <a:r>
              <a:rPr lang="en-US" b="0" i="0" strike="noStrike" dirty="0">
                <a:solidFill>
                  <a:schemeClr val="tx1"/>
                </a:solidFill>
                <a:effectLst/>
                <a:latin typeface="Times New Roman" panose="02020603050405020304" pitchFamily="18" charset="0"/>
                <a:cs typeface="Times New Roman" panose="02020603050405020304" pitchFamily="18" charset="0"/>
              </a:rPr>
              <a:t>public-key encryption</a:t>
            </a:r>
            <a:r>
              <a:rPr lang="en-US" b="0" i="0" dirty="0">
                <a:solidFill>
                  <a:schemeClr val="tx1"/>
                </a:solidFill>
                <a:effectLst/>
                <a:latin typeface="Times New Roman" panose="02020603050405020304" pitchFamily="18" charset="0"/>
                <a:cs typeface="Times New Roman" panose="02020603050405020304" pitchFamily="18" charset="0"/>
              </a:rPr>
              <a:t> in which the </a:t>
            </a:r>
            <a:r>
              <a:rPr lang="en-US" b="0" i="0" strike="noStrike" dirty="0">
                <a:solidFill>
                  <a:schemeClr val="tx1"/>
                </a:solidFill>
                <a:effectLst/>
                <a:latin typeface="Times New Roman" panose="02020603050405020304" pitchFamily="18" charset="0"/>
                <a:cs typeface="Times New Roman" panose="02020603050405020304" pitchFamily="18" charset="0"/>
              </a:rPr>
              <a:t>secret key</a:t>
            </a: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of a user and the ciphertext are dependent upon attributes. In an ABE system, a user’s keys and ciphertexts are labeled with sets of descriptive attributes and a particular key can decrypt a particular ciphertext only if there is a match between the attributes of the ciphertext and the user’s key. It reduces the number of key used and thus make encryption and decryption process faster</a:t>
            </a:r>
            <a:r>
              <a:rPr lang="en-US" b="0" i="0" dirty="0">
                <a:solidFill>
                  <a:srgbClr val="282829"/>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3AFE839-279A-4000-934C-B2491618CE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3150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56E9-5C80-4A03-A1CB-A7DB5B26FAD0}"/>
              </a:ext>
            </a:extLst>
          </p:cNvPr>
          <p:cNvSpPr>
            <a:spLocks noGrp="1"/>
          </p:cNvSpPr>
          <p:nvPr>
            <p:ph type="title"/>
          </p:nvPr>
        </p:nvSpPr>
        <p:spPr>
          <a:xfrm>
            <a:off x="611075" y="364791"/>
            <a:ext cx="5258400" cy="766200"/>
          </a:xfrm>
        </p:spPr>
        <p:txBody>
          <a:bodyPr/>
          <a:lstStyle/>
          <a:p>
            <a:r>
              <a:rPr lang="en-US" dirty="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xmlns="" id="{739BCD0A-E66C-4709-A49C-D310BB294BAB}"/>
              </a:ext>
            </a:extLst>
          </p:cNvPr>
          <p:cNvPicPr>
            <a:picLocks noChangeAspect="1"/>
          </p:cNvPicPr>
          <p:nvPr/>
        </p:nvPicPr>
        <p:blipFill>
          <a:blip r:embed="rId2"/>
          <a:stretch>
            <a:fillRect/>
          </a:stretch>
        </p:blipFill>
        <p:spPr>
          <a:xfrm>
            <a:off x="7727819" y="32108"/>
            <a:ext cx="1364387" cy="1189194"/>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748" y="1684421"/>
            <a:ext cx="6316578" cy="3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06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0E6D-95E2-4379-8A49-FE8C1880EF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170331" y="1464693"/>
            <a:ext cx="7792513" cy="2724300"/>
          </a:xfrm>
        </p:spPr>
        <p:txBody>
          <a:bodyPr/>
          <a:lstStyle/>
          <a:p>
            <a:pPr marL="0" indent="0">
              <a:lnSpc>
                <a:spcPct val="150000"/>
              </a:lnSpc>
              <a:spcBef>
                <a:spcPts val="1400"/>
              </a:spcBef>
              <a:buSzPts val="2400"/>
              <a:buNone/>
            </a:pPr>
            <a:r>
              <a:rPr lang="en-US" sz="1800" dirty="0">
                <a:latin typeface="Times New Roman" pitchFamily="18" charset="0"/>
                <a:cs typeface="Times New Roman" pitchFamily="18" charset="0"/>
              </a:rPr>
              <a:t>In this project having four modules:</a:t>
            </a:r>
          </a:p>
          <a:p>
            <a:pPr>
              <a:lnSpc>
                <a:spcPct val="150000"/>
              </a:lnSpc>
              <a:buClr>
                <a:schemeClr val="tx1">
                  <a:lumMod val="40000"/>
                  <a:lumOff val="60000"/>
                </a:schemeClr>
              </a:buClr>
              <a:buFont typeface="Wingdings" pitchFamily="2" charset="2"/>
              <a:buChar char="v"/>
            </a:pPr>
            <a:r>
              <a:rPr lang="en-IN" sz="1800" dirty="0">
                <a:latin typeface="Times New Roman" pitchFamily="18" charset="0"/>
                <a:cs typeface="Times New Roman" pitchFamily="18" charset="0"/>
              </a:rPr>
              <a:t>Data Owner</a:t>
            </a:r>
          </a:p>
          <a:p>
            <a:pPr>
              <a:lnSpc>
                <a:spcPct val="150000"/>
              </a:lnSpc>
              <a:buClr>
                <a:schemeClr val="tx1">
                  <a:lumMod val="40000"/>
                  <a:lumOff val="60000"/>
                </a:schemeClr>
              </a:buClr>
              <a:buFont typeface="Wingdings" pitchFamily="2" charset="2"/>
              <a:buChar char="v"/>
            </a:pPr>
            <a:r>
              <a:rPr lang="en-IN" sz="1800" dirty="0">
                <a:latin typeface="Times New Roman" pitchFamily="18" charset="0"/>
                <a:cs typeface="Times New Roman" pitchFamily="18" charset="0"/>
              </a:rPr>
              <a:t>Users</a:t>
            </a:r>
          </a:p>
          <a:p>
            <a:pPr lvl="0">
              <a:lnSpc>
                <a:spcPct val="150000"/>
              </a:lnSpc>
              <a:buClr>
                <a:schemeClr val="tx1">
                  <a:lumMod val="40000"/>
                  <a:lumOff val="60000"/>
                </a:schemeClr>
              </a:buClr>
              <a:buFont typeface="Wingdings" pitchFamily="2" charset="2"/>
              <a:buChar char="v"/>
            </a:pPr>
            <a:r>
              <a:rPr lang="en-IN" sz="1800" dirty="0">
                <a:latin typeface="Times New Roman" pitchFamily="18" charset="0"/>
                <a:cs typeface="Times New Roman" pitchFamily="18" charset="0"/>
              </a:rPr>
              <a:t>Cloud Server 1</a:t>
            </a:r>
          </a:p>
          <a:p>
            <a:pPr lvl="0">
              <a:lnSpc>
                <a:spcPct val="150000"/>
              </a:lnSpc>
              <a:buClr>
                <a:schemeClr val="tx1">
                  <a:lumMod val="40000"/>
                  <a:lumOff val="60000"/>
                </a:schemeClr>
              </a:buClr>
              <a:buFont typeface="Wingdings" pitchFamily="2" charset="2"/>
              <a:buChar char="v"/>
            </a:pPr>
            <a:r>
              <a:rPr lang="en-IN" sz="1800" dirty="0">
                <a:latin typeface="Times New Roman" pitchFamily="18" charset="0"/>
                <a:cs typeface="Times New Roman" pitchFamily="18" charset="0"/>
              </a:rPr>
              <a:t>Cloud Server 2</a:t>
            </a:r>
          </a:p>
          <a:p>
            <a:pPr>
              <a:lnSpc>
                <a:spcPct val="150000"/>
              </a:lnSpc>
            </a:pPr>
            <a:endParaRPr lang="en-US" sz="18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xmlns=""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252663" y="1358115"/>
            <a:ext cx="8332631" cy="3196152"/>
          </a:xfrm>
        </p:spPr>
        <p:txBody>
          <a:bodyPr/>
          <a:lstStyle/>
          <a:p>
            <a:pPr marL="285750" indent="-285750" algn="just">
              <a:lnSpc>
                <a:spcPct val="150000"/>
              </a:lnSpc>
              <a:spcBef>
                <a:spcPts val="0"/>
              </a:spcBef>
              <a:buSzPct val="100000"/>
            </a:pPr>
            <a:endParaRPr lang="en-US" sz="1800" dirty="0">
              <a:latin typeface="Times New Roman" panose="02020603050405020304" pitchFamily="18" charset="0"/>
              <a:cs typeface="Times New Roman" pitchFamily="18" charset="0"/>
            </a:endParaRPr>
          </a:p>
          <a:p>
            <a:pPr marL="285750" indent="-285750" algn="just">
              <a:lnSpc>
                <a:spcPct val="150000"/>
              </a:lnSpc>
              <a:spcBef>
                <a:spcPts val="0"/>
              </a:spcBef>
              <a:buSzPct val="100000"/>
            </a:pPr>
            <a:endParaRPr lang="en-US" sz="1800" dirty="0">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2" name="TextBox 1"/>
          <p:cNvSpPr txBox="1"/>
          <p:nvPr/>
        </p:nvSpPr>
        <p:spPr>
          <a:xfrm>
            <a:off x="345662" y="434785"/>
            <a:ext cx="3839971" cy="923330"/>
          </a:xfrm>
          <a:prstGeom prst="rect">
            <a:avLst/>
          </a:prstGeom>
          <a:noFill/>
        </p:spPr>
        <p:txBody>
          <a:bodyPr wrap="square" rtlCol="0">
            <a:spAutoFit/>
          </a:bodyPr>
          <a:lstStyle/>
          <a:p>
            <a:r>
              <a:rPr lang="en-US" sz="2000" b="1" dirty="0">
                <a:solidFill>
                  <a:schemeClr val="bg1"/>
                </a:solidFill>
                <a:latin typeface="Times New Roman" pitchFamily="18" charset="0"/>
                <a:cs typeface="Times New Roman" pitchFamily="18" charset="0"/>
              </a:rPr>
              <a:t>Data Owner</a:t>
            </a:r>
          </a:p>
          <a:p>
            <a:endParaRPr lang="en-IN" sz="2000" b="1" dirty="0">
              <a:solidFill>
                <a:schemeClr val="bg1"/>
              </a:solidFill>
              <a:latin typeface="Times New Roman" pitchFamily="18" charset="0"/>
              <a:cs typeface="Times New Roman" pitchFamily="18" charset="0"/>
            </a:endParaRPr>
          </a:p>
          <a:p>
            <a:endParaRPr lang="en-IN" dirty="0"/>
          </a:p>
        </p:txBody>
      </p:sp>
      <p:sp>
        <p:nvSpPr>
          <p:cNvPr id="4" name="Rectangle 3"/>
          <p:cNvSpPr/>
          <p:nvPr/>
        </p:nvSpPr>
        <p:spPr>
          <a:xfrm>
            <a:off x="252663" y="1221302"/>
            <a:ext cx="6605337" cy="3416320"/>
          </a:xfrm>
          <a:prstGeom prst="rect">
            <a:avLst/>
          </a:prstGeom>
        </p:spPr>
        <p:txBody>
          <a:bodyPr wrap="square">
            <a:spAutoFit/>
          </a:bodyPr>
          <a:lstStyle/>
          <a:p>
            <a:pPr>
              <a:lnSpc>
                <a:spcPct val="150000"/>
              </a:lnSpc>
            </a:pPr>
            <a:endParaRPr lang="en-IN" sz="1800" dirty="0">
              <a:latin typeface="Times New Roman" pitchFamily="18" charset="0"/>
              <a:cs typeface="Times New Roman" pitchFamily="18" charset="0"/>
            </a:endParaRPr>
          </a:p>
          <a:p>
            <a:pPr marL="285750" indent="-285750">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Register the account with the basic </a:t>
            </a:r>
            <a:r>
              <a:rPr lang="en-IN" sz="1800" dirty="0" smtClean="0">
                <a:latin typeface="Times New Roman" pitchFamily="18" charset="0"/>
                <a:cs typeface="Times New Roman" pitchFamily="18" charset="0"/>
              </a:rPr>
              <a:t>information</a:t>
            </a:r>
          </a:p>
          <a:p>
            <a:pPr marL="285750" indent="-285750">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After Authorize by the cloud server </a:t>
            </a:r>
            <a:r>
              <a:rPr lang="en-IN" sz="1800" dirty="0" smtClean="0">
                <a:latin typeface="Times New Roman" pitchFamily="18" charset="0"/>
                <a:cs typeface="Times New Roman" pitchFamily="18" charset="0"/>
              </a:rPr>
              <a:t>1</a:t>
            </a:r>
            <a:r>
              <a:rPr lang="en-IN" sz="1800" dirty="0" smtClean="0">
                <a:latin typeface="Times New Roman" pitchFamily="18" charset="0"/>
                <a:cs typeface="Times New Roman" pitchFamily="18" charset="0"/>
              </a:rPr>
              <a:t> owner </a:t>
            </a:r>
            <a:r>
              <a:rPr lang="en-IN" sz="1800" dirty="0">
                <a:latin typeface="Times New Roman" pitchFamily="18" charset="0"/>
                <a:cs typeface="Times New Roman" pitchFamily="18" charset="0"/>
              </a:rPr>
              <a:t>can login the account with the correct credentials</a:t>
            </a:r>
          </a:p>
          <a:p>
            <a:pPr marL="285750" indent="-285750">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Owner can upload the data with the time to s1 server</a:t>
            </a:r>
          </a:p>
          <a:p>
            <a:pPr marL="285750" indent="-285750">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While upload the owner can encrypted the file using the file key</a:t>
            </a:r>
          </a:p>
          <a:p>
            <a:pPr marL="285750" indent="-285750">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Manage the file</a:t>
            </a:r>
          </a:p>
          <a:p>
            <a:pPr marL="285750" indent="-285750">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Logout</a:t>
            </a:r>
          </a:p>
        </p:txBody>
      </p:sp>
    </p:spTree>
    <p:extLst>
      <p:ext uri="{BB962C8B-B14F-4D97-AF65-F5344CB8AC3E}">
        <p14:creationId xmlns:p14="http://schemas.microsoft.com/office/powerpoint/2010/main" val="333202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193183" y="1585848"/>
            <a:ext cx="8796271" cy="3217972"/>
          </a:xfrm>
        </p:spPr>
        <p:txBody>
          <a:bodyPr/>
          <a:lstStyle/>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Register the account with the basic </a:t>
            </a:r>
            <a:r>
              <a:rPr lang="en-IN" sz="1800" dirty="0" smtClean="0">
                <a:latin typeface="Times New Roman" pitchFamily="18" charset="0"/>
                <a:cs typeface="Times New Roman" pitchFamily="18" charset="0"/>
              </a:rPr>
              <a:t>information</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Authorize by the cloud server 2</a:t>
            </a:r>
            <a:endParaRPr lang="en-IN" sz="1800" dirty="0">
              <a:latin typeface="Times New Roman" pitchFamily="18" charset="0"/>
              <a:cs typeface="Times New Roman" pitchFamily="18" charset="0"/>
            </a:endParaRP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After register user can login the account with the correct credentials</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User can enter the query based on the keyword </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Make a request for downloading to the server2</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Download the file</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Logout</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2" name="TextBox 1"/>
          <p:cNvSpPr txBox="1"/>
          <p:nvPr/>
        </p:nvSpPr>
        <p:spPr>
          <a:xfrm>
            <a:off x="654756" y="455798"/>
            <a:ext cx="4301066" cy="769441"/>
          </a:xfrm>
          <a:prstGeom prst="rect">
            <a:avLst/>
          </a:prstGeom>
          <a:noFill/>
        </p:spPr>
        <p:txBody>
          <a:bodyPr wrap="square" rtlCol="0">
            <a:spAutoFit/>
          </a:bodyPr>
          <a:lstStyle/>
          <a:p>
            <a:pPr marL="0" lvl="0" indent="0" algn="just">
              <a:lnSpc>
                <a:spcPct val="150000"/>
              </a:lnSpc>
              <a:buNone/>
            </a:pPr>
            <a:r>
              <a:rPr lang="en-IN" sz="2000" b="1" dirty="0">
                <a:solidFill>
                  <a:schemeClr val="bg1"/>
                </a:solidFill>
                <a:latin typeface="Times New Roman" pitchFamily="18" charset="0"/>
                <a:cs typeface="Times New Roman" pitchFamily="18" charset="0"/>
              </a:rPr>
              <a:t>User  </a:t>
            </a:r>
          </a:p>
          <a:p>
            <a:endParaRPr lang="en-IN" dirty="0"/>
          </a:p>
        </p:txBody>
      </p:sp>
    </p:spTree>
    <p:extLst>
      <p:ext uri="{BB962C8B-B14F-4D97-AF65-F5344CB8AC3E}">
        <p14:creationId xmlns:p14="http://schemas.microsoft.com/office/powerpoint/2010/main" val="257337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53" y="392575"/>
            <a:ext cx="5747822" cy="766200"/>
          </a:xfrm>
        </p:spPr>
        <p:txBody>
          <a:bodyPr/>
          <a:lstStyle/>
          <a:p>
            <a:r>
              <a:rPr lang="en-US" dirty="0"/>
              <a:t>Cloud1</a:t>
            </a:r>
            <a:endParaRPr lang="en-IN" dirty="0"/>
          </a:p>
        </p:txBody>
      </p:sp>
      <p:sp>
        <p:nvSpPr>
          <p:cNvPr id="3" name="Text Placeholder 2"/>
          <p:cNvSpPr>
            <a:spLocks noGrp="1"/>
          </p:cNvSpPr>
          <p:nvPr>
            <p:ph type="body" idx="1"/>
          </p:nvPr>
        </p:nvSpPr>
        <p:spPr>
          <a:xfrm>
            <a:off x="397042" y="1407695"/>
            <a:ext cx="7327231" cy="3597441"/>
          </a:xfrm>
        </p:spPr>
        <p:txBody>
          <a:bodyPr/>
          <a:lstStyle/>
          <a:p>
            <a:pPr>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Login the account with the correct </a:t>
            </a:r>
            <a:r>
              <a:rPr lang="en-IN" sz="1800" dirty="0" smtClean="0">
                <a:latin typeface="Times New Roman" pitchFamily="18" charset="0"/>
                <a:cs typeface="Times New Roman" pitchFamily="18" charset="0"/>
              </a:rPr>
              <a:t>credentials</a:t>
            </a:r>
          </a:p>
          <a:p>
            <a:pPr>
              <a:buClr>
                <a:schemeClr val="tx1">
                  <a:lumMod val="60000"/>
                  <a:lumOff val="40000"/>
                </a:schemeClr>
              </a:buClr>
              <a:buFont typeface="Wingdings" pitchFamily="2" charset="2"/>
              <a:buChar char="v"/>
            </a:pPr>
            <a:r>
              <a:rPr lang="en-IN" sz="1800" dirty="0" smtClean="0">
                <a:latin typeface="Times New Roman" pitchFamily="18" charset="0"/>
                <a:cs typeface="Times New Roman" pitchFamily="18" charset="0"/>
              </a:rPr>
              <a:t>Authorize the Owner</a:t>
            </a:r>
            <a:endParaRPr lang="en-IN" sz="1800" dirty="0">
              <a:latin typeface="Times New Roman" pitchFamily="18" charset="0"/>
              <a:cs typeface="Times New Roman" pitchFamily="18" charset="0"/>
            </a:endParaRPr>
          </a:p>
          <a:p>
            <a:pPr>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View all the uploaded file</a:t>
            </a:r>
          </a:p>
          <a:p>
            <a:pPr>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View the time for uploading data</a:t>
            </a:r>
          </a:p>
          <a:p>
            <a:pPr>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Graph</a:t>
            </a:r>
          </a:p>
          <a:p>
            <a:pPr>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Logout</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7368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62" y="516142"/>
            <a:ext cx="5735791" cy="766200"/>
          </a:xfrm>
        </p:spPr>
        <p:txBody>
          <a:bodyPr/>
          <a:lstStyle/>
          <a:p>
            <a:r>
              <a:rPr lang="en-US" dirty="0"/>
              <a:t>Cloud 2</a:t>
            </a:r>
            <a:endParaRPr lang="en-IN" dirty="0"/>
          </a:p>
        </p:txBody>
      </p:sp>
      <p:sp>
        <p:nvSpPr>
          <p:cNvPr id="3" name="Text Placeholder 2"/>
          <p:cNvSpPr>
            <a:spLocks noGrp="1"/>
          </p:cNvSpPr>
          <p:nvPr>
            <p:ph type="body" idx="1"/>
          </p:nvPr>
        </p:nvSpPr>
        <p:spPr>
          <a:xfrm>
            <a:off x="247136" y="1210529"/>
            <a:ext cx="7693706" cy="3549966"/>
          </a:xfrm>
        </p:spPr>
        <p:txBody>
          <a:bodyPr/>
          <a:lstStyle/>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Login the account with the correct </a:t>
            </a:r>
            <a:r>
              <a:rPr lang="en-IN" sz="1800" dirty="0" smtClean="0">
                <a:latin typeface="Times New Roman" pitchFamily="18" charset="0"/>
                <a:cs typeface="Times New Roman" pitchFamily="18" charset="0"/>
              </a:rPr>
              <a:t>credentials</a:t>
            </a:r>
          </a:p>
          <a:p>
            <a:pPr>
              <a:lnSpc>
                <a:spcPct val="150000"/>
              </a:lnSpc>
              <a:buClr>
                <a:schemeClr val="tx1">
                  <a:lumMod val="60000"/>
                  <a:lumOff val="40000"/>
                </a:schemeClr>
              </a:buClr>
              <a:buFont typeface="Wingdings" pitchFamily="2" charset="2"/>
              <a:buChar char="v"/>
            </a:pPr>
            <a:r>
              <a:rPr lang="en-IN" sz="1800" dirty="0" smtClean="0">
                <a:latin typeface="Times New Roman" pitchFamily="18" charset="0"/>
                <a:cs typeface="Times New Roman" pitchFamily="18" charset="0"/>
              </a:rPr>
              <a:t>Authorize the user</a:t>
            </a:r>
            <a:endParaRPr lang="en-IN" sz="1800" dirty="0">
              <a:latin typeface="Times New Roman" pitchFamily="18" charset="0"/>
              <a:cs typeface="Times New Roman" pitchFamily="18" charset="0"/>
            </a:endParaRP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Server 2 is responsible for the sharing key</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Send the key for uploading to the particular owner</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Send the key for downloading to the particular user</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View the time for uploading and the downloading data</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Graph</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Logout</a:t>
            </a:r>
          </a:p>
          <a:p>
            <a:pPr>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58959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47B24-CA3E-4802-AC8A-56E9AFBC81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5" name="Slide Number Placeholder 4">
            <a:extLst>
              <a:ext uri="{FF2B5EF4-FFF2-40B4-BE49-F238E27FC236}">
                <a16:creationId xmlns:a16="http://schemas.microsoft.com/office/drawing/2014/main" xmlns=""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xmlns=""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10" name="Table 9">
            <a:extLst>
              <a:ext uri="{FF2B5EF4-FFF2-40B4-BE49-F238E27FC236}">
                <a16:creationId xmlns:a16="http://schemas.microsoft.com/office/drawing/2014/main" xmlns="" id="{C716D4AA-A915-6556-2198-9B8C5C1D6758}"/>
              </a:ext>
            </a:extLst>
          </p:cNvPr>
          <p:cNvGraphicFramePr>
            <a:graphicFrameLocks noGrp="1"/>
          </p:cNvGraphicFramePr>
          <p:nvPr>
            <p:extLst>
              <p:ext uri="{D42A27DB-BD31-4B8C-83A1-F6EECF244321}">
                <p14:modId xmlns:p14="http://schemas.microsoft.com/office/powerpoint/2010/main" val="1004369316"/>
              </p:ext>
            </p:extLst>
          </p:nvPr>
        </p:nvGraphicFramePr>
        <p:xfrm>
          <a:off x="978794" y="1783412"/>
          <a:ext cx="5190186" cy="2920152"/>
        </p:xfrm>
        <a:graphic>
          <a:graphicData uri="http://schemas.openxmlformats.org/drawingml/2006/table">
            <a:tbl>
              <a:tblPr firstRow="1" firstCol="1" bandRow="1">
                <a:tableStyleId>{E27665BA-8202-44FC-AD62-C9F0E3EA811A}</a:tableStyleId>
              </a:tblPr>
              <a:tblGrid>
                <a:gridCol w="2603785">
                  <a:extLst>
                    <a:ext uri="{9D8B030D-6E8A-4147-A177-3AD203B41FA5}">
                      <a16:colId xmlns:a16="http://schemas.microsoft.com/office/drawing/2014/main" xmlns="" val="1335803841"/>
                    </a:ext>
                  </a:extLst>
                </a:gridCol>
                <a:gridCol w="2586401">
                  <a:extLst>
                    <a:ext uri="{9D8B030D-6E8A-4147-A177-3AD203B41FA5}">
                      <a16:colId xmlns:a16="http://schemas.microsoft.com/office/drawing/2014/main" xmlns="" val="969546799"/>
                    </a:ext>
                  </a:extLst>
                </a:gridCol>
              </a:tblGrid>
              <a:tr h="586002">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56110793"/>
                  </a:ext>
                </a:extLst>
              </a:tr>
              <a:tr h="602764">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40GB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40832985"/>
                  </a:ext>
                </a:extLst>
              </a:tr>
              <a:tr h="634106">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RAM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93645137"/>
                  </a:ext>
                </a:extLst>
              </a:tr>
              <a:tr h="1030216">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Processor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8FF4B-38FD-47CD-8769-05353407D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dirty="0"/>
          </a:p>
        </p:txBody>
      </p:sp>
      <p:sp>
        <p:nvSpPr>
          <p:cNvPr id="5" name="Slide Number Placeholder 4">
            <a:extLst>
              <a:ext uri="{FF2B5EF4-FFF2-40B4-BE49-F238E27FC236}">
                <a16:creationId xmlns:a16="http://schemas.microsoft.com/office/drawing/2014/main" xmlns=""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xmlns=""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xmlns="" id="{1C67A597-4F7D-E861-DB6E-AF367E2DF31E}"/>
              </a:ext>
            </a:extLst>
          </p:cNvPr>
          <p:cNvGraphicFramePr>
            <a:graphicFrameLocks noGrp="1"/>
          </p:cNvGraphicFramePr>
          <p:nvPr>
            <p:extLst>
              <p:ext uri="{D42A27DB-BD31-4B8C-83A1-F6EECF244321}">
                <p14:modId xmlns:p14="http://schemas.microsoft.com/office/powerpoint/2010/main" val="3351493012"/>
              </p:ext>
            </p:extLst>
          </p:nvPr>
        </p:nvGraphicFramePr>
        <p:xfrm>
          <a:off x="1115583" y="1594895"/>
          <a:ext cx="4957092" cy="2951453"/>
        </p:xfrm>
        <a:graphic>
          <a:graphicData uri="http://schemas.openxmlformats.org/drawingml/2006/table">
            <a:tbl>
              <a:tblPr firstRow="1" firstCol="1" bandRow="1">
                <a:tableStyleId>{E27665BA-8202-44FC-AD62-C9F0E3EA811A}</a:tableStyleId>
              </a:tblPr>
              <a:tblGrid>
                <a:gridCol w="2478546">
                  <a:extLst>
                    <a:ext uri="{9D8B030D-6E8A-4147-A177-3AD203B41FA5}">
                      <a16:colId xmlns:a16="http://schemas.microsoft.com/office/drawing/2014/main" xmlns="" val="2104203393"/>
                    </a:ext>
                  </a:extLst>
                </a:gridCol>
                <a:gridCol w="2478546">
                  <a:extLst>
                    <a:ext uri="{9D8B030D-6E8A-4147-A177-3AD203B41FA5}">
                      <a16:colId xmlns:a16="http://schemas.microsoft.com/office/drawing/2014/main" xmlns="" val="3807746185"/>
                    </a:ext>
                  </a:extLst>
                </a:gridCol>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21108203"/>
                  </a:ext>
                </a:extLst>
              </a:tr>
            </a:tbl>
          </a:graphicData>
        </a:graphic>
      </p:graphicFrame>
    </p:spTree>
    <p:extLst>
      <p:ext uri="{BB962C8B-B14F-4D97-AF65-F5344CB8AC3E}">
        <p14:creationId xmlns:p14="http://schemas.microsoft.com/office/powerpoint/2010/main" val="254252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C20C4-9B75-4D45-96CD-64E552866F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A98DC350-72BB-4644-8DA5-AD2C7074F91A}"/>
              </a:ext>
            </a:extLst>
          </p:cNvPr>
          <p:cNvSpPr>
            <a:spLocks noGrp="1"/>
          </p:cNvSpPr>
          <p:nvPr>
            <p:ph type="body" idx="1"/>
          </p:nvPr>
        </p:nvSpPr>
        <p:spPr>
          <a:xfrm>
            <a:off x="0" y="1487277"/>
            <a:ext cx="9092206" cy="2803774"/>
          </a:xfrm>
        </p:spPr>
        <p:txBody>
          <a:bodyPr/>
          <a:lstStyle/>
          <a:p>
            <a:pPr marL="101600" indent="0" algn="just">
              <a:lnSpc>
                <a:spcPct val="150000"/>
              </a:lnSpc>
              <a:buNone/>
            </a:pPr>
            <a:r>
              <a:rPr lang="en-IN" sz="1800" dirty="0">
                <a:latin typeface="Times New Roman" pitchFamily="18" charset="0"/>
                <a:cs typeface="Times New Roman" pitchFamily="18" charset="0"/>
              </a:rPr>
              <a:t>future research, research communities  need to engage in the joint development of explainable and privacy-preserving similarity range query scheme solutions to balance their competing  objectives and achieve  a  broad  applicability in industrial use  cases.  Initially,  efforts should be spent  on assessing the compatibility of different privacy-preserving similarity range query scheme methods with existing TWED techniques. Moreover,  computational  and com- munication   overhead still  constitute   a  major barrier to  the practical applicability of some PPSRQ techniques</a:t>
            </a:r>
          </a:p>
          <a:p>
            <a:pPr algn="just">
              <a:lnSpc>
                <a:spcPct val="150000"/>
              </a:lnSpc>
            </a:pPr>
            <a:endParaRPr lang="en-IN" sz="1800" dirty="0">
              <a:solidFill>
                <a:schemeClr val="tx1">
                  <a:lumMod val="50000"/>
                </a:schemeClr>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xmlns=""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321778" cy="2961900"/>
          </a:xfrm>
          <a:prstGeom prst="rect">
            <a:avLst/>
          </a:prstGeom>
        </p:spPr>
        <p:txBody>
          <a:bodyPr spcFirstLastPara="1" wrap="square" lIns="91425" tIns="91425" rIns="91425" bIns="91425" anchor="ctr" anchorCtr="0">
            <a:noAutofit/>
          </a:bodyPr>
          <a:lstStyle/>
          <a:p>
            <a:pPr lvl="0" algn="ctr"/>
            <a:r>
              <a:rPr lang="en-US" sz="1800" dirty="0">
                <a:solidFill>
                  <a:schemeClr val="dk1"/>
                </a:solidFill>
                <a:latin typeface="Times New Roman"/>
                <a:ea typeface="Times New Roman"/>
                <a:cs typeface="Times New Roman"/>
                <a:sym typeface="Times New Roman"/>
              </a:rPr>
              <a:t> </a:t>
            </a:r>
            <a:endParaRPr sz="2000" dirty="0">
              <a:solidFill>
                <a:schemeClr val="bg1"/>
              </a:solidFill>
            </a:endParaRPr>
          </a:p>
        </p:txBody>
      </p:sp>
      <p:sp>
        <p:nvSpPr>
          <p:cNvPr id="3" name="TextBox 2">
            <a:extLst>
              <a:ext uri="{FF2B5EF4-FFF2-40B4-BE49-F238E27FC236}">
                <a16:creationId xmlns:a16="http://schemas.microsoft.com/office/drawing/2014/main" xmlns="" id="{6154C9EB-8FE6-D9F0-75D4-3D94FF534BBB}"/>
              </a:ext>
            </a:extLst>
          </p:cNvPr>
          <p:cNvSpPr txBox="1"/>
          <p:nvPr/>
        </p:nvSpPr>
        <p:spPr>
          <a:xfrm>
            <a:off x="321972" y="1958378"/>
            <a:ext cx="6915955" cy="1200329"/>
          </a:xfrm>
          <a:prstGeom prst="rect">
            <a:avLst/>
          </a:prstGeom>
          <a:noFill/>
        </p:spPr>
        <p:txBody>
          <a:bodyPr wrap="square">
            <a:spAutoFit/>
          </a:bodyPr>
          <a:lstStyle/>
          <a:p>
            <a:r>
              <a:rPr lang="en-IN" sz="2400" b="1" dirty="0">
                <a:solidFill>
                  <a:schemeClr val="bg1"/>
                </a:solidFill>
                <a:latin typeface="Times New Roman" pitchFamily="18" charset="0"/>
                <a:cs typeface="Times New Roman" pitchFamily="18" charset="0"/>
              </a:rPr>
              <a:t>Efficient and Privacy-Preserving Similarity Range Query over Encrypted Time Series Data</a:t>
            </a:r>
            <a:endParaRPr lang="en-IN" sz="2400" dirty="0">
              <a:solidFill>
                <a:schemeClr val="bg1"/>
              </a:solidFill>
              <a:latin typeface="Times New Roman" pitchFamily="18" charset="0"/>
              <a:cs typeface="Times New Roman" pitchFamily="18" charset="0"/>
            </a:endParaRPr>
          </a:p>
          <a:p>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BB76E-7E65-4EED-9054-41DE8B794F92}"/>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D59C5E6-0113-4B09-AF2B-4CE8E7F41C7F}"/>
              </a:ext>
            </a:extLst>
          </p:cNvPr>
          <p:cNvSpPr>
            <a:spLocks noGrp="1"/>
          </p:cNvSpPr>
          <p:nvPr>
            <p:ph type="body" idx="1"/>
          </p:nvPr>
        </p:nvSpPr>
        <p:spPr>
          <a:xfrm>
            <a:off x="0" y="1094874"/>
            <a:ext cx="9124700" cy="3673095"/>
          </a:xfrm>
        </p:spPr>
        <p:txBody>
          <a:bodyPr/>
          <a:lstStyle/>
          <a:p>
            <a:pPr marL="0" indent="0" algn="just">
              <a:lnSpc>
                <a:spcPct val="150000"/>
              </a:lnSpc>
              <a:spcBef>
                <a:spcPts val="1400"/>
              </a:spcBef>
              <a:buSzPts val="2400"/>
              <a:buNone/>
            </a:pPr>
            <a:r>
              <a:rPr lang="en-IN" sz="1800" dirty="0">
                <a:latin typeface="Times New Roman" pitchFamily="18" charset="0"/>
                <a:cs typeface="Times New Roman" pitchFamily="18" charset="0"/>
              </a:rPr>
              <a:t>In this project, we have proposed an efficient and privacy preserving similarity range query scheme for time series data. Specifically, we first organized time series data into a kd-tree by leveraging TWED’s triangle inequality, and designed an efficient similarity range query algorithm for the kd-tree. Then, based on the SHE technique, we introduced a suite of privacy-preserving protocols to provide security guarantee for similarity range queries. Finally, we proposed our similarity range query scheme based on the similarity range query algorithm and our privacy-preserving protocols, in which we elaborate on two strategies to make our scheme resist against the cloud inference attack. Meanwhile, security analysis demonstrated that our scheme is privacy preserving and can resist against the cloud inference attack..</a:t>
            </a:r>
          </a:p>
        </p:txBody>
      </p:sp>
      <p:sp>
        <p:nvSpPr>
          <p:cNvPr id="5" name="Slide Number Placeholder 4">
            <a:extLst>
              <a:ext uri="{FF2B5EF4-FFF2-40B4-BE49-F238E27FC236}">
                <a16:creationId xmlns:a16="http://schemas.microsoft.com/office/drawing/2014/main" xmlns=""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20</a:t>
            </a:fld>
            <a:endParaRPr lang="en"/>
          </a:p>
        </p:txBody>
      </p:sp>
      <p:pic>
        <p:nvPicPr>
          <p:cNvPr id="6" name="Picture 5">
            <a:extLst>
              <a:ext uri="{FF2B5EF4-FFF2-40B4-BE49-F238E27FC236}">
                <a16:creationId xmlns:a16="http://schemas.microsoft.com/office/drawing/2014/main" xmlns=""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17129-63AA-4EF6-802C-84D2FBD02C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xmlns="" id="{15ADD2A5-1116-4E5D-AB14-4B8F174D1A68}"/>
              </a:ext>
            </a:extLst>
          </p:cNvPr>
          <p:cNvSpPr>
            <a:spLocks noGrp="1"/>
          </p:cNvSpPr>
          <p:nvPr>
            <p:ph type="body" idx="1"/>
          </p:nvPr>
        </p:nvSpPr>
        <p:spPr>
          <a:xfrm>
            <a:off x="0" y="1221302"/>
            <a:ext cx="9105400" cy="3229050"/>
          </a:xfrm>
        </p:spPr>
        <p:txBody>
          <a:bodyPr/>
          <a:lstStyle/>
          <a:p>
            <a:pPr indent="-457200" algn="just">
              <a:lnSpc>
                <a:spcPct val="150000"/>
              </a:lnSpc>
              <a:buNone/>
            </a:pPr>
            <a:r>
              <a:rPr lang="en-IN" sz="1800" dirty="0">
                <a:latin typeface="Times New Roman" pitchFamily="18" charset="0"/>
                <a:cs typeface="Times New Roman" pitchFamily="18" charset="0"/>
              </a:rPr>
              <a:t>[1] H. Zhu, X. </a:t>
            </a:r>
            <a:r>
              <a:rPr lang="en-IN" sz="1800" dirty="0" err="1">
                <a:latin typeface="Times New Roman" pitchFamily="18" charset="0"/>
                <a:cs typeface="Times New Roman" pitchFamily="18" charset="0"/>
              </a:rPr>
              <a:t>Meng</a:t>
            </a:r>
            <a:r>
              <a:rPr lang="en-IN" sz="1800" dirty="0">
                <a:latin typeface="Times New Roman" pitchFamily="18" charset="0"/>
                <a:cs typeface="Times New Roman" pitchFamily="18" charset="0"/>
              </a:rPr>
              <a:t>, and G. </a:t>
            </a:r>
            <a:r>
              <a:rPr lang="en-IN" sz="1800" dirty="0" err="1">
                <a:latin typeface="Times New Roman" pitchFamily="18" charset="0"/>
                <a:cs typeface="Times New Roman" pitchFamily="18" charset="0"/>
              </a:rPr>
              <a:t>Kollios</a:t>
            </a:r>
            <a:r>
              <a:rPr lang="en-IN" sz="1800" dirty="0">
                <a:latin typeface="Times New Roman" pitchFamily="18" charset="0"/>
                <a:cs typeface="Times New Roman" pitchFamily="18" charset="0"/>
              </a:rPr>
              <a:t>, “Privacy preserving similarity evaluation of time series data,” in EDBT 2014, 2014, pp. 499–510. </a:t>
            </a:r>
          </a:p>
          <a:p>
            <a:pPr indent="-457200" algn="just">
              <a:lnSpc>
                <a:spcPct val="150000"/>
              </a:lnSpc>
              <a:buNone/>
            </a:pPr>
            <a:r>
              <a:rPr lang="en-IN" sz="1800" dirty="0">
                <a:latin typeface="Times New Roman" pitchFamily="18" charset="0"/>
                <a:cs typeface="Times New Roman" pitchFamily="18" charset="0"/>
              </a:rPr>
              <a:t>[2] X. Liu and X. Yi, “Privacy-preserving collaborative medical time series analysis based on dynamic time warping,” in ESORICS 2019, 2019, pp. 439–460. </a:t>
            </a:r>
          </a:p>
          <a:p>
            <a:pPr indent="-457200" algn="just">
              <a:lnSpc>
                <a:spcPct val="150000"/>
              </a:lnSpc>
              <a:buNone/>
            </a:pPr>
            <a:r>
              <a:rPr lang="en-IN" sz="1800" dirty="0">
                <a:latin typeface="Times New Roman" pitchFamily="18" charset="0"/>
                <a:cs typeface="Times New Roman" pitchFamily="18" charset="0"/>
              </a:rPr>
              <a:t>[3] R. Lu, “A new communication-efficient privacy-preserving range query scheme in fog-enhanced </a:t>
            </a:r>
            <a:r>
              <a:rPr lang="en-IN" sz="1800" dirty="0" err="1">
                <a:latin typeface="Times New Roman" pitchFamily="18" charset="0"/>
                <a:cs typeface="Times New Roman" pitchFamily="18" charset="0"/>
              </a:rPr>
              <a:t>iot</a:t>
            </a:r>
            <a:r>
              <a:rPr lang="en-IN" sz="1800" dirty="0">
                <a:latin typeface="Times New Roman" pitchFamily="18" charset="0"/>
                <a:cs typeface="Times New Roman" pitchFamily="18" charset="0"/>
              </a:rPr>
              <a:t>,” IEEE Internet Things J., vol. 6, no. 2, pp. 2497–2505, 2019.</a:t>
            </a:r>
          </a:p>
          <a:p>
            <a:pPr indent="-457200" algn="just">
              <a:lnSpc>
                <a:spcPct val="150000"/>
              </a:lnSpc>
              <a:buNone/>
            </a:pPr>
            <a:r>
              <a:rPr lang="en-IN" sz="1800" dirty="0">
                <a:latin typeface="Times New Roman" pitchFamily="18" charset="0"/>
                <a:cs typeface="Times New Roman" pitchFamily="18" charset="0"/>
              </a:rPr>
              <a:t> [4] “Volume of data/information created worldwide from 2010 to 2024,” https://www.statista.com/statistics/871513/worldwidedata-created/. </a:t>
            </a:r>
          </a:p>
          <a:p>
            <a:pPr indent="-457200" algn="just">
              <a:lnSpc>
                <a:spcPct val="150000"/>
              </a:lnSpc>
              <a:buNone/>
            </a:pPr>
            <a:endParaRPr lang="en-IN" sz="1800" dirty="0">
              <a:latin typeface="Times New Roman" pitchFamily="18" charset="0"/>
              <a:cs typeface="Times New Roman" pitchFamily="18" charset="0"/>
            </a:endParaRPr>
          </a:p>
          <a:p>
            <a:pPr indent="-457200" algn="just">
              <a:lnSpc>
                <a:spcPct val="150000"/>
              </a:lnSpc>
              <a:buNone/>
            </a:pPr>
            <a:r>
              <a:rPr lang="en-IN" sz="1800" dirty="0">
                <a:latin typeface="Times New Roman" pitchFamily="18" charset="0"/>
                <a:cs typeface="Times New Roman" pitchFamily="18" charset="0"/>
              </a:rPr>
              <a:t>.</a:t>
            </a:r>
          </a:p>
        </p:txBody>
      </p:sp>
      <p:sp>
        <p:nvSpPr>
          <p:cNvPr id="5" name="Slide Number Placeholder 4">
            <a:extLst>
              <a:ext uri="{FF2B5EF4-FFF2-40B4-BE49-F238E27FC236}">
                <a16:creationId xmlns:a16="http://schemas.microsoft.com/office/drawing/2014/main" xmlns=""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xmlns=""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AIM OF PROJECT</a:t>
            </a:r>
            <a:endParaRPr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324589" y="1650430"/>
            <a:ext cx="7925757" cy="1755900"/>
          </a:xfrm>
          <a:prstGeom prst="rect">
            <a:avLst/>
          </a:prstGeom>
        </p:spPr>
        <p:txBody>
          <a:bodyPr spcFirstLastPara="1" wrap="square" lIns="91425" tIns="91425" rIns="91425" bIns="91425" anchor="t" anchorCtr="0">
            <a:noAutofit/>
          </a:bodyPr>
          <a:lstStyle/>
          <a:p>
            <a:pPr algn="just">
              <a:lnSpc>
                <a:spcPct val="150000"/>
              </a:lnSpc>
              <a:buClr>
                <a:schemeClr val="tx1">
                  <a:lumMod val="60000"/>
                  <a:lumOff val="40000"/>
                </a:schemeClr>
              </a:buClr>
              <a:buFont typeface="Wingdings" pitchFamily="2" charset="2"/>
              <a:buChar char="v"/>
            </a:pPr>
            <a:r>
              <a:rPr lang="en-US" sz="1800" dirty="0">
                <a:solidFill>
                  <a:schemeClr val="tx2">
                    <a:lumMod val="10000"/>
                  </a:schemeClr>
                </a:solidFill>
                <a:latin typeface="Times New Roman" panose="02020603050405020304" pitchFamily="18" charset="0"/>
                <a:cs typeface="Times New Roman" pitchFamily="18" charset="0"/>
              </a:rPr>
              <a:t>The main aim of the project is </a:t>
            </a:r>
            <a:r>
              <a:rPr lang="en-US" sz="1800" dirty="0">
                <a:latin typeface="Times New Roman" panose="02020603050405020304" pitchFamily="18" charset="0"/>
                <a:cs typeface="Times New Roman" panose="02020603050405020304" pitchFamily="18" charset="0"/>
              </a:rPr>
              <a:t>an </a:t>
            </a:r>
            <a:r>
              <a:rPr lang="en-IN" sz="1800" dirty="0">
                <a:latin typeface="Times New Roman" panose="02020603050405020304" pitchFamily="18" charset="0"/>
                <a:cs typeface="Times New Roman" panose="02020603050405020304" pitchFamily="18" charset="0"/>
              </a:rPr>
              <a:t>Similarity Range Query over Encrypted Time Series Data in cloud</a:t>
            </a:r>
            <a:endParaRPr lang="en-US" sz="1800" dirty="0">
              <a:solidFill>
                <a:schemeClr val="tx2">
                  <a:lumMod val="10000"/>
                </a:schemeClr>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0" y="1636650"/>
            <a:ext cx="9144000" cy="3474742"/>
          </a:xfrm>
          <a:prstGeom prst="rect">
            <a:avLst/>
          </a:prstGeom>
        </p:spPr>
        <p:txBody>
          <a:bodyPr spcFirstLastPara="1" wrap="square" lIns="91425" tIns="91425" rIns="91425" bIns="91425" anchor="t" anchorCtr="0">
            <a:noAutofit/>
          </a:bodyPr>
          <a:lstStyle/>
          <a:p>
            <a:pPr marL="285750" indent="-285750" algn="just">
              <a:lnSpc>
                <a:spcPct val="150000"/>
              </a:lnSpc>
              <a:spcBef>
                <a:spcPts val="0"/>
              </a:spcBef>
              <a:buSzPts val="2400"/>
            </a:pPr>
            <a:r>
              <a:rPr lang="en-IN" sz="1800" dirty="0">
                <a:solidFill>
                  <a:schemeClr val="tx1"/>
                </a:solidFill>
                <a:latin typeface="Times New Roman" panose="02020603050405020304" pitchFamily="18" charset="0"/>
                <a:cs typeface="Times New Roman" pitchFamily="18" charset="0"/>
              </a:rPr>
              <a:t>  Similarity query over time series data plays a significant in this paper, we propose a new efficient and privacy-preserving similarity range query scheme, where the time warp edit distance (TWED) is used as the similarity metric. </a:t>
            </a:r>
          </a:p>
          <a:p>
            <a:pPr marL="285750" indent="-285750" algn="just">
              <a:lnSpc>
                <a:spcPct val="150000"/>
              </a:lnSpc>
              <a:spcBef>
                <a:spcPts val="0"/>
              </a:spcBef>
              <a:buSzPts val="2400"/>
            </a:pPr>
            <a:r>
              <a:rPr lang="en-IN" sz="1800">
                <a:solidFill>
                  <a:schemeClr val="tx1"/>
                </a:solidFill>
                <a:latin typeface="Times New Roman" panose="02020603050405020304" pitchFamily="18" charset="0"/>
                <a:cs typeface="Times New Roman" pitchFamily="18" charset="0"/>
              </a:rPr>
              <a:t>  Finally</a:t>
            </a:r>
            <a:r>
              <a:rPr lang="en-IN" sz="1800" dirty="0">
                <a:solidFill>
                  <a:schemeClr val="tx1"/>
                </a:solidFill>
                <a:latin typeface="Times New Roman" panose="02020603050405020304" pitchFamily="18" charset="0"/>
                <a:cs typeface="Times New Roman" pitchFamily="18" charset="0"/>
              </a:rPr>
              <a:t>, we analyse the security of our scheme and conduct extensive experiments to evaluate its performance, and the results indicate that our proposed scheme is indeed privacy-preserving and efficient.</a:t>
            </a:r>
            <a:endParaRPr lang="en-US" sz="1800" dirty="0">
              <a:solidFill>
                <a:schemeClr val="tx1"/>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INTRODUCTION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0" y="1350393"/>
            <a:ext cx="9002053" cy="4063865"/>
          </a:xfrm>
          <a:prstGeom prst="rect">
            <a:avLst/>
          </a:prstGeom>
        </p:spPr>
        <p:txBody>
          <a:bodyPr spcFirstLastPara="1" wrap="square" lIns="91425" tIns="91425" rIns="91425" bIns="91425" anchor="t" anchorCtr="0">
            <a:noAutofit/>
          </a:bodyPr>
          <a:lstStyle/>
          <a:p>
            <a:pPr marL="101600" indent="0" algn="just">
              <a:lnSpc>
                <a:spcPct val="150000"/>
              </a:lnSpc>
              <a:buNone/>
            </a:pPr>
            <a:r>
              <a:rPr lang="en-IN" sz="1800" dirty="0">
                <a:latin typeface="Times New Roman" pitchFamily="18" charset="0"/>
                <a:cs typeface="Times New Roman" pitchFamily="18" charset="0"/>
              </a:rPr>
              <a:t>Similarity query over time series data, which aims to identify samples that are similar to the sample of interest, has a significant number of applications in various areas, such as signal processing, speech recognition, and disease diagnosis. However, since the data are private assets of the data owners and the cloud server is not fully trusted, exposing the plaintext data to the cloud server may inflict severe economic loss to the data owners. To perform the similarity queries over the outsourced time series data triangle inequality, and design an efficient similarity range query algorithm for the kd-tree. </a:t>
            </a:r>
            <a:endParaRPr lang="en-US" sz="1600" dirty="0">
              <a:solidFill>
                <a:schemeClr val="accent2"/>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lang="en-US"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0" y="977239"/>
            <a:ext cx="8676648" cy="3903679"/>
          </a:xfrm>
          <a:prstGeom prst="rect">
            <a:avLst/>
          </a:prstGeom>
        </p:spPr>
        <p:txBody>
          <a:bodyPr spcFirstLastPara="1" wrap="square" lIns="91425" tIns="91425" rIns="91425" bIns="91425" anchor="t" anchorCtr="0">
            <a:noAutofit/>
          </a:bodyPr>
          <a:lstStyle/>
          <a:p>
            <a:pPr marL="355600" algn="just">
              <a:lnSpc>
                <a:spcPct val="150000"/>
              </a:lnSpc>
              <a:spcBef>
                <a:spcPts val="1400"/>
              </a:spcBef>
              <a:buClr>
                <a:schemeClr val="tx1">
                  <a:lumMod val="60000"/>
                  <a:lumOff val="40000"/>
                </a:schemeClr>
              </a:buClr>
              <a:buSzPts val="2400"/>
              <a:buFont typeface="Wingdings" pitchFamily="2" charset="2"/>
              <a:buChar char="v"/>
            </a:pPr>
            <a:r>
              <a:rPr lang="en-IN" sz="1800" dirty="0">
                <a:latin typeface="Times New Roman" pitchFamily="18" charset="0"/>
                <a:cs typeface="Times New Roman" panose="02020603050405020304" pitchFamily="18" charset="0"/>
              </a:rPr>
              <a:t>Existing system is similarity query schemes   distance based similarity query schemes  and dynamic time warping (DTW) based similarity query schemes .</a:t>
            </a:r>
          </a:p>
          <a:p>
            <a:pPr marL="355600" algn="just">
              <a:lnSpc>
                <a:spcPct val="150000"/>
              </a:lnSpc>
              <a:spcBef>
                <a:spcPts val="1400"/>
              </a:spcBef>
              <a:buClr>
                <a:schemeClr val="tx1">
                  <a:lumMod val="60000"/>
                  <a:lumOff val="40000"/>
                </a:schemeClr>
              </a:buClr>
              <a:buSzPts val="2400"/>
              <a:buFont typeface="Wingdings" pitchFamily="2" charset="2"/>
              <a:buChar char="v"/>
            </a:pPr>
            <a:r>
              <a:rPr lang="en-IN" sz="1800" dirty="0">
                <a:latin typeface="Times New Roman" pitchFamily="18" charset="0"/>
                <a:cs typeface="Times New Roman" panose="02020603050405020304" pitchFamily="18" charset="0"/>
              </a:rPr>
              <a:t> However schemes cannot support similarity queries over time series data with different lengths. Although edit distance and DTW distance based schemes can support similarity queries over time series data with different lengths, the schemes can only return approximate query results and the schemes suffer from the linear search efficiency.</a:t>
            </a:r>
          </a:p>
          <a:p>
            <a:pPr marL="355600" algn="just">
              <a:lnSpc>
                <a:spcPct val="150000"/>
              </a:lnSpc>
              <a:spcBef>
                <a:spcPts val="1400"/>
              </a:spcBef>
              <a:buClr>
                <a:schemeClr val="tx1">
                  <a:lumMod val="60000"/>
                  <a:lumOff val="40000"/>
                </a:schemeClr>
              </a:buClr>
              <a:buSzPts val="2400"/>
              <a:buFont typeface="Wingdings" pitchFamily="2" charset="2"/>
              <a:buChar char="v"/>
            </a:pPr>
            <a:r>
              <a:rPr lang="en-IN" sz="1800" dirty="0">
                <a:latin typeface="Times New Roman" pitchFamily="18" charset="0"/>
                <a:cs typeface="Times New Roman" panose="02020603050405020304" pitchFamily="18" charset="0"/>
              </a:rPr>
              <a:t>Hence, existing schemes still have issues in supporting similarity queries over time series data with different lengths, query accuracy and query efficiency</a:t>
            </a:r>
          </a:p>
          <a:p>
            <a:pPr marL="355600" algn="just">
              <a:lnSpc>
                <a:spcPct val="150000"/>
              </a:lnSpc>
              <a:spcBef>
                <a:spcPts val="1400"/>
              </a:spcBef>
              <a:buSzPts val="2400"/>
            </a:pPr>
            <a:endParaRPr lang="en-US" dirty="0">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6F47A-C7FB-4FD5-A4CC-EE9F0EB532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9AA40C3-B66B-4297-B378-4A26BC42B11A}"/>
              </a:ext>
            </a:extLst>
          </p:cNvPr>
          <p:cNvSpPr>
            <a:spLocks noGrp="1"/>
          </p:cNvSpPr>
          <p:nvPr>
            <p:ph type="body" idx="1"/>
          </p:nvPr>
        </p:nvSpPr>
        <p:spPr>
          <a:xfrm>
            <a:off x="440268" y="1537988"/>
            <a:ext cx="7905242" cy="2892344"/>
          </a:xfrm>
        </p:spPr>
        <p:txBody>
          <a:bodyPr/>
          <a:lstStyle/>
          <a:p>
            <a:pPr algn="just">
              <a:lnSpc>
                <a:spcPct val="150000"/>
              </a:lnSpc>
              <a:buClr>
                <a:schemeClr val="tx2">
                  <a:lumMod val="5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Less</a:t>
            </a:r>
            <a:r>
              <a:rPr lang="en-US" sz="2000" dirty="0">
                <a:latin typeface="Times New Roman" panose="02020603050405020304" pitchFamily="18" charset="0"/>
                <a:cs typeface="Times New Roman" panose="02020603050405020304" pitchFamily="18" charset="0"/>
              </a:rPr>
              <a:t> security.</a:t>
            </a:r>
          </a:p>
          <a:p>
            <a:pPr algn="just">
              <a:lnSpc>
                <a:spcPct val="150000"/>
              </a:lnSpc>
              <a:buClr>
                <a:schemeClr val="tx2">
                  <a:lumMod val="50000"/>
                </a:schemeClr>
              </a:buClr>
              <a:buFont typeface="Wingdings" panose="05000000000000000000" pitchFamily="2" charset="2"/>
              <a:buChar char="v"/>
            </a:pPr>
            <a:r>
              <a:rPr lang="en-IN" dirty="0">
                <a:latin typeface="Times New Roman" pitchFamily="18" charset="0"/>
                <a:cs typeface="Times New Roman" pitchFamily="18" charset="0"/>
              </a:rPr>
              <a:t>Third party will find the original key.</a:t>
            </a:r>
          </a:p>
        </p:txBody>
      </p:sp>
      <p:sp>
        <p:nvSpPr>
          <p:cNvPr id="5" name="Slide Number Placeholder 4">
            <a:extLst>
              <a:ext uri="{FF2B5EF4-FFF2-40B4-BE49-F238E27FC236}">
                <a16:creationId xmlns:a16="http://schemas.microsoft.com/office/drawing/2014/main" xmlns=""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xmlns=""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8C270-A84B-4183-864C-F73859C8E7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D3DCE1F-DCDB-44D0-894F-1E1EDF67E158}"/>
              </a:ext>
            </a:extLst>
          </p:cNvPr>
          <p:cNvSpPr>
            <a:spLocks noGrp="1"/>
          </p:cNvSpPr>
          <p:nvPr>
            <p:ph type="body" idx="1"/>
          </p:nvPr>
        </p:nvSpPr>
        <p:spPr>
          <a:xfrm>
            <a:off x="64255" y="997728"/>
            <a:ext cx="9027951" cy="3572998"/>
          </a:xfrm>
        </p:spPr>
        <p:txBody>
          <a:bodyPr/>
          <a:lstStyle/>
          <a:p>
            <a:pPr marL="285750" indent="-285750" algn="just">
              <a:lnSpc>
                <a:spcPct val="150000"/>
              </a:lnSpc>
              <a:spcBef>
                <a:spcPts val="1400"/>
              </a:spcBef>
              <a:buClr>
                <a:schemeClr val="tx1">
                  <a:lumMod val="60000"/>
                  <a:lumOff val="40000"/>
                </a:schemeClr>
              </a:buClr>
              <a:buSzPts val="2400"/>
              <a:buFont typeface="Wingdings" pitchFamily="2" charset="2"/>
              <a:buChar char="v"/>
            </a:pPr>
            <a:r>
              <a:rPr lang="en-IN" sz="1800" dirty="0">
                <a:latin typeface="Times New Roman" pitchFamily="18" charset="0"/>
                <a:cs typeface="Times New Roman" pitchFamily="18" charset="0"/>
              </a:rPr>
              <a:t>Proposed system is, we propose an efficient and privacy-preserving similarity range query scheme for time series data, TWED can support similarity queries over time series data with different lengths. </a:t>
            </a:r>
          </a:p>
          <a:p>
            <a:pPr marL="285750" indent="-285750" algn="just">
              <a:lnSpc>
                <a:spcPct val="150000"/>
              </a:lnSpc>
              <a:spcBef>
                <a:spcPts val="1400"/>
              </a:spcBef>
              <a:buClr>
                <a:schemeClr val="tx1">
                  <a:lumMod val="60000"/>
                  <a:lumOff val="40000"/>
                </a:schemeClr>
              </a:buClr>
              <a:buSzPts val="2400"/>
              <a:buFont typeface="Wingdings" pitchFamily="2" charset="2"/>
              <a:buChar char="v"/>
            </a:pPr>
            <a:r>
              <a:rPr lang="en-IN" sz="1800" dirty="0">
                <a:latin typeface="Times New Roman" pitchFamily="18" charset="0"/>
                <a:cs typeface="Times New Roman" pitchFamily="18" charset="0"/>
              </a:rPr>
              <a:t>TWED computation involves the absolute value computation and minimum value computation as described although these basic operations can be supported by fully ABE encryption techniques in a non-interactive and privacy preserving way, we consider achieving TWED computation and the corresponding similarity range queries by using an efficient symmetric holomorphic encryption (SHE) technique. </a:t>
            </a:r>
          </a:p>
          <a:p>
            <a:pPr marL="0" indent="0" algn="just">
              <a:lnSpc>
                <a:spcPct val="150000"/>
              </a:lnSpc>
              <a:spcBef>
                <a:spcPts val="1400"/>
              </a:spcBef>
              <a:buSzPts val="2400"/>
              <a:buNone/>
            </a:pPr>
            <a:endParaRPr lang="en-US" dirty="0">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xmlns=""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6F47A-C7FB-4FD5-A4CC-EE9F0EB532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9AA40C3-B66B-4297-B378-4A26BC42B11A}"/>
              </a:ext>
            </a:extLst>
          </p:cNvPr>
          <p:cNvSpPr>
            <a:spLocks noGrp="1"/>
          </p:cNvSpPr>
          <p:nvPr>
            <p:ph type="body" idx="1"/>
          </p:nvPr>
        </p:nvSpPr>
        <p:spPr>
          <a:xfrm>
            <a:off x="440268" y="1537988"/>
            <a:ext cx="7905242" cy="2892344"/>
          </a:xfrm>
        </p:spPr>
        <p:txBody>
          <a:bodyPr/>
          <a:lstStyle/>
          <a:p>
            <a:pPr algn="just">
              <a:lnSpc>
                <a:spcPct val="150000"/>
              </a:lnSpc>
              <a:buClr>
                <a:schemeClr val="tx1">
                  <a:lumMod val="60000"/>
                  <a:lumOff val="40000"/>
                </a:schemeClr>
              </a:buClr>
              <a:buFont typeface="Wingdings" pitchFamily="2" charset="2"/>
              <a:buChar char="v"/>
            </a:pP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rotecting the outsourced data at the same time.</a:t>
            </a:r>
          </a:p>
          <a:p>
            <a:pPr algn="just">
              <a:lnSpc>
                <a:spcPct val="150000"/>
              </a:lnSpc>
              <a:buClr>
                <a:schemeClr val="tx1">
                  <a:lumMod val="60000"/>
                  <a:lumOff val="40000"/>
                </a:schemeClr>
              </a:buClr>
              <a:buFont typeface="Wingdings" pitchFamily="2" charset="2"/>
              <a:buChar char="v"/>
            </a:pPr>
            <a:r>
              <a:rPr lang="en-US" sz="2000" dirty="0">
                <a:latin typeface="Times New Roman" panose="02020603050405020304" pitchFamily="18" charset="0"/>
                <a:cs typeface="Times New Roman" panose="02020603050405020304" pitchFamily="18" charset="0"/>
              </a:rPr>
              <a:t>High security and more effective.</a:t>
            </a:r>
          </a:p>
          <a:p>
            <a:pPr algn="just">
              <a:lnSpc>
                <a:spcPct val="150000"/>
              </a:lnSpc>
              <a:buClr>
                <a:schemeClr val="tx1">
                  <a:lumMod val="60000"/>
                  <a:lumOff val="40000"/>
                </a:schemeClr>
              </a:buClr>
              <a:buFont typeface="Wingdings" pitchFamily="2" charset="2"/>
              <a:buChar char="v"/>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xmlns=""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90338736"/>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2885</TotalTime>
  <Words>1106</Words>
  <Application>Microsoft Office PowerPoint</Application>
  <PresentationFormat>On-screen Show (16:9)</PresentationFormat>
  <Paragraphs>122</Paragraphs>
  <Slides>22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Roboto Condensed Light</vt:lpstr>
      <vt:lpstr>Roboto Condensed</vt:lpstr>
      <vt:lpstr>Times New Roman</vt:lpstr>
      <vt:lpstr>Arvo</vt:lpstr>
      <vt:lpstr>Wingdings</vt:lpstr>
      <vt:lpstr>Tahoma</vt:lpstr>
      <vt:lpstr>Salerio template</vt:lpstr>
      <vt:lpstr>HELLO!</vt:lpstr>
      <vt:lpstr> </vt:lpstr>
      <vt:lpstr>AIM OF PROJECT</vt:lpstr>
      <vt:lpstr>ABSTRACT</vt:lpstr>
      <vt:lpstr>INTRODUCTION </vt:lpstr>
      <vt:lpstr>EXISTING SYSTEM</vt:lpstr>
      <vt:lpstr>DISADVANTAGES</vt:lpstr>
      <vt:lpstr>PROPOSED SYSTEM</vt:lpstr>
      <vt:lpstr>ADVANTAGES</vt:lpstr>
      <vt:lpstr>Algorithm</vt:lpstr>
      <vt:lpstr>SYSTEM ARCHITECTURE</vt:lpstr>
      <vt:lpstr>MODULES</vt:lpstr>
      <vt:lpstr>PowerPoint Presentation</vt:lpstr>
      <vt:lpstr>PowerPoint Presentation</vt:lpstr>
      <vt:lpstr>Cloud1</vt:lpstr>
      <vt:lpstr>Cloud 2</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T460</cp:lastModifiedBy>
  <cp:revision>170</cp:revision>
  <dcterms:modified xsi:type="dcterms:W3CDTF">2022-12-09T05:47:17Z</dcterms:modified>
</cp:coreProperties>
</file>