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8" r:id="rId2"/>
    <p:sldId id="308" r:id="rId3"/>
    <p:sldId id="257" r:id="rId4"/>
    <p:sldId id="297" r:id="rId5"/>
    <p:sldId id="298" r:id="rId6"/>
    <p:sldId id="299" r:id="rId7"/>
    <p:sldId id="309" r:id="rId8"/>
    <p:sldId id="310" r:id="rId9"/>
    <p:sldId id="311" r:id="rId10"/>
    <p:sldId id="312" r:id="rId11"/>
    <p:sldId id="313" r:id="rId12"/>
    <p:sldId id="328" r:id="rId13"/>
    <p:sldId id="315" r:id="rId14"/>
    <p:sldId id="316" r:id="rId15"/>
    <p:sldId id="317" r:id="rId16"/>
    <p:sldId id="321" r:id="rId17"/>
    <p:sldId id="318" r:id="rId18"/>
    <p:sldId id="319" r:id="rId19"/>
    <p:sldId id="278" r:id="rId20"/>
  </p:sldIdLst>
  <p:sldSz cx="9144000" cy="5143500" type="screen16x9"/>
  <p:notesSz cx="6858000" cy="9144000"/>
  <p:embeddedFontLst>
    <p:embeddedFont>
      <p:font typeface="Arvo" panose="020B0604020202020204" charset="0"/>
      <p:regular r:id="rId22"/>
      <p:bold r:id="rId23"/>
      <p:italic r:id="rId24"/>
      <p:boldItalic r:id="rId25"/>
    </p:embeddedFont>
    <p:embeddedFont>
      <p:font typeface="Roboto Condensed" panose="020B0604020202020204" pitchFamily="2" charset="0"/>
      <p:regular r:id="rId26"/>
      <p:bold r:id="rId27"/>
      <p:italic r:id="rId28"/>
      <p:boldItalic r:id="rId29"/>
    </p:embeddedFont>
    <p:embeddedFont>
      <p:font typeface="Roboto Condensed Light"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33" autoAdjust="0"/>
  </p:normalViewPr>
  <p:slideViewPr>
    <p:cSldViewPr snapToGrid="0">
      <p:cViewPr varScale="1">
        <p:scale>
          <a:sx n="74" d="100"/>
          <a:sy n="74" d="100"/>
        </p:scale>
        <p:origin x="1182" y="54"/>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sp>
        <p:nvSpPr>
          <p:cNvPr id="3" name="Rectangle 16">
            <a:extLst>
              <a:ext uri="{FF2B5EF4-FFF2-40B4-BE49-F238E27FC236}">
                <a16:creationId xmlns:a16="http://schemas.microsoft.com/office/drawing/2014/main" id="{800B026B-2999-464F-9682-ED95E166838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0" name="Canvas 54">
            <a:extLst>
              <a:ext uri="{FF2B5EF4-FFF2-40B4-BE49-F238E27FC236}">
                <a16:creationId xmlns:a16="http://schemas.microsoft.com/office/drawing/2014/main" id="{67BCF722-1B9C-48AC-8024-DC09AAB4D018}"/>
              </a:ext>
            </a:extLst>
          </p:cNvPr>
          <p:cNvGrpSpPr/>
          <p:nvPr/>
        </p:nvGrpSpPr>
        <p:grpSpPr>
          <a:xfrm>
            <a:off x="152399" y="1562582"/>
            <a:ext cx="6190527" cy="2870522"/>
            <a:chOff x="0" y="0"/>
            <a:chExt cx="5486400" cy="3200400"/>
          </a:xfrm>
        </p:grpSpPr>
        <p:sp>
          <p:nvSpPr>
            <p:cNvPr id="11" name="Rectangle 10">
              <a:extLst>
                <a:ext uri="{FF2B5EF4-FFF2-40B4-BE49-F238E27FC236}">
                  <a16:creationId xmlns:a16="http://schemas.microsoft.com/office/drawing/2014/main" id="{A71BED97-A59F-490E-8EA7-E48991264E09}"/>
                </a:ext>
              </a:extLst>
            </p:cNvPr>
            <p:cNvSpPr/>
            <p:nvPr/>
          </p:nvSpPr>
          <p:spPr>
            <a:xfrm>
              <a:off x="0" y="0"/>
              <a:ext cx="5486400" cy="3200400"/>
            </a:xfrm>
            <a:prstGeom prst="rect">
              <a:avLst/>
            </a:prstGeom>
          </p:spPr>
        </p:sp>
        <p:pic>
          <p:nvPicPr>
            <p:cNvPr id="12" name="Picture 11">
              <a:extLst>
                <a:ext uri="{FF2B5EF4-FFF2-40B4-BE49-F238E27FC236}">
                  <a16:creationId xmlns:a16="http://schemas.microsoft.com/office/drawing/2014/main" id="{343598D5-2178-47C9-A3CE-F95EE7EB1A6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00" y="180000"/>
              <a:ext cx="544195" cy="904875"/>
            </a:xfrm>
            <a:prstGeom prst="rect">
              <a:avLst/>
            </a:prstGeom>
            <a:noFill/>
            <a:ln>
              <a:noFill/>
            </a:ln>
          </p:spPr>
        </p:pic>
        <p:pic>
          <p:nvPicPr>
            <p:cNvPr id="13" name="Picture 12">
              <a:extLst>
                <a:ext uri="{FF2B5EF4-FFF2-40B4-BE49-F238E27FC236}">
                  <a16:creationId xmlns:a16="http://schemas.microsoft.com/office/drawing/2014/main" id="{9F87F009-EA6D-4FFA-800A-F0E8CCE6C3E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9550" y="427650"/>
              <a:ext cx="533400" cy="533400"/>
            </a:xfrm>
            <a:prstGeom prst="rect">
              <a:avLst/>
            </a:prstGeom>
            <a:noFill/>
            <a:ln>
              <a:noFill/>
            </a:ln>
          </p:spPr>
        </p:pic>
        <p:pic>
          <p:nvPicPr>
            <p:cNvPr id="14" name="Picture 13">
              <a:extLst>
                <a:ext uri="{FF2B5EF4-FFF2-40B4-BE49-F238E27FC236}">
                  <a16:creationId xmlns:a16="http://schemas.microsoft.com/office/drawing/2014/main" id="{2196AC2C-4C9F-4E03-AA82-110A33F5E377}"/>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0" y="2304075"/>
              <a:ext cx="837225" cy="582000"/>
            </a:xfrm>
            <a:prstGeom prst="rect">
              <a:avLst/>
            </a:prstGeom>
            <a:noFill/>
            <a:ln>
              <a:noFill/>
            </a:ln>
          </p:spPr>
        </p:pic>
        <p:cxnSp>
          <p:nvCxnSpPr>
            <p:cNvPr id="15" name="Straight Arrow Connector 14">
              <a:extLst>
                <a:ext uri="{FF2B5EF4-FFF2-40B4-BE49-F238E27FC236}">
                  <a16:creationId xmlns:a16="http://schemas.microsoft.com/office/drawing/2014/main" id="{D33678A5-C464-4571-8251-F31838C34908}"/>
                </a:ext>
              </a:extLst>
            </p:cNvPr>
            <p:cNvCxnSpPr/>
            <p:nvPr/>
          </p:nvCxnSpPr>
          <p:spPr>
            <a:xfrm flipH="1">
              <a:off x="724194" y="544875"/>
              <a:ext cx="3475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FDA8F79-50FD-44DB-8D69-D3FDB4860348}"/>
                </a:ext>
              </a:extLst>
            </p:cNvPr>
            <p:cNvSpPr/>
            <p:nvPr/>
          </p:nvSpPr>
          <p:spPr>
            <a:xfrm>
              <a:off x="1743075" y="295275"/>
              <a:ext cx="1371600" cy="24960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ln>
                    <a:noFill/>
                  </a:ln>
                  <a:solidFill>
                    <a:srgbClr val="4472C4"/>
                  </a:solidFill>
                  <a:effectLst>
                    <a:outerShdw blurRad="38100" dist="25400" dir="5400000" algn="ctr">
                      <a:srgbClr val="6E747A">
                        <a:alpha val="43000"/>
                      </a:srgbClr>
                    </a:outerShdw>
                  </a:effectLst>
                  <a:ea typeface="Calibri" panose="020F0502020204030204" pitchFamily="34" charset="0"/>
                  <a:cs typeface="Latha" panose="020B0604020202020204" pitchFamily="34" charset="0"/>
                </a:rPr>
                <a:t>Register and login</a:t>
              </a:r>
              <a:endParaRPr lang="en-US" sz="1100">
                <a:effectLst/>
                <a:ea typeface="Calibri" panose="020F0502020204030204" pitchFamily="34" charset="0"/>
                <a:cs typeface="Latha" panose="020B0604020202020204" pitchFamily="34" charset="0"/>
              </a:endParaRPr>
            </a:p>
            <a:p>
              <a:pPr marL="0" marR="0" algn="ctr">
                <a:lnSpc>
                  <a:spcPct val="107000"/>
                </a:lnSpc>
                <a:spcBef>
                  <a:spcPts val="0"/>
                </a:spcBef>
                <a:spcAft>
                  <a:spcPts val="800"/>
                </a:spcAft>
              </a:pPr>
              <a:r>
                <a:rPr lang="en-US" sz="1100">
                  <a:effectLst/>
                  <a:ea typeface="Calibri" panose="020F0502020204030204" pitchFamily="34" charset="0"/>
                  <a:cs typeface="Latha" panose="020B0604020202020204" pitchFamily="34" charset="0"/>
                </a:rPr>
                <a:t> </a:t>
              </a:r>
            </a:p>
          </p:txBody>
        </p:sp>
        <p:cxnSp>
          <p:nvCxnSpPr>
            <p:cNvPr id="17" name="Straight Arrow Connector 16">
              <a:extLst>
                <a:ext uri="{FF2B5EF4-FFF2-40B4-BE49-F238E27FC236}">
                  <a16:creationId xmlns:a16="http://schemas.microsoft.com/office/drawing/2014/main" id="{F9792552-1207-48EA-88A8-870C0EA54F03}"/>
                </a:ext>
              </a:extLst>
            </p:cNvPr>
            <p:cNvCxnSpPr/>
            <p:nvPr/>
          </p:nvCxnSpPr>
          <p:spPr>
            <a:xfrm>
              <a:off x="724194" y="1009650"/>
              <a:ext cx="1333206" cy="12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62F0893-4FBF-4860-924A-8DCC1D87B5ED}"/>
                </a:ext>
              </a:extLst>
            </p:cNvPr>
            <p:cNvSpPr/>
            <p:nvPr/>
          </p:nvSpPr>
          <p:spPr>
            <a:xfrm rot="2421961">
              <a:off x="1104900" y="1257300"/>
              <a:ext cx="1095375" cy="34290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ln>
                    <a:noFill/>
                  </a:ln>
                  <a:solidFill>
                    <a:srgbClr val="4472C4"/>
                  </a:solidFill>
                  <a:effectLst>
                    <a:outerShdw blurRad="38100" dist="25400" dir="5400000" algn="ctr">
                      <a:srgbClr val="6E747A">
                        <a:alpha val="43000"/>
                      </a:srgbClr>
                    </a:outerShdw>
                  </a:effectLst>
                  <a:ea typeface="Calibri" panose="020F0502020204030204" pitchFamily="34" charset="0"/>
                  <a:cs typeface="Latha" panose="020B0604020202020204" pitchFamily="34" charset="0"/>
                </a:rPr>
                <a:t>Login</a:t>
              </a:r>
              <a:endParaRPr lang="en-US" sz="1100">
                <a:effectLst/>
                <a:ea typeface="Calibri" panose="020F0502020204030204" pitchFamily="34" charset="0"/>
                <a:cs typeface="Latha" panose="020B0604020202020204" pitchFamily="34" charset="0"/>
              </a:endParaRPr>
            </a:p>
          </p:txBody>
        </p:sp>
        <p:sp>
          <p:nvSpPr>
            <p:cNvPr id="19" name="Rectangle 18">
              <a:extLst>
                <a:ext uri="{FF2B5EF4-FFF2-40B4-BE49-F238E27FC236}">
                  <a16:creationId xmlns:a16="http://schemas.microsoft.com/office/drawing/2014/main" id="{D4350F71-576A-4D29-A527-DEFE336720EC}"/>
                </a:ext>
              </a:extLst>
            </p:cNvPr>
            <p:cNvSpPr/>
            <p:nvPr/>
          </p:nvSpPr>
          <p:spPr>
            <a:xfrm rot="2656565">
              <a:off x="536451" y="1620114"/>
              <a:ext cx="1317536" cy="49205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ln>
                    <a:noFill/>
                  </a:ln>
                  <a:solidFill>
                    <a:srgbClr val="4472C4"/>
                  </a:solidFill>
                  <a:effectLst>
                    <a:outerShdw blurRad="38100" dist="25400" dir="5400000" algn="ctr">
                      <a:srgbClr val="6E747A">
                        <a:alpha val="43000"/>
                      </a:srgbClr>
                    </a:outerShdw>
                  </a:effectLst>
                  <a:ea typeface="Calibri" panose="020F0502020204030204" pitchFamily="34" charset="0"/>
                  <a:cs typeface="Latha" panose="020B0604020202020204" pitchFamily="34" charset="0"/>
                </a:rPr>
                <a:t>Upload all product details</a:t>
              </a:r>
              <a:endParaRPr lang="en-US" sz="1100">
                <a:effectLst/>
                <a:ea typeface="Calibri" panose="020F0502020204030204" pitchFamily="34" charset="0"/>
                <a:cs typeface="Latha" panose="020B0604020202020204" pitchFamily="34" charset="0"/>
              </a:endParaRPr>
            </a:p>
            <a:p>
              <a:pPr marL="0" marR="0" algn="ctr">
                <a:lnSpc>
                  <a:spcPct val="107000"/>
                </a:lnSpc>
                <a:spcBef>
                  <a:spcPts val="0"/>
                </a:spcBef>
                <a:spcAft>
                  <a:spcPts val="800"/>
                </a:spcAft>
              </a:pPr>
              <a:r>
                <a:rPr lang="en-US" sz="1100">
                  <a:ln>
                    <a:noFill/>
                  </a:ln>
                  <a:solidFill>
                    <a:srgbClr val="4472C4"/>
                  </a:solidFill>
                  <a:effectLst>
                    <a:outerShdw blurRad="38100" dist="25400" dir="5400000" algn="ctr">
                      <a:srgbClr val="6E747A">
                        <a:alpha val="43000"/>
                      </a:srgbClr>
                    </a:outerShdw>
                  </a:effectLst>
                  <a:ea typeface="Calibri" panose="020F0502020204030204" pitchFamily="34" charset="0"/>
                  <a:cs typeface="Latha" panose="020B0604020202020204" pitchFamily="34" charset="0"/>
                </a:rPr>
                <a:t> </a:t>
              </a:r>
              <a:endParaRPr lang="en-US" sz="1100">
                <a:effectLst/>
                <a:ea typeface="Calibri" panose="020F0502020204030204" pitchFamily="34" charset="0"/>
                <a:cs typeface="Latha" panose="020B0604020202020204" pitchFamily="34" charset="0"/>
              </a:endParaRPr>
            </a:p>
          </p:txBody>
        </p:sp>
        <p:sp>
          <p:nvSpPr>
            <p:cNvPr id="20" name="Rectangle 19">
              <a:extLst>
                <a:ext uri="{FF2B5EF4-FFF2-40B4-BE49-F238E27FC236}">
                  <a16:creationId xmlns:a16="http://schemas.microsoft.com/office/drawing/2014/main" id="{F0F6D812-79F4-429F-AB3B-4BEB832A89C7}"/>
                </a:ext>
              </a:extLst>
            </p:cNvPr>
            <p:cNvSpPr/>
            <p:nvPr/>
          </p:nvSpPr>
          <p:spPr>
            <a:xfrm rot="19169617">
              <a:off x="3179146" y="1622474"/>
              <a:ext cx="1314450" cy="497163"/>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ln>
                    <a:noFill/>
                  </a:ln>
                  <a:solidFill>
                    <a:srgbClr val="4472C4"/>
                  </a:solidFill>
                  <a:effectLst>
                    <a:outerShdw blurRad="38100" dist="25400" dir="5400000" algn="ctr">
                      <a:srgbClr val="6E747A">
                        <a:alpha val="43000"/>
                      </a:srgbClr>
                    </a:outerShdw>
                  </a:effectLst>
                  <a:ea typeface="Calibri" panose="020F0502020204030204" pitchFamily="34" charset="0"/>
                  <a:cs typeface="Latha" panose="020B0604020202020204" pitchFamily="34" charset="0"/>
                </a:rPr>
                <a:t>Send request view all product details</a:t>
              </a:r>
              <a:endParaRPr lang="en-US" sz="1100">
                <a:effectLst/>
                <a:ea typeface="Calibri" panose="020F0502020204030204" pitchFamily="34" charset="0"/>
                <a:cs typeface="Latha" panose="020B0604020202020204" pitchFamily="34" charset="0"/>
              </a:endParaRPr>
            </a:p>
            <a:p>
              <a:pPr marL="0" marR="0" algn="ctr">
                <a:lnSpc>
                  <a:spcPct val="107000"/>
                </a:lnSpc>
                <a:spcBef>
                  <a:spcPts val="0"/>
                </a:spcBef>
                <a:spcAft>
                  <a:spcPts val="800"/>
                </a:spcAft>
              </a:pPr>
              <a:r>
                <a:rPr lang="en-US" sz="1100">
                  <a:ln>
                    <a:noFill/>
                  </a:ln>
                  <a:solidFill>
                    <a:srgbClr val="4472C4"/>
                  </a:solidFill>
                  <a:effectLst>
                    <a:outerShdw blurRad="38100" dist="25400" dir="5400000" algn="ctr">
                      <a:srgbClr val="6E747A">
                        <a:alpha val="43000"/>
                      </a:srgbClr>
                    </a:outerShdw>
                  </a:effectLst>
                  <a:ea typeface="Calibri" panose="020F0502020204030204" pitchFamily="34" charset="0"/>
                  <a:cs typeface="Latha" panose="020B0604020202020204" pitchFamily="34" charset="0"/>
                </a:rPr>
                <a:t> </a:t>
              </a:r>
              <a:endParaRPr lang="en-US" sz="1100">
                <a:effectLst/>
                <a:ea typeface="Calibri" panose="020F0502020204030204" pitchFamily="34" charset="0"/>
                <a:cs typeface="Latha" panose="020B0604020202020204" pitchFamily="34" charset="0"/>
              </a:endParaRPr>
            </a:p>
          </p:txBody>
        </p:sp>
        <p:cxnSp>
          <p:nvCxnSpPr>
            <p:cNvPr id="21" name="Straight Arrow Connector 20">
              <a:extLst>
                <a:ext uri="{FF2B5EF4-FFF2-40B4-BE49-F238E27FC236}">
                  <a16:creationId xmlns:a16="http://schemas.microsoft.com/office/drawing/2014/main" id="{E75D4883-687B-48C9-A787-BC4F017C6CD0}"/>
                </a:ext>
              </a:extLst>
            </p:cNvPr>
            <p:cNvCxnSpPr/>
            <p:nvPr/>
          </p:nvCxnSpPr>
          <p:spPr>
            <a:xfrm>
              <a:off x="885825" y="800100"/>
              <a:ext cx="3313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ADB7FAD-5E5A-404D-9A37-57F1910600A3}"/>
                </a:ext>
              </a:extLst>
            </p:cNvPr>
            <p:cNvSpPr/>
            <p:nvPr/>
          </p:nvSpPr>
          <p:spPr>
            <a:xfrm>
              <a:off x="2057400" y="961049"/>
              <a:ext cx="1057275" cy="47722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ln>
                    <a:noFill/>
                  </a:ln>
                  <a:solidFill>
                    <a:srgbClr val="4472C4"/>
                  </a:solidFill>
                  <a:effectLst>
                    <a:outerShdw blurRad="38100" dist="25400" dir="5400000" algn="ctr">
                      <a:srgbClr val="6E747A">
                        <a:alpha val="43000"/>
                      </a:srgbClr>
                    </a:outerShdw>
                  </a:effectLst>
                  <a:ea typeface="Calibri" panose="020F0502020204030204" pitchFamily="34" charset="0"/>
                  <a:cs typeface="Latha" panose="020B0604020202020204" pitchFamily="34" charset="0"/>
                </a:rPr>
                <a:t>Authorized user </a:t>
              </a:r>
              <a:endParaRPr lang="en-US" sz="1100">
                <a:effectLst/>
                <a:ea typeface="Calibri" panose="020F0502020204030204" pitchFamily="34" charset="0"/>
                <a:cs typeface="Latha" panose="020B0604020202020204" pitchFamily="34" charset="0"/>
              </a:endParaRPr>
            </a:p>
          </p:txBody>
        </p:sp>
        <p:sp>
          <p:nvSpPr>
            <p:cNvPr id="23" name="Rectangle 22">
              <a:extLst>
                <a:ext uri="{FF2B5EF4-FFF2-40B4-BE49-F238E27FC236}">
                  <a16:creationId xmlns:a16="http://schemas.microsoft.com/office/drawing/2014/main" id="{6193B485-7E3F-4E38-89C9-FA90CF0C8EBC}"/>
                </a:ext>
              </a:extLst>
            </p:cNvPr>
            <p:cNvSpPr/>
            <p:nvPr/>
          </p:nvSpPr>
          <p:spPr>
            <a:xfrm rot="19119586">
              <a:off x="2420360" y="1156516"/>
              <a:ext cx="1416980" cy="722362"/>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ln>
                    <a:noFill/>
                  </a:ln>
                  <a:solidFill>
                    <a:srgbClr val="4472C4"/>
                  </a:solidFill>
                  <a:effectLst>
                    <a:outerShdw blurRad="38100" dist="25400" dir="5400000" algn="ctr">
                      <a:srgbClr val="6E747A">
                        <a:alpha val="43000"/>
                      </a:srgbClr>
                    </a:outerShdw>
                  </a:effectLst>
                  <a:ea typeface="Calibri" panose="020F0502020204030204" pitchFamily="34" charset="0"/>
                  <a:cs typeface="Latha" panose="020B0604020202020204" pitchFamily="34" charset="0"/>
                </a:rPr>
                <a:t>View and buy now all product view transaction details</a:t>
              </a:r>
              <a:endParaRPr lang="en-US" sz="1100" dirty="0">
                <a:effectLst/>
                <a:ea typeface="Calibri" panose="020F0502020204030204" pitchFamily="34" charset="0"/>
                <a:cs typeface="Latha" panose="020B0604020202020204" pitchFamily="34" charset="0"/>
              </a:endParaRPr>
            </a:p>
          </p:txBody>
        </p:sp>
        <p:cxnSp>
          <p:nvCxnSpPr>
            <p:cNvPr id="24" name="Straight Arrow Connector 23">
              <a:extLst>
                <a:ext uri="{FF2B5EF4-FFF2-40B4-BE49-F238E27FC236}">
                  <a16:creationId xmlns:a16="http://schemas.microsoft.com/office/drawing/2014/main" id="{CC6FE2B1-C118-422D-9B2A-9A5E6CC35C8C}"/>
                </a:ext>
              </a:extLst>
            </p:cNvPr>
            <p:cNvCxnSpPr/>
            <p:nvPr/>
          </p:nvCxnSpPr>
          <p:spPr>
            <a:xfrm flipV="1">
              <a:off x="2742225" y="876300"/>
              <a:ext cx="1505925" cy="177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569187" y="1440295"/>
            <a:ext cx="7792513" cy="2977211"/>
          </a:xfrm>
        </p:spPr>
        <p:txBody>
          <a:bodyPr/>
          <a:lstStyle/>
          <a:p>
            <a:r>
              <a:rPr lang="en-US" sz="1600" b="1" dirty="0">
                <a:latin typeface="Times New Roman" panose="02020603050405020304" pitchFamily="18" charset="0"/>
                <a:cs typeface="Times New Roman" panose="02020603050405020304" pitchFamily="18" charset="0"/>
              </a:rPr>
              <a:t>In this project have 2 modules:</a:t>
            </a:r>
          </a:p>
          <a:p>
            <a:pPr lvl="0"/>
            <a:r>
              <a:rPr lang="en-US" dirty="0">
                <a:latin typeface="Times New Roman" panose="02020603050405020304" pitchFamily="18" charset="0"/>
                <a:cs typeface="Times New Roman" panose="02020603050405020304" pitchFamily="18" charset="0"/>
              </a:rPr>
              <a:t>Admin</a:t>
            </a:r>
          </a:p>
          <a:p>
            <a:pPr lvl="0"/>
            <a:r>
              <a:rPr lang="en-US" dirty="0">
                <a:latin typeface="Times New Roman" panose="02020603050405020304" pitchFamily="18" charset="0"/>
                <a:cs typeface="Times New Roman" panose="02020603050405020304" pitchFamily="18" charset="0"/>
              </a:rPr>
              <a:t>User</a:t>
            </a:r>
          </a:p>
          <a:p>
            <a:pPr marL="0" indent="0">
              <a:lnSpc>
                <a:spcPct val="150000"/>
              </a:lnSpc>
              <a:spcBef>
                <a:spcPts val="1400"/>
              </a:spcBef>
              <a:buSzPts val="2400"/>
              <a:buNone/>
            </a:pPr>
            <a:endParaRPr lang="en-US" sz="1800" dirty="0">
              <a:solidFill>
                <a:schemeClr val="accent2"/>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marL="0" indent="0">
              <a:lnSpc>
                <a:spcPct val="150000"/>
              </a:lnSpc>
              <a:spcBef>
                <a:spcPts val="1400"/>
              </a:spcBef>
              <a:buSzPts val="2400"/>
              <a:buNone/>
            </a:pPr>
            <a:r>
              <a:rPr lang="en-US" sz="2400" dirty="0">
                <a:solidFill>
                  <a:schemeClr val="bg1"/>
                </a:solidFill>
                <a:latin typeface="Times New Roman" pitchFamily="18" charset="0"/>
                <a:cs typeface="Times New Roman" pitchFamily="18" charset="0"/>
                <a:sym typeface="Times New Roman"/>
              </a:rPr>
              <a:t>User</a:t>
            </a: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418341" y="1423563"/>
            <a:ext cx="7943359" cy="4350220"/>
          </a:xfrm>
        </p:spPr>
        <p:txBody>
          <a:bodyPr/>
          <a:lstStyle/>
          <a:p>
            <a:pPr lvl="0"/>
            <a:r>
              <a:rPr lang="en-US" sz="1600" dirty="0">
                <a:latin typeface="Times New Roman" panose="02020603050405020304" pitchFamily="18" charset="0"/>
                <a:cs typeface="Times New Roman" panose="02020603050405020304" pitchFamily="18" charset="0"/>
              </a:rPr>
              <a:t>Register the account with the basic information </a:t>
            </a:r>
          </a:p>
          <a:p>
            <a:pPr lvl="0"/>
            <a:r>
              <a:rPr lang="en-US" sz="1600" dirty="0">
                <a:latin typeface="Times New Roman" panose="02020603050405020304" pitchFamily="18" charset="0"/>
                <a:cs typeface="Times New Roman" panose="02020603050405020304" pitchFamily="18" charset="0"/>
              </a:rPr>
              <a:t>Login the account with the correct credentials</a:t>
            </a:r>
          </a:p>
          <a:p>
            <a:pPr lvl="0"/>
            <a:r>
              <a:rPr lang="en-US" sz="1600" dirty="0">
                <a:latin typeface="Times New Roman" panose="02020603050405020304" pitchFamily="18" charset="0"/>
                <a:cs typeface="Times New Roman" panose="02020603050405020304" pitchFamily="18" charset="0"/>
              </a:rPr>
              <a:t>View user product details</a:t>
            </a:r>
          </a:p>
          <a:p>
            <a:pPr lvl="0"/>
            <a:r>
              <a:rPr lang="en-US" sz="1600" dirty="0">
                <a:latin typeface="Times New Roman" panose="02020603050405020304" pitchFamily="18" charset="0"/>
                <a:cs typeface="Times New Roman" panose="02020603050405020304" pitchFamily="18" charset="0"/>
              </a:rPr>
              <a:t>View product and buy now all products</a:t>
            </a:r>
          </a:p>
          <a:p>
            <a:pPr lvl="0"/>
            <a:r>
              <a:rPr lang="en-US" sz="1600" dirty="0">
                <a:latin typeface="Times New Roman" panose="02020603050405020304" pitchFamily="18" charset="0"/>
                <a:cs typeface="Times New Roman" panose="02020603050405020304" pitchFamily="18" charset="0"/>
              </a:rPr>
              <a:t>View product response</a:t>
            </a:r>
          </a:p>
          <a:p>
            <a:r>
              <a:rPr lang="en-IN" sz="1600" dirty="0">
                <a:latin typeface="Times New Roman" panose="02020603050405020304" pitchFamily="18" charset="0"/>
                <a:cs typeface="Times New Roman" panose="02020603050405020304" pitchFamily="18" charset="0"/>
              </a:rPr>
              <a:t>Logout</a:t>
            </a:r>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3322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169333" y="1364951"/>
            <a:ext cx="8805333" cy="3922198"/>
          </a:xfrm>
        </p:spPr>
        <p:txBody>
          <a:bodyPr/>
          <a:lstStyle/>
          <a:p>
            <a:pPr lvl="0"/>
            <a:r>
              <a:rPr lang="en-US" dirty="0">
                <a:latin typeface="Times New Roman" panose="02020603050405020304" pitchFamily="18" charset="0"/>
                <a:cs typeface="Times New Roman" panose="02020603050405020304" pitchFamily="18" charset="0"/>
              </a:rPr>
              <a:t>Login</a:t>
            </a:r>
          </a:p>
          <a:p>
            <a:pPr lvl="0"/>
            <a:r>
              <a:rPr lang="en-US" dirty="0">
                <a:latin typeface="Times New Roman" panose="02020603050405020304" pitchFamily="18" charset="0"/>
                <a:cs typeface="Times New Roman" panose="02020603050405020304" pitchFamily="18" charset="0"/>
              </a:rPr>
              <a:t>Add  the product details</a:t>
            </a:r>
          </a:p>
          <a:p>
            <a:pPr lvl="0"/>
            <a:r>
              <a:rPr lang="en-US" dirty="0">
                <a:latin typeface="Times New Roman" panose="02020603050405020304" pitchFamily="18" charset="0"/>
                <a:cs typeface="Times New Roman" panose="02020603050405020304" pitchFamily="18" charset="0"/>
              </a:rPr>
              <a:t>View manage product</a:t>
            </a:r>
          </a:p>
          <a:p>
            <a:pPr lvl="0"/>
            <a:r>
              <a:rPr lang="en-US" dirty="0">
                <a:latin typeface="Times New Roman" panose="02020603050405020304" pitchFamily="18" charset="0"/>
                <a:cs typeface="Times New Roman" panose="02020603050405020304" pitchFamily="18" charset="0"/>
              </a:rPr>
              <a:t>View New orders</a:t>
            </a:r>
          </a:p>
          <a:p>
            <a:pPr lvl="0"/>
            <a:r>
              <a:rPr lang="en-US" dirty="0">
                <a:latin typeface="Times New Roman" panose="02020603050405020304" pitchFamily="18" charset="0"/>
                <a:cs typeface="Times New Roman" panose="02020603050405020304" pitchFamily="18" charset="0"/>
              </a:rPr>
              <a:t>View Prediction based on review</a:t>
            </a:r>
          </a:p>
          <a:p>
            <a:pPr lvl="0"/>
            <a:r>
              <a:rPr lang="en-IN" dirty="0">
                <a:latin typeface="Times New Roman" panose="02020603050405020304" pitchFamily="18" charset="0"/>
                <a:cs typeface="Times New Roman" panose="02020603050405020304" pitchFamily="18" charset="0"/>
              </a:rPr>
              <a:t>View fake products</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View Graph details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Logout</a:t>
            </a:r>
            <a:endParaRPr lang="en-US"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79613" y="63834"/>
            <a:ext cx="1364387" cy="1189194"/>
          </a:xfrm>
          <a:prstGeom prst="rect">
            <a:avLst/>
          </a:prstGeom>
        </p:spPr>
      </p:pic>
      <p:sp>
        <p:nvSpPr>
          <p:cNvPr id="4" name="TextBox 3"/>
          <p:cNvSpPr txBox="1"/>
          <p:nvPr/>
        </p:nvSpPr>
        <p:spPr>
          <a:xfrm>
            <a:off x="581638" y="415409"/>
            <a:ext cx="1998134"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400" b="1" dirty="0">
                <a:solidFill>
                  <a:schemeClr val="bg1"/>
                </a:solidFill>
                <a:latin typeface="Times New Roman" panose="02020603050405020304" pitchFamily="18" charset="0"/>
                <a:ea typeface="Times New Roman"/>
                <a:cs typeface="Times New Roman" panose="02020603050405020304" pitchFamily="18" charset="0"/>
                <a:sym typeface="Times New Roman"/>
              </a:rPr>
              <a:t>Admin</a:t>
            </a:r>
          </a:p>
        </p:txBody>
      </p:sp>
    </p:spTree>
    <p:extLst>
      <p:ext uri="{BB962C8B-B14F-4D97-AF65-F5344CB8AC3E}">
        <p14:creationId xmlns:p14="http://schemas.microsoft.com/office/powerpoint/2010/main" val="359603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id="{74B889DE-A808-491E-A1D8-E8352B55304F}"/>
              </a:ext>
            </a:extLst>
          </p:cNvPr>
          <p:cNvGraphicFramePr>
            <a:graphicFrameLocks noGrp="1"/>
          </p:cNvGraphicFramePr>
          <p:nvPr>
            <p:extLst>
              <p:ext uri="{D42A27DB-BD31-4B8C-83A1-F6EECF244321}">
                <p14:modId xmlns:p14="http://schemas.microsoft.com/office/powerpoint/2010/main" val="2653227960"/>
              </p:ext>
            </p:extLst>
          </p:nvPr>
        </p:nvGraphicFramePr>
        <p:xfrm>
          <a:off x="2332870" y="1648325"/>
          <a:ext cx="3726861" cy="2910922"/>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val="1335803841"/>
                    </a:ext>
                  </a:extLst>
                </a:gridCol>
                <a:gridCol w="2586401">
                  <a:extLst>
                    <a:ext uri="{9D8B030D-6E8A-4147-A177-3AD203B41FA5}">
                      <a16:colId xmlns:a16="http://schemas.microsoft.com/office/drawing/2014/main"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832985"/>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id="{63C0BB94-5E3E-4739-9448-AA8F96DCCC0A}"/>
              </a:ext>
            </a:extLst>
          </p:cNvPr>
          <p:cNvGraphicFramePr>
            <a:graphicFrameLocks noGrp="1"/>
          </p:cNvGraphicFramePr>
          <p:nvPr>
            <p:extLst>
              <p:ext uri="{D42A27DB-BD31-4B8C-83A1-F6EECF244321}">
                <p14:modId xmlns:p14="http://schemas.microsoft.com/office/powerpoint/2010/main" val="4010727671"/>
              </p:ext>
            </p:extLst>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val="2104203393"/>
                    </a:ext>
                  </a:extLst>
                </a:gridCol>
                <a:gridCol w="3031789">
                  <a:extLst>
                    <a:ext uri="{9D8B030D-6E8A-4147-A177-3AD203B41FA5}">
                      <a16:colId xmlns:a16="http://schemas.microsoft.com/office/drawing/2014/main" val="3807746185"/>
                    </a:ext>
                  </a:extLst>
                </a:gridCol>
              </a:tblGrid>
              <a:tr h="1067222">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Front End Language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108203"/>
                  </a:ext>
                </a:extLst>
              </a:tr>
            </a:tbl>
          </a:graphicData>
        </a:graphic>
      </p:graphicFrame>
      <p:sp>
        <p:nvSpPr>
          <p:cNvPr id="9" name="Rectangle 2">
            <a:extLst>
              <a:ext uri="{FF2B5EF4-FFF2-40B4-BE49-F238E27FC236}">
                <a16:creationId xmlns:a16="http://schemas.microsoft.com/office/drawing/2014/main"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0" y="1687348"/>
            <a:ext cx="8560154" cy="2724300"/>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As a future direction, we are looking toward improving the credibility of our framework by adding incentives to encourage honest participation of the users by adding endorsements and ratings</a:t>
            </a:r>
            <a:endParaRPr lang="en-US" sz="2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244838" y="1221302"/>
            <a:ext cx="8654324" cy="3057537"/>
          </a:xfrm>
        </p:spPr>
        <p:txBody>
          <a:bodyPr/>
          <a:lstStyle/>
          <a:p>
            <a:pPr marL="447675" indent="-447675" algn="just">
              <a:lnSpc>
                <a:spcPct val="150000"/>
              </a:lnSpc>
              <a:spcBef>
                <a:spcPts val="1400"/>
              </a:spcBef>
              <a:buSzPts val="2400"/>
            </a:pPr>
            <a:r>
              <a:rPr lang="en-US" dirty="0">
                <a:latin typeface="Times New Roman" panose="02020603050405020304" pitchFamily="18" charset="0"/>
                <a:cs typeface="Times New Roman" panose="02020603050405020304" pitchFamily="18" charset="0"/>
              </a:rPr>
              <a:t>Evaluation results indicate the system’s effectiveness in handling a large number of transactions for writing, updating, and querying trust parameters value.</a:t>
            </a:r>
            <a:endParaRPr lang="en-IN" sz="2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17</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0" y="1111390"/>
            <a:ext cx="8919486" cy="3635022"/>
          </a:xfrm>
        </p:spPr>
        <p:txBody>
          <a:bodyPr/>
          <a:lstStyle/>
          <a:p>
            <a:pPr indent="-457200" algn="just">
              <a:lnSpc>
                <a:spcPct val="150000"/>
              </a:lnSpc>
              <a:buNone/>
            </a:pPr>
            <a:r>
              <a:rPr lang="en-IN" dirty="0">
                <a:latin typeface="Times New Roman" panose="02020603050405020304" pitchFamily="18" charset="0"/>
                <a:cs typeface="Times New Roman" panose="02020603050405020304" pitchFamily="18" charset="0"/>
              </a:rPr>
              <a:t>[1] K. </a:t>
            </a:r>
            <a:r>
              <a:rPr lang="en-IN" dirty="0" err="1">
                <a:latin typeface="Times New Roman" panose="02020603050405020304" pitchFamily="18" charset="0"/>
                <a:cs typeface="Times New Roman" panose="02020603050405020304" pitchFamily="18" charset="0"/>
              </a:rPr>
              <a:t>O’hara</a:t>
            </a:r>
            <a:r>
              <a:rPr lang="en-IN" dirty="0">
                <a:latin typeface="Times New Roman" panose="02020603050405020304" pitchFamily="18" charset="0"/>
                <a:cs typeface="Times New Roman" panose="02020603050405020304" pitchFamily="18" charset="0"/>
              </a:rPr>
              <a:t>, ‘‘Data trusts: Ethics, architecture and governance for trustworthy data stewardship,’’ Univ. Southampton, Southampton, U.K., Tech. Rep., 2019. </a:t>
            </a:r>
          </a:p>
          <a:p>
            <a:pPr indent="-457200" algn="just">
              <a:lnSpc>
                <a:spcPct val="150000"/>
              </a:lnSpc>
              <a:buNone/>
            </a:pPr>
            <a:r>
              <a:rPr lang="en-IN" dirty="0">
                <a:latin typeface="Times New Roman" panose="02020603050405020304" pitchFamily="18" charset="0"/>
                <a:cs typeface="Times New Roman" panose="02020603050405020304" pitchFamily="18" charset="0"/>
              </a:rPr>
              <a:t>[2] A. </a:t>
            </a:r>
            <a:r>
              <a:rPr lang="en-IN" dirty="0" err="1">
                <a:latin typeface="Times New Roman" panose="02020603050405020304" pitchFamily="18" charset="0"/>
                <a:cs typeface="Times New Roman" panose="02020603050405020304" pitchFamily="18" charset="0"/>
              </a:rPr>
              <a:t>Alsaad</a:t>
            </a:r>
            <a:r>
              <a:rPr lang="en-IN" dirty="0">
                <a:latin typeface="Times New Roman" panose="02020603050405020304" pitchFamily="18" charset="0"/>
                <a:cs typeface="Times New Roman" panose="02020603050405020304" pitchFamily="18" charset="0"/>
              </a:rPr>
              <a:t>, K. O’Hara, and L. </a:t>
            </a:r>
            <a:r>
              <a:rPr lang="en-IN" dirty="0" err="1">
                <a:latin typeface="Times New Roman" panose="02020603050405020304" pitchFamily="18" charset="0"/>
                <a:cs typeface="Times New Roman" panose="02020603050405020304" pitchFamily="18" charset="0"/>
              </a:rPr>
              <a:t>Carr</a:t>
            </a:r>
            <a:r>
              <a:rPr lang="en-IN" dirty="0">
                <a:latin typeface="Times New Roman" panose="02020603050405020304" pitchFamily="18" charset="0"/>
                <a:cs typeface="Times New Roman" panose="02020603050405020304" pitchFamily="18" charset="0"/>
              </a:rPr>
              <a:t>, ‘‘Institutional repositories as a data trust infrastructure,’’ in Proc. Companion Publication 10th ACM Conf. Web Sci., Jun. 2019, pp. 1–4. </a:t>
            </a:r>
          </a:p>
          <a:p>
            <a:pPr indent="-457200" algn="just">
              <a:lnSpc>
                <a:spcPct val="150000"/>
              </a:lnSpc>
              <a:buNone/>
            </a:pPr>
            <a:r>
              <a:rPr lang="en-IN" dirty="0">
                <a:latin typeface="Times New Roman" panose="02020603050405020304" pitchFamily="18" charset="0"/>
                <a:cs typeface="Times New Roman" panose="02020603050405020304" pitchFamily="18" charset="0"/>
              </a:rPr>
              <a:t>[3] S. Rouhani and R. Deters, ‘‘Security, performance, and applications of smart contracts: A systematic survey,’’ IEEE Access, vol. 7, pp. 50759–50779, 2019. </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pPr lvl="0" algn="ctr"/>
            <a:r>
              <a:rPr lang="en-US" sz="2400" dirty="0">
                <a:solidFill>
                  <a:schemeClr val="bg1"/>
                </a:solidFill>
                <a:latin typeface="Times New Roman" panose="02020603050405020304" pitchFamily="18" charset="0"/>
                <a:cs typeface="Times New Roman" panose="02020603050405020304" pitchFamily="18" charset="0"/>
              </a:rPr>
              <a:t>Data Trust Framework Using Blockchain Technology and Adaptive Transaction Validation</a:t>
            </a:r>
            <a:endParaRP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solidFill>
                  <a:schemeClr val="tx2">
                    <a:lumMod val="10000"/>
                  </a:schemeClr>
                </a:solidFill>
                <a:latin typeface="Times New Roman" panose="02020603050405020304" pitchFamily="18" charset="0"/>
                <a:cs typeface="Times New Roman" pitchFamily="18" charset="0"/>
              </a:rPr>
              <a:t>The main aim of the project to</a:t>
            </a:r>
            <a:r>
              <a:rPr lang="en-US" dirty="0">
                <a:latin typeface="Times New Roman" panose="02020603050405020304" pitchFamily="18" charset="0"/>
                <a:cs typeface="Times New Roman" panose="02020603050405020304" pitchFamily="18" charset="0"/>
              </a:rPr>
              <a:t> identify a block chain by a different block for the data and maintain safe mood when attackers attack the particular block means the user can Recover to Safe mood using Particular Block chain.</a:t>
            </a:r>
            <a:endParaRPr lang="en-US" dirty="0">
              <a:solidFill>
                <a:schemeClr val="tx2">
                  <a:lumMod val="10000"/>
                </a:schemeClr>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262794"/>
            <a:ext cx="8309404" cy="3651033"/>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latin typeface="Times New Roman" panose="02020603050405020304" pitchFamily="18" charset="0"/>
                <a:cs typeface="Times New Roman" panose="02020603050405020304" pitchFamily="18" charset="0"/>
              </a:rPr>
              <a:t>This project presents an end-to-end framework for data trust to enhance trustworthy data sharing utilizing blockchain technology. The framework promotes data quality by assessing input data sets, effectively manages access control, and presents data provenance and activity monitoring. </a:t>
            </a:r>
          </a:p>
          <a:p>
            <a:pPr marL="342900" indent="-342900" algn="just">
              <a:lnSpc>
                <a:spcPct val="150000"/>
              </a:lnSpc>
              <a:spcBef>
                <a:spcPts val="0"/>
              </a:spcBef>
              <a:buSzPts val="2400"/>
            </a:pPr>
            <a:r>
              <a:rPr lang="en-US" dirty="0">
                <a:latin typeface="Times New Roman" panose="02020603050405020304" pitchFamily="18" charset="0"/>
                <a:cs typeface="Times New Roman" panose="02020603050405020304" pitchFamily="18" charset="0"/>
              </a:rPr>
              <a:t>We introduce an assessment model that includes reputation, endorsement, and confidence factors to evaluate data quality. We also suggest an adaptive solution to determine the number of transaction validators based on the computed trust value.</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38600" y="1361266"/>
            <a:ext cx="8711911" cy="3750126"/>
          </a:xfrm>
          <a:prstGeom prst="rect">
            <a:avLst/>
          </a:prstGeom>
        </p:spPr>
        <p:txBody>
          <a:bodyPr spcFirstLastPara="1" wrap="square" lIns="91425" tIns="91425" rIns="91425" bIns="91425" anchor="t" anchorCtr="0">
            <a:noAutofit/>
          </a:bodyPr>
          <a:lstStyle/>
          <a:p>
            <a:pPr>
              <a:lnSpc>
                <a:spcPct val="150000"/>
              </a:lnSpc>
            </a:pPr>
            <a:r>
              <a:rPr lang="en-US" dirty="0">
                <a:latin typeface="Times New Roman" panose="02020603050405020304" pitchFamily="18" charset="0"/>
                <a:cs typeface="Times New Roman" panose="02020603050405020304" pitchFamily="18" charset="0"/>
              </a:rPr>
              <a:t>Data trust is a fairly new concept that aims to facilitate data sharing by forcing data users to be transparent about the process of sharing and reusing data. </a:t>
            </a:r>
          </a:p>
          <a:p>
            <a:pPr>
              <a:lnSpc>
                <a:spcPct val="150000"/>
              </a:lnSpc>
            </a:pPr>
            <a:r>
              <a:rPr lang="en-US" dirty="0">
                <a:latin typeface="Times New Roman" panose="02020603050405020304" pitchFamily="18" charset="0"/>
                <a:cs typeface="Times New Roman" panose="02020603050405020304" pitchFamily="18" charset="0"/>
              </a:rPr>
              <a:t>Blockchain can be used as a data trust interface between data controllers and data users. The distributed, secure and reliable nature of the blockchain can reinforce the trustworthiness of the data trust framework.</a:t>
            </a:r>
          </a:p>
          <a:p>
            <a:pPr>
              <a:lnSpc>
                <a:spcPct val="150000"/>
              </a:lnSpc>
            </a:pPr>
            <a:r>
              <a:rPr lang="en-US" dirty="0">
                <a:latin typeface="Times New Roman" panose="02020603050405020304" pitchFamily="18" charset="0"/>
                <a:cs typeface="Times New Roman" panose="02020603050405020304" pitchFamily="18" charset="0"/>
              </a:rPr>
              <a:t>Blockchain provides a secure, immutable record of transactions, and all blocks are linked together through their hash values.</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318586" y="1592184"/>
            <a:ext cx="8668571" cy="2924611"/>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pPr>
            <a:r>
              <a:rPr lang="en-US" i="0" dirty="0">
                <a:solidFill>
                  <a:srgbClr val="202124"/>
                </a:solidFill>
                <a:effectLst/>
                <a:latin typeface="Times New Roman" panose="02020603050405020304" pitchFamily="18" charset="0"/>
                <a:cs typeface="Times New Roman" panose="02020603050405020304" pitchFamily="18" charset="0"/>
              </a:rPr>
              <a:t>In before years the data does not save as in safe mood, the attackers are attack it directly and we cannot recover the data issues.</a:t>
            </a:r>
          </a:p>
          <a:p>
            <a:pPr marL="355600" algn="just">
              <a:lnSpc>
                <a:spcPct val="150000"/>
              </a:lnSpc>
              <a:spcBef>
                <a:spcPts val="1400"/>
              </a:spcBef>
              <a:buSzPts val="2400"/>
            </a:pPr>
            <a:r>
              <a:rPr lang="en-US" sz="2000" i="0" dirty="0">
                <a:solidFill>
                  <a:srgbClr val="202124"/>
                </a:solidFill>
                <a:effectLst/>
                <a:latin typeface="Times New Roman" panose="02020603050405020304" pitchFamily="18" charset="0"/>
                <a:cs typeface="Times New Roman" panose="02020603050405020304" pitchFamily="18" charset="0"/>
              </a:rPr>
              <a:t>A decentralized architecture based on blockchain technology provides the ability to solve above issues</a:t>
            </a:r>
            <a:endParaRPr lang="en-US" sz="24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440268" y="1537988"/>
            <a:ext cx="7905242" cy="2892344"/>
          </a:xfrm>
        </p:spPr>
        <p:txBody>
          <a:bodyPr/>
          <a:lstStyle/>
          <a:p>
            <a:pPr algn="just">
              <a:lnSpc>
                <a:spcPct val="150000"/>
              </a:lnSpc>
            </a:pPr>
            <a:r>
              <a:rPr lang="en-US" dirty="0">
                <a:solidFill>
                  <a:schemeClr val="tx1"/>
                </a:solidFill>
                <a:latin typeface="Times New Roman" panose="02020603050405020304" pitchFamily="18" charset="0"/>
                <a:cs typeface="Times New Roman" pitchFamily="18" charset="0"/>
              </a:rPr>
              <a:t>Lows of security</a:t>
            </a:r>
          </a:p>
          <a:p>
            <a:pPr algn="just">
              <a:lnSpc>
                <a:spcPct val="150000"/>
              </a:lnSpc>
            </a:pPr>
            <a:r>
              <a:rPr lang="en-US" dirty="0">
                <a:solidFill>
                  <a:schemeClr val="tx1"/>
                </a:solidFill>
                <a:latin typeface="Times New Roman" panose="02020603050405020304" pitchFamily="18" charset="0"/>
                <a:cs typeface="Times New Roman" pitchFamily="18" charset="0"/>
              </a:rPr>
              <a:t>The user without login, Encrypted data cannot store in block chain</a:t>
            </a: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227075" y="1494951"/>
            <a:ext cx="8394013" cy="3616441"/>
          </a:xfrm>
        </p:spPr>
        <p:txBody>
          <a:bodyPr/>
          <a:lstStyle/>
          <a:p>
            <a:pPr algn="just">
              <a:lnSpc>
                <a:spcPct val="150000"/>
              </a:lnSpc>
            </a:pPr>
            <a:r>
              <a:rPr lang="en-US" sz="1600" dirty="0">
                <a:latin typeface="Times New Roman" panose="02020603050405020304" pitchFamily="18" charset="0"/>
                <a:cs typeface="Times New Roman" panose="02020603050405020304" pitchFamily="18" charset="0"/>
              </a:rPr>
              <a:t>We propose an end-to-end framework for data trust based on blockchain, which ensures the trustworthiness and quality of the data at origin for data users and ethical and secure usage of data for data owners.</a:t>
            </a:r>
          </a:p>
          <a:p>
            <a:pPr algn="just">
              <a:lnSpc>
                <a:spcPct val="150000"/>
              </a:lnSpc>
            </a:pPr>
            <a:r>
              <a:rPr lang="en-US" sz="1600" dirty="0">
                <a:latin typeface="Times New Roman" panose="02020603050405020304" pitchFamily="18" charset="0"/>
                <a:cs typeface="Times New Roman" panose="02020603050405020304" pitchFamily="18" charset="0"/>
              </a:rPr>
              <a:t>We introduce a trust model to assess input data sets’ trustworthiness using three parameters: data owner endorsement and reputation, data asset endorsement and data owner confidence level in the provided data set. </a:t>
            </a:r>
            <a:endParaRPr lang="en-US"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0" y="1413213"/>
            <a:ext cx="9092206" cy="3337712"/>
          </a:xfrm>
        </p:spPr>
        <p:txBody>
          <a:bodyPr/>
          <a:lstStyle/>
          <a:p>
            <a:pPr>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Data was secure</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By the different fields create a unique block is used to search a user need.</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5046</TotalTime>
  <Words>772</Words>
  <Application>Microsoft Office PowerPoint</Application>
  <PresentationFormat>On-screen Show (16:9)</PresentationFormat>
  <Paragraphs>105</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 Condensed Light</vt:lpstr>
      <vt:lpstr>Arvo</vt:lpstr>
      <vt:lpstr>Roboto Condensed</vt:lpstr>
      <vt:lpstr>Times New Roman</vt:lpstr>
      <vt:lpstr>Arial</vt:lpstr>
      <vt:lpstr>Salerio template</vt:lpstr>
      <vt:lpstr>HELLO!</vt:lpstr>
      <vt:lpstr>Data Trust Framework Using Blockchain Technology and Adaptive Transaction Validation</vt:lpstr>
      <vt:lpstr>AIM OF PROJECT</vt:lpstr>
      <vt:lpstr>ABSTRACT</vt:lpstr>
      <vt:lpstr>INTRODUCTION </vt:lpstr>
      <vt:lpstr>EXISTING SYSTEM</vt:lpstr>
      <vt:lpstr>DISADVANTAGES</vt:lpstr>
      <vt:lpstr>PROPOSED SYSTEM</vt:lpstr>
      <vt:lpstr>ADVANTAGES</vt:lpstr>
      <vt:lpstr>SYSTEM ARCHITECTURE</vt:lpstr>
      <vt:lpstr>MODULES</vt:lpstr>
      <vt:lpstr>User</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Deepa G</cp:lastModifiedBy>
  <cp:revision>115</cp:revision>
  <dcterms:modified xsi:type="dcterms:W3CDTF">2023-05-03T10:57:20Z</dcterms:modified>
</cp:coreProperties>
</file>