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8" r:id="rId3"/>
    <p:sldId id="308" r:id="rId5"/>
    <p:sldId id="257" r:id="rId6"/>
    <p:sldId id="297" r:id="rId7"/>
    <p:sldId id="298" r:id="rId8"/>
    <p:sldId id="299" r:id="rId9"/>
    <p:sldId id="309" r:id="rId10"/>
    <p:sldId id="310" r:id="rId11"/>
    <p:sldId id="311" r:id="rId12"/>
    <p:sldId id="323" r:id="rId13"/>
    <p:sldId id="327" r:id="rId14"/>
    <p:sldId id="312" r:id="rId15"/>
    <p:sldId id="313" r:id="rId16"/>
    <p:sldId id="328" r:id="rId17"/>
    <p:sldId id="326" r:id="rId18"/>
    <p:sldId id="329" r:id="rId19"/>
    <p:sldId id="332" r:id="rId20"/>
    <p:sldId id="316" r:id="rId21"/>
    <p:sldId id="333" r:id="rId22"/>
    <p:sldId id="318" r:id="rId23"/>
    <p:sldId id="319" r:id="rId24"/>
    <p:sldId id="330" r:id="rId25"/>
    <p:sldId id="278" r:id="rId26"/>
  </p:sldIdLst>
  <p:sldSz cx="9144000" cy="5143500" type="screen16x9"/>
  <p:notesSz cx="6858000" cy="9144000"/>
  <p:embeddedFontLst>
    <p:embeddedFont>
      <p:font typeface="Roboto Condensed" panose="02000000000000000000"/>
      <p:regular r:id="rId31"/>
    </p:embeddedFont>
    <p:embeddedFont>
      <p:font typeface="Roboto Condensed Light" panose="02000000000000000000"/>
      <p:regular r:id="rId32"/>
    </p:embeddedFont>
    <p:embeddedFont>
      <p:font typeface="Roboto Condensed" panose="02000000000000000000"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 id="2" name="DLK" initials="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86533" autoAdjust="0"/>
  </p:normalViewPr>
  <p:slideViewPr>
    <p:cSldViewPr snapToGrid="0">
      <p:cViewPr varScale="1">
        <p:scale>
          <a:sx n="53" d="100"/>
          <a:sy n="53" d="100"/>
        </p:scale>
        <p:origin x="504" y="66"/>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hyperlink" Target="mailto:1croreprojects@gmail.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latin typeface="Times New Roman" panose="02020603050405020304" pitchFamily="18" charset="0"/>
                <a:cs typeface="Times New Roman" panose="02020603050405020304" pitchFamily="18" charset="0"/>
              </a:rPr>
              <a:t>HELLO!</a:t>
            </a:r>
            <a:endParaRPr sz="6000" dirty="0">
              <a:solidFill>
                <a:schemeClr val="accent5"/>
              </a:solidFill>
              <a:latin typeface="Times New Roman" panose="02020603050405020304" pitchFamily="18" charset="0"/>
              <a:cs typeface="Times New Roman" panose="02020603050405020304" pitchFamily="18" charset="0"/>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I am here because I love to give presentations. </a:t>
            </a:r>
            <a:endParaRPr sz="2000" dirty="0"/>
          </a:p>
          <a:p>
            <a:pPr marL="0" lvl="0" indent="0" algn="ctr" rtl="0">
              <a:spcBef>
                <a:spcPts val="0"/>
              </a:spcBef>
              <a:spcAft>
                <a:spcPts val="0"/>
              </a:spcAft>
              <a:buClr>
                <a:schemeClr val="dk1"/>
              </a:buClr>
              <a:buSzPts val="1100"/>
              <a:buFont typeface="Arial" panose="020B0604020202020204"/>
              <a:buNone/>
            </a:pPr>
            <a:r>
              <a:rPr lang="en-GB" sz="2000" dirty="0"/>
              <a:t>You can find me at @1CROREPROJECTS</a:t>
            </a:r>
            <a:endParaRPr sz="2000" b="1" dirty="0"/>
          </a:p>
        </p:txBody>
      </p:sp>
      <p:pic>
        <p:nvPicPr>
          <p:cNvPr id="215" name="Google Shape;215;p13" descr="10.jpg"/>
          <p:cNvPicPr preferRelativeResize="0"/>
          <p:nvPr/>
        </p:nvPicPr>
        <p:blipFill rotWithShape="1">
          <a:blip r:embed="rId1"/>
          <a:srcRect l="15648" r="28102"/>
          <a:stretch>
            <a:fillRect/>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67" y="392575"/>
            <a:ext cx="5530808" cy="766200"/>
          </a:xfrm>
        </p:spPr>
        <p:txBody>
          <a:bodyPr/>
          <a:lstStyle/>
          <a:p>
            <a:r>
              <a:rPr lang="en-US" sz="2400" dirty="0">
                <a:latin typeface="Times New Roman" panose="02020603050405020304" pitchFamily="18" charset="0"/>
                <a:ea typeface="Roboto Condensed" panose="02000000000000000000" charset="0"/>
                <a:cs typeface="Times New Roman" panose="02020603050405020304" pitchFamily="18" charset="0"/>
              </a:rPr>
              <a:t>ALGORITHM</a:t>
            </a:r>
            <a:endParaRPr lang="en-IN" sz="2400" dirty="0">
              <a:latin typeface="Times New Roman" panose="02020603050405020304" pitchFamily="18" charset="0"/>
              <a:ea typeface="Roboto Condensed" panose="02000000000000000000" charset="0"/>
              <a:cs typeface="Times New Roman" panose="02020603050405020304" pitchFamily="18" charset="0"/>
            </a:endParaRPr>
          </a:p>
        </p:txBody>
      </p:sp>
      <p:sp>
        <p:nvSpPr>
          <p:cNvPr id="3" name="Text Placeholder 2"/>
          <p:cNvSpPr>
            <a:spLocks noGrp="1"/>
          </p:cNvSpPr>
          <p:nvPr>
            <p:ph type="body" idx="1"/>
          </p:nvPr>
        </p:nvSpPr>
        <p:spPr>
          <a:xfrm>
            <a:off x="191912" y="1221302"/>
            <a:ext cx="8410221" cy="3723232"/>
          </a:xfrm>
        </p:spPr>
        <p:txBody>
          <a:bodyPr/>
          <a:lstStyle/>
          <a:p>
            <a:pPr marL="0" indent="0" algn="just">
              <a:lnSpc>
                <a:spcPct val="150000"/>
              </a:lnSpc>
              <a:buNone/>
            </a:pPr>
            <a:r>
              <a:rPr lang="en-US" sz="2400" b="1" dirty="0">
                <a:solidFill>
                  <a:schemeClr val="tx1"/>
                </a:solidFill>
                <a:latin typeface="Times New Roman" panose="02020603050405020304" pitchFamily="18" charset="0"/>
                <a:cs typeface="Times New Roman" panose="02020603050405020304" pitchFamily="18" charset="0"/>
              </a:rPr>
              <a:t>ABE</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Attribute-based encryption</a:t>
            </a:r>
            <a:r>
              <a:rPr lang="en-US" b="0" i="0" dirty="0">
                <a:solidFill>
                  <a:schemeClr val="tx1"/>
                </a:solidFill>
                <a:effectLst/>
                <a:latin typeface="Times New Roman" panose="02020603050405020304" pitchFamily="18" charset="0"/>
                <a:cs typeface="Times New Roman" panose="02020603050405020304" pitchFamily="18" charset="0"/>
              </a:rPr>
              <a:t> (ABE) can be used for log encryption. Instead of encrypting each part of a log with the keys of all recipients, it is possible to encrypt the log only with attributes which match recipients' attributes. </a:t>
            </a:r>
            <a:endParaRPr lang="en-US" b="0" i="0" dirty="0">
              <a:solidFill>
                <a:schemeClr val="tx1"/>
              </a:solidFill>
              <a:effectLst/>
              <a:latin typeface="Times New Roman" panose="02020603050405020304" pitchFamily="18" charset="0"/>
              <a:cs typeface="Times New Roman" panose="02020603050405020304" pitchFamily="18" charset="0"/>
            </a:endParaRPr>
          </a:p>
          <a:p>
            <a:pPr marL="101600" indent="0" algn="just">
              <a:lnSpc>
                <a:spcPct val="150000"/>
              </a:lnSpc>
              <a:buNone/>
            </a:pP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p>
            <a:pPr>
              <a:lnSpc>
                <a:spcPct val="150000"/>
              </a:lnSpc>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3513" y="1486472"/>
            <a:ext cx="8188057" cy="2724300"/>
          </a:xfrm>
        </p:spPr>
        <p:txBody>
          <a:bodyPr/>
          <a:lstStyle/>
          <a:p>
            <a:pPr marL="0" indent="0" algn="just">
              <a:lnSpc>
                <a:spcPct val="150000"/>
              </a:lnSpc>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Cipher Text</a:t>
            </a:r>
            <a:endParaRPr lang="en-US" sz="2400" b="1" dirty="0">
              <a:solidFill>
                <a:schemeClr val="tx2">
                  <a:lumMod val="1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dirty="0">
                <a:solidFill>
                  <a:schemeClr val="tx2">
                    <a:lumMod val="10000"/>
                  </a:schemeClr>
                </a:solidFill>
                <a:latin typeface="Times New Roman" panose="02020603050405020304" pitchFamily="18" charset="0"/>
                <a:cs typeface="Times New Roman" panose="02020603050405020304" pitchFamily="18" charset="0"/>
              </a:rPr>
              <a:t>	Cipher text is also known as encrypted or encoded information because it contains a form of the original plaintext that is unreadable by a human or computer without the proper cipher to decrypt it. Decryption, the inverse of encryption, is the process of turning cipher text into readable plaintext.</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2" name="Picture 1"/>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075" y="364791"/>
            <a:ext cx="5258400" cy="766200"/>
          </a:xfrm>
        </p:spPr>
        <p:txBody>
          <a:bodyPr/>
          <a:lstStyle/>
          <a:p>
            <a:r>
              <a:rPr lang="en-US" sz="24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pic>
        <p:nvPicPr>
          <p:cNvPr id="4" name="Picture 3"/>
          <p:cNvPicPr>
            <a:picLocks noChangeAspect="1"/>
          </p:cNvPicPr>
          <p:nvPr/>
        </p:nvPicPr>
        <p:blipFill>
          <a:blip r:embed="rId2"/>
          <a:stretch>
            <a:fillRect/>
          </a:stretch>
        </p:blipFill>
        <p:spPr>
          <a:xfrm>
            <a:off x="1558290" y="1397635"/>
            <a:ext cx="4816475" cy="3604895"/>
          </a:xfrm>
          <a:prstGeom prst="rect">
            <a:avLst/>
          </a:prstGeom>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453" y="400215"/>
            <a:ext cx="5258400" cy="766200"/>
          </a:xfrm>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91730" y="1221302"/>
            <a:ext cx="7792513" cy="2977211"/>
          </a:xfrm>
        </p:spPr>
        <p:txBody>
          <a:bodyPr/>
          <a:lstStyle/>
          <a:p>
            <a:pPr marL="0" indent="0">
              <a:lnSpc>
                <a:spcPct val="150000"/>
              </a:lnSpc>
              <a:spcBef>
                <a:spcPts val="1400"/>
              </a:spcBef>
              <a:buSzPts val="2400"/>
              <a:buNone/>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In this project has four </a:t>
            </a:r>
            <a:r>
              <a:rPr lang="en-US" dirty="0" smtClean="0">
                <a:solidFill>
                  <a:schemeClr val="tx1"/>
                </a:solidFill>
                <a:latin typeface="Times New Roman" panose="02020603050405020304" pitchFamily="18" charset="0"/>
                <a:cs typeface="Times New Roman" panose="02020603050405020304" pitchFamily="18" charset="0"/>
                <a:sym typeface="Times New Roman" panose="02020603050405020304"/>
              </a:rPr>
              <a:t>modules</a:t>
            </a: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a:t>
            </a:r>
            <a:endParaRPr lang="en-US" dirty="0" smtClean="0">
              <a:solidFill>
                <a:schemeClr val="tx1"/>
              </a:solidFill>
              <a:latin typeface="Times New Roman" panose="02020603050405020304" pitchFamily="18" charset="0"/>
              <a:cs typeface="Times New Roman" panose="02020603050405020304" pitchFamily="18" charset="0"/>
              <a:sym typeface="Times New Roman" panose="02020603050405020304"/>
            </a:endParaRPr>
          </a:p>
          <a:p>
            <a:pPr marL="342900" indent="-342900">
              <a:lnSpc>
                <a:spcPct val="150000"/>
              </a:lnSpc>
              <a:spcBef>
                <a:spcPts val="1400"/>
              </a:spcBef>
              <a:buSzPts val="2400"/>
              <a:buFont typeface="Wingdings" panose="05000000000000000000" charset="0"/>
              <a:buChar char="q"/>
            </a:pPr>
            <a:r>
              <a:rPr lang="en-US" dirty="0" smtClean="0">
                <a:solidFill>
                  <a:schemeClr val="tx1"/>
                </a:solidFill>
                <a:latin typeface="Times New Roman" panose="02020603050405020304" pitchFamily="18" charset="0"/>
                <a:cs typeface="Times New Roman" panose="02020603050405020304" pitchFamily="18" charset="0"/>
                <a:sym typeface="Times New Roman" panose="02020603050405020304"/>
              </a:rPr>
              <a:t>Data user</a:t>
            </a:r>
            <a:endParaRPr lang="en-US" dirty="0" smtClean="0">
              <a:solidFill>
                <a:schemeClr val="tx1"/>
              </a:solidFill>
              <a:latin typeface="Times New Roman" panose="02020603050405020304" pitchFamily="18" charset="0"/>
              <a:cs typeface="Times New Roman" panose="02020603050405020304" pitchFamily="18" charset="0"/>
              <a:sym typeface="Times New Roman" panose="02020603050405020304"/>
            </a:endParaRPr>
          </a:p>
          <a:p>
            <a:pPr marL="342900" indent="-342900">
              <a:lnSpc>
                <a:spcPct val="150000"/>
              </a:lnSpc>
              <a:spcBef>
                <a:spcPts val="1400"/>
              </a:spcBef>
              <a:buSzPts val="2400"/>
              <a:buFont typeface="Wingdings" panose="05000000000000000000" charset="0"/>
              <a:buChar char="q"/>
            </a:pPr>
            <a:r>
              <a:rPr lang="en-US" dirty="0" smtClean="0">
                <a:solidFill>
                  <a:schemeClr val="tx1"/>
                </a:solidFill>
                <a:latin typeface="Times New Roman" panose="02020603050405020304" pitchFamily="18" charset="0"/>
                <a:cs typeface="Times New Roman" panose="02020603050405020304" pitchFamily="18" charset="0"/>
                <a:sym typeface="Times New Roman" panose="02020603050405020304"/>
              </a:rPr>
              <a:t>Trust authority</a:t>
            </a:r>
            <a:endParaRPr lang="en-US" dirty="0" smtClean="0">
              <a:solidFill>
                <a:schemeClr val="tx1"/>
              </a:solidFill>
              <a:latin typeface="Times New Roman" panose="02020603050405020304" pitchFamily="18" charset="0"/>
              <a:cs typeface="Times New Roman" panose="02020603050405020304" pitchFamily="18" charset="0"/>
              <a:sym typeface="Times New Roman" panose="02020603050405020304"/>
            </a:endParaRPr>
          </a:p>
          <a:p>
            <a:pPr marL="342900" indent="-342900">
              <a:lnSpc>
                <a:spcPct val="150000"/>
              </a:lnSpc>
              <a:spcBef>
                <a:spcPts val="1400"/>
              </a:spcBef>
              <a:buSzPts val="2400"/>
              <a:buFont typeface="Wingdings" panose="05000000000000000000" charset="0"/>
              <a:buChar char="q"/>
            </a:pPr>
            <a:r>
              <a:rPr lang="en-US" dirty="0" smtClean="0">
                <a:solidFill>
                  <a:schemeClr val="tx1"/>
                </a:solidFill>
                <a:latin typeface="Times New Roman" panose="02020603050405020304" pitchFamily="18" charset="0"/>
                <a:cs typeface="Times New Roman" panose="02020603050405020304" pitchFamily="18" charset="0"/>
                <a:sym typeface="Times New Roman" panose="02020603050405020304"/>
              </a:rPr>
              <a:t>Data owner</a:t>
            </a:r>
            <a:endParaRPr lang="en-US" dirty="0" smtClean="0">
              <a:solidFill>
                <a:schemeClr val="tx1"/>
              </a:solidFill>
              <a:latin typeface="Times New Roman" panose="02020603050405020304" pitchFamily="18" charset="0"/>
              <a:cs typeface="Times New Roman" panose="02020603050405020304" pitchFamily="18" charset="0"/>
              <a:sym typeface="Times New Roman" panose="02020603050405020304"/>
            </a:endParaRPr>
          </a:p>
          <a:p>
            <a:pPr marL="342900" indent="-342900">
              <a:lnSpc>
                <a:spcPct val="150000"/>
              </a:lnSpc>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proxy server</a:t>
            </a:r>
            <a:endParaRPr lang="en-US" dirty="0">
              <a:solidFill>
                <a:schemeClr val="tx1"/>
              </a:solidFill>
              <a:latin typeface="Times New Roman" panose="02020603050405020304" pitchFamily="18" charset="0"/>
              <a:cs typeface="Times New Roman" panose="02020603050405020304" pitchFamily="18" charset="0"/>
              <a:sym typeface="Times New Roman" panose="02020603050405020304"/>
            </a:endParaRPr>
          </a:p>
          <a:p>
            <a:pPr marL="342900" indent="-342900">
              <a:lnSpc>
                <a:spcPct val="150000"/>
              </a:lnSpc>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Cloud service provider</a:t>
            </a:r>
            <a:endParaRPr lang="en-US" dirty="0">
              <a:solidFill>
                <a:schemeClr val="tx1"/>
              </a:solidFill>
              <a:latin typeface="Times New Roman" panose="02020603050405020304" pitchFamily="18" charset="0"/>
              <a:cs typeface="Times New Roman" panose="02020603050405020304" pitchFamily="18" charset="0"/>
              <a:sym typeface="Times New Roman" panose="02020603050405020304"/>
            </a:endParaRPr>
          </a:p>
          <a:p>
            <a:pPr marL="285750" indent="-285750">
              <a:lnSpc>
                <a:spcPct val="150000"/>
              </a:lnSpc>
              <a:spcBef>
                <a:spcPts val="1400"/>
              </a:spcBef>
              <a:buSzPts val="2400"/>
              <a:buFont typeface="Arial" panose="020B0604020202020204" pitchFamily="34" charset="0"/>
              <a:buChar char="•"/>
            </a:pPr>
            <a:endParaRPr lang="en-US" sz="1800" dirty="0">
              <a:solidFill>
                <a:schemeClr val="accent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09" y="369997"/>
            <a:ext cx="5258400" cy="766200"/>
          </a:xfrm>
        </p:spPr>
        <p:txBody>
          <a:bodyPr/>
          <a:lstStyle/>
          <a:p>
            <a:r>
              <a:rPr lang="en-US" sz="2400" dirty="0">
                <a:latin typeface="Times New Roman" panose="02020603050405020304" pitchFamily="18" charset="0"/>
                <a:cs typeface="Times New Roman" panose="02020603050405020304" pitchFamily="18" charset="0"/>
              </a:rPr>
              <a:t>DATA OWNER</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18341" y="1423563"/>
            <a:ext cx="7943359" cy="4350220"/>
          </a:xfrm>
        </p:spPr>
        <p:txBody>
          <a:bodyPr/>
          <a:lstStyle/>
          <a:p>
            <a:pPr marL="800100" lvl="1" indent="-342900">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Register the account with the basic information</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After authorize user can login the account with correct username and password</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Upload the file with the encryption format.</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View user request and Make a request for re-encryption</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View the status and Re-Encrypted  the key</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Logout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IN" dirty="0">
                <a:latin typeface="+mj-lt"/>
              </a:rPr>
              <a:t>TRUST AUTHORITY</a:t>
            </a:r>
            <a:endParaRPr lang="en-US" altLang="en-IN" dirty="0">
              <a:latin typeface="+mj-lt"/>
            </a:endParaRPr>
          </a:p>
        </p:txBody>
      </p:sp>
      <p:sp>
        <p:nvSpPr>
          <p:cNvPr id="3" name="Text Placeholder 2"/>
          <p:cNvSpPr>
            <a:spLocks noGrp="1"/>
          </p:cNvSpPr>
          <p:nvPr>
            <p:ph type="body" idx="1"/>
          </p:nvPr>
        </p:nvSpPr>
        <p:spPr>
          <a:xfrm>
            <a:off x="814275" y="1537988"/>
            <a:ext cx="4221364" cy="3605512"/>
          </a:xfrm>
        </p:spPr>
        <p:txBody>
          <a:bodyPr/>
          <a:lstStyle/>
          <a:p>
            <a:pPr>
              <a:buFont typeface="Wingdings" panose="05000000000000000000" charset="0"/>
              <a:buChar char="q"/>
            </a:pPr>
            <a:r>
              <a:rPr lang="en-US" dirty="0">
                <a:latin typeface="Times New Roman" panose="02020603050405020304" pitchFamily="18" charset="0"/>
                <a:cs typeface="Times New Roman" panose="02020603050405020304" pitchFamily="18" charset="0"/>
              </a:rPr>
              <a:t>TA can login the account with the correct Credentials</a:t>
            </a:r>
            <a:endParaRPr lang="en-US"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dirty="0">
                <a:latin typeface="Times New Roman" panose="02020603050405020304" pitchFamily="18" charset="0"/>
                <a:cs typeface="Times New Roman" panose="02020603050405020304" pitchFamily="18" charset="0"/>
              </a:rPr>
              <a:t>View users and owners authorize them</a:t>
            </a:r>
            <a:endParaRPr lang="en-US"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dirty="0">
                <a:latin typeface="Times New Roman" panose="02020603050405020304" pitchFamily="18" charset="0"/>
                <a:cs typeface="Times New Roman" panose="02020603050405020304" pitchFamily="18" charset="0"/>
              </a:rPr>
              <a:t>View user Download request and Send the Key</a:t>
            </a:r>
            <a:endParaRPr lang="en-US"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dirty="0">
                <a:latin typeface="Times New Roman" panose="02020603050405020304" pitchFamily="18" charset="0"/>
                <a:cs typeface="Times New Roman" panose="02020603050405020304" pitchFamily="18" charset="0"/>
              </a:rPr>
              <a:t>Logout</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lvl="0"/>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2400" dirty="0">
                <a:latin typeface="+mj-lt"/>
              </a:rPr>
              <a:t>PROXY SERVER</a:t>
            </a:r>
            <a:endParaRPr lang="en-US" altLang="en-IN" sz="2400" dirty="0">
              <a:latin typeface="+mj-lt"/>
            </a:endParaRPr>
          </a:p>
        </p:txBody>
      </p:sp>
      <p:sp>
        <p:nvSpPr>
          <p:cNvPr id="4" name="Text Placeholder 3"/>
          <p:cNvSpPr>
            <a:spLocks noGrp="1"/>
          </p:cNvSpPr>
          <p:nvPr>
            <p:ph type="body" idx="2"/>
          </p:nvPr>
        </p:nvSpPr>
        <p:spPr>
          <a:xfrm>
            <a:off x="283335" y="1499350"/>
            <a:ext cx="8590209" cy="2905225"/>
          </a:xfrm>
        </p:spPr>
        <p:txBody>
          <a:bodyPr/>
          <a:lstStyle/>
          <a:p>
            <a:pPr algn="just">
              <a:lnSpc>
                <a:spcPct val="150000"/>
              </a:lnSpc>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Login the account with the correct username and password</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View all uploaded files</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View Re-Encryption request and Send the Responses</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View all downloaded files</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Graph</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Logout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2400" dirty="0">
                <a:solidFill>
                  <a:schemeClr val="bg1"/>
                </a:solidFill>
                <a:latin typeface="Times New Roman" panose="02020603050405020304" pitchFamily="18" charset="0"/>
                <a:cs typeface="Times New Roman" panose="02020603050405020304" pitchFamily="18" charset="0"/>
              </a:rPr>
              <a:t>CLOUD SERVICE PROVIDER</a:t>
            </a:r>
            <a:endParaRPr lang="en-US" altLang="en-IN" sz="24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Rectangle 5"/>
          <p:cNvSpPr/>
          <p:nvPr/>
        </p:nvSpPr>
        <p:spPr>
          <a:xfrm>
            <a:off x="733678" y="1508995"/>
            <a:ext cx="7628022" cy="2399665"/>
          </a:xfrm>
          <a:prstGeom prst="rect">
            <a:avLst/>
          </a:prstGeom>
        </p:spPr>
        <p:txBody>
          <a:bodyPr wrap="square">
            <a:spAutoFit/>
          </a:bodyPr>
          <a:lstStyle/>
          <a:p>
            <a:pPr marL="342900" indent="-342900" algn="just">
              <a:lnSpc>
                <a:spcPct val="150000"/>
              </a:lnSpc>
              <a:buFont typeface="Wingdings" panose="05000000000000000000" charset="0"/>
              <a:buChar char="o"/>
            </a:pPr>
            <a:r>
              <a:rPr lang="en-US" sz="2000" dirty="0">
                <a:solidFill>
                  <a:schemeClr val="tx1"/>
                </a:solidFill>
                <a:latin typeface="Times New Roman" panose="02020603050405020304" pitchFamily="18" charset="0"/>
                <a:cs typeface="Times New Roman" panose="02020603050405020304" pitchFamily="18" charset="0"/>
              </a:rPr>
              <a:t> Login the account with the correct username and password</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o"/>
            </a:pPr>
            <a:r>
              <a:rPr lang="en-US" sz="2000" dirty="0">
                <a:solidFill>
                  <a:schemeClr val="tx1"/>
                </a:solidFill>
                <a:latin typeface="Times New Roman" panose="02020603050405020304" pitchFamily="18" charset="0"/>
                <a:cs typeface="Times New Roman" panose="02020603050405020304" pitchFamily="18" charset="0"/>
              </a:rPr>
              <a:t> View all uploaded files</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o"/>
            </a:pPr>
            <a:r>
              <a:rPr lang="en-US" sz="2000" dirty="0">
                <a:solidFill>
                  <a:schemeClr val="tx1"/>
                </a:solidFill>
                <a:latin typeface="Times New Roman" panose="02020603050405020304" pitchFamily="18" charset="0"/>
                <a:cs typeface="Times New Roman" panose="02020603050405020304" pitchFamily="18" charset="0"/>
              </a:rPr>
              <a:t> View all downloaded files</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o"/>
            </a:pPr>
            <a:r>
              <a:rPr lang="en-US" sz="2000" dirty="0">
                <a:solidFill>
                  <a:schemeClr val="tx1"/>
                </a:solidFill>
                <a:latin typeface="Times New Roman" panose="02020603050405020304" pitchFamily="18" charset="0"/>
                <a:cs typeface="Times New Roman" panose="02020603050405020304" pitchFamily="18" charset="0"/>
              </a:rPr>
              <a:t> Graph</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o"/>
            </a:pPr>
            <a:r>
              <a:rPr lang="en-US" sz="2000" dirty="0">
                <a:solidFill>
                  <a:schemeClr val="tx1"/>
                </a:solidFill>
                <a:latin typeface="Times New Roman" panose="02020603050405020304" pitchFamily="18" charset="0"/>
                <a:cs typeface="Times New Roman" panose="02020603050405020304" pitchFamily="18" charset="0"/>
              </a:rPr>
              <a:t> Logout</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graphicFrame>
        <p:nvGraphicFramePr>
          <p:cNvPr id="4" name="Table 3"/>
          <p:cNvGraphicFramePr>
            <a:graphicFrameLocks noGrp="1"/>
          </p:cNvGraphicFramePr>
          <p:nvPr/>
        </p:nvGraphicFramePr>
        <p:xfrm>
          <a:off x="1937454" y="1438260"/>
          <a:ext cx="3726861" cy="2914391"/>
        </p:xfrm>
        <a:graphic>
          <a:graphicData uri="http://schemas.openxmlformats.org/drawingml/2006/table">
            <a:tbl>
              <a:tblPr firstRow="1" firstCol="1" bandRow="1">
                <a:tableStyleId>{E27665BA-8202-44FC-AD62-C9F0E3EA811A}</a:tableStyleId>
              </a:tblPr>
              <a:tblGrid>
                <a:gridCol w="1140460"/>
                <a:gridCol w="2586401"/>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latin typeface="Times New Roman" panose="02020603050405020304" pitchFamily="18" charset="0"/>
              </a:rPr>
              <a:t>FUTURE</a:t>
            </a:r>
            <a:endParaRPr lang="en-US" altLang="en-IN" dirty="0">
              <a:latin typeface="Times New Roman" panose="02020603050405020304" pitchFamily="18" charset="0"/>
            </a:endParaRPr>
          </a:p>
        </p:txBody>
      </p:sp>
      <p:sp>
        <p:nvSpPr>
          <p:cNvPr id="3" name="Text Placeholder 2"/>
          <p:cNvSpPr>
            <a:spLocks noGrp="1"/>
          </p:cNvSpPr>
          <p:nvPr>
            <p:ph type="body" idx="1"/>
          </p:nvPr>
        </p:nvSpPr>
        <p:spPr>
          <a:xfrm>
            <a:off x="0" y="1410235"/>
            <a:ext cx="9144000" cy="2975355"/>
          </a:xfrm>
        </p:spPr>
        <p:txBody>
          <a:bodyPr/>
          <a:lstStyle/>
          <a:p>
            <a:pPr algn="l">
              <a:lnSpc>
                <a:spcPct val="150000"/>
              </a:lnSpc>
              <a:buFont typeface="Wingdings" panose="05000000000000000000" charset="0"/>
              <a:buChar char="q"/>
            </a:pPr>
            <a:r>
              <a:rPr lang="en-US" altLang="en-IN" sz="1800" dirty="0">
                <a:latin typeface="Times New Roman" panose="02020603050405020304" pitchFamily="18" charset="0"/>
                <a:cs typeface="Times New Roman" panose="02020603050405020304" pitchFamily="18" charset="0"/>
              </a:rPr>
              <a:t>In</a:t>
            </a:r>
            <a:r>
              <a:rPr lang="en-IN" sz="1800" dirty="0">
                <a:latin typeface="Times New Roman" panose="02020603050405020304" pitchFamily="18" charset="0"/>
                <a:cs typeface="Times New Roman" panose="02020603050405020304" pitchFamily="18" charset="0"/>
              </a:rPr>
              <a:t> features of ICN to proficiently deliver cached content, thereby improving the quality of service and making great use of the network bandwidth. Then, we present a blockchain-based system model that allows for flexible authorization on encrypted data.</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80975" y="1607820"/>
            <a:ext cx="8618855" cy="1456055"/>
          </a:xfrm>
          <a:prstGeom prst="rect">
            <a:avLst/>
          </a:prstGeom>
        </p:spPr>
        <p:txBody>
          <a:bodyPr spcFirstLastPara="1" wrap="square" lIns="91425" tIns="91425" rIns="91425" bIns="91425" anchor="ctr" anchorCtr="0">
            <a:noAutofit/>
          </a:bodyPr>
          <a:lstStyle/>
          <a:p>
            <a:pPr lvl="0" algn="l"/>
            <a:r>
              <a:rPr lang="en-US" sz="2800" dirty="0">
                <a:solidFill>
                  <a:schemeClr val="bg1"/>
                </a:solidFill>
                <a:uFillTx/>
                <a:latin typeface="Times New Roman" panose="02020603050405020304" pitchFamily="18" charset="0"/>
                <a:cs typeface="Times New Roman" panose="02020603050405020304" pitchFamily="18" charset="0"/>
              </a:rPr>
              <a:t>A Proxy Re-Encryption Approach to Secure Data</a:t>
            </a:r>
            <a:br>
              <a:rPr lang="en-US" sz="2800" dirty="0">
                <a:solidFill>
                  <a:schemeClr val="bg1"/>
                </a:solidFill>
                <a:uFillTx/>
                <a:latin typeface="Times New Roman" panose="02020603050405020304" pitchFamily="18" charset="0"/>
                <a:cs typeface="Times New Roman" panose="02020603050405020304" pitchFamily="18" charset="0"/>
              </a:rPr>
            </a:br>
            <a:r>
              <a:rPr lang="en-US" sz="2800" dirty="0">
                <a:solidFill>
                  <a:schemeClr val="bg1"/>
                </a:solidFill>
                <a:uFillTx/>
                <a:latin typeface="Times New Roman" panose="02020603050405020304" pitchFamily="18" charset="0"/>
                <a:cs typeface="Times New Roman" panose="02020603050405020304" pitchFamily="18" charset="0"/>
              </a:rPr>
              <a:t>Sharing in the Internet of Things</a:t>
            </a:r>
            <a:br>
              <a:rPr lang="en-US" sz="2800" dirty="0">
                <a:solidFill>
                  <a:schemeClr val="bg1"/>
                </a:solidFill>
                <a:uFillTx/>
                <a:latin typeface="Times New Roman" panose="02020603050405020304" pitchFamily="18" charset="0"/>
                <a:cs typeface="Times New Roman" panose="02020603050405020304" pitchFamily="18" charset="0"/>
              </a:rPr>
            </a:br>
            <a:r>
              <a:rPr lang="en-US" sz="2800" dirty="0">
                <a:solidFill>
                  <a:schemeClr val="bg1"/>
                </a:solidFill>
                <a:uFillTx/>
                <a:latin typeface="Times New Roman" panose="02020603050405020304" pitchFamily="18" charset="0"/>
                <a:cs typeface="Times New Roman" panose="02020603050405020304" pitchFamily="18" charset="0"/>
              </a:rPr>
              <a:t>Based on Blockchain</a:t>
            </a:r>
            <a:endParaRPr lang="en-US" sz="2800" dirty="0">
              <a:solidFill>
                <a:schemeClr val="bg1"/>
              </a:solidFill>
              <a:uFillTx/>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44838" y="1317301"/>
            <a:ext cx="8654324" cy="3057537"/>
          </a:xfrm>
        </p:spPr>
        <p:txBody>
          <a:bodyPr/>
          <a:lstStyle/>
          <a:p>
            <a:pPr marL="0" indent="0" algn="just">
              <a:lnSpc>
                <a:spcPct val="150000"/>
              </a:lnSpc>
              <a:spcBef>
                <a:spcPts val="1400"/>
              </a:spcBef>
              <a:buSzPts val="2400"/>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emergence of the IoT has made data sharing one of its most prominent applications. To guarantee data confidentiality, integrity, and privacy, we propose a secure identity-based PRE data-sharing scheme in a cloud computing environment. Secure data sharing is realized with IBPRE technique, which allows the data owners to store their encrypted data in the cloud and share them with legitimate users efficiently. Due to resource constraints, an edge device serves as the proxy to handle the intensive computations. The scheme also incorporates the features of ICN to proficiently deliver cached content, thereby improving the quality of service and making great use of the network bandwidth. </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2395" y="1221245"/>
            <a:ext cx="8919486" cy="3635022"/>
          </a:xfrm>
        </p:spPr>
        <p:txBody>
          <a:bodyPr/>
          <a:lstStyle/>
          <a:p>
            <a:pPr marL="342900" indent="-342900" algn="just">
              <a:lnSpc>
                <a:spcPct val="150000"/>
              </a:lnSpc>
              <a:buFont typeface="Wingdings" panose="05000000000000000000" charset="0"/>
              <a:buChar char="q"/>
            </a:pPr>
            <a:r>
              <a:rPr lang="en-US" altLang="en-IN" dirty="0"/>
              <a:t> </a:t>
            </a:r>
            <a:r>
              <a:rPr lang="en-US" altLang="en-IN" sz="1800" dirty="0"/>
              <a:t>[1] </a:t>
            </a:r>
            <a:r>
              <a:rPr lang="en-US" altLang="en-IN" sz="1800" dirty="0">
                <a:latin typeface="Times New Roman" panose="02020603050405020304" pitchFamily="18" charset="0"/>
                <a:cs typeface="Times New Roman" panose="02020603050405020304" pitchFamily="18" charset="0"/>
              </a:rPr>
              <a:t>A. Al-Fuqaha, M. Guizani, M. Mohammadi, M. Aledhari, and M. Ayyash</a:t>
            </a:r>
            <a:r>
              <a:rPr lang="en-US" altLang="en-IN" sz="1800" dirty="0"/>
              <a:t>,</a:t>
            </a:r>
            <a:r>
              <a:rPr lang="en-US" sz="1800" dirty="0">
                <a:latin typeface="Times New Roman" panose="02020603050405020304" pitchFamily="18" charset="0"/>
                <a:cs typeface="Times New Roman" panose="02020603050405020304" pitchFamily="18" charset="0"/>
              </a:rPr>
              <a:t>“Internet of Things: A survey on enabling technologies, protocols, andapplications,” IEEE Commun. Surveys Tut., vol. 17, no. 4, pp. 2347–2376,Oct./Dec. 2015.</a:t>
            </a:r>
            <a:endParaRPr lang="en-US" sz="18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q"/>
            </a:pPr>
            <a:r>
              <a:rPr lang="en-US" sz="1800" dirty="0">
                <a:latin typeface="Times New Roman" panose="02020603050405020304" pitchFamily="18" charset="0"/>
                <a:cs typeface="Times New Roman" panose="02020603050405020304" pitchFamily="18" charset="0"/>
              </a:rPr>
              <a:t>[2] M. Blaze, G. Bleumer, and M. Strauss, “Divertible protocols and atomicproxy cryptography,” in Proc. Int. Conf. Theory Appl. CryptographicTechn., Springer, May 1998, pp. 127–144.</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q"/>
            </a:pPr>
            <a:r>
              <a:rPr lang="en-US" sz="1800" dirty="0">
                <a:latin typeface="Times New Roman" panose="02020603050405020304" pitchFamily="18" charset="0"/>
                <a:cs typeface="Times New Roman" panose="02020603050405020304" pitchFamily="18" charset="0"/>
              </a:rPr>
              <a:t>  [3] A. Shamir, “Identity-based cryptosystems and signature schemes,” in Proc. Workshop Theory Appl. Cryptographic Techn., Springer, Aug. 1984,pp. 47–53.</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charset="0"/>
              <a:buNone/>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Text Placeholder 2"/>
          <p:cNvSpPr>
            <a:spLocks noGrp="1"/>
          </p:cNvSpPr>
          <p:nvPr>
            <p:ph type="body" idx="4294967295"/>
          </p:nvPr>
        </p:nvSpPr>
        <p:spPr>
          <a:xfrm>
            <a:off x="401003" y="913448"/>
            <a:ext cx="8796337" cy="2724150"/>
          </a:xfrm>
        </p:spPr>
        <p:txBody>
          <a:bodyPr/>
          <a:lstStyle/>
          <a:p>
            <a:pPr marL="342900" indent="-342900" algn="just">
              <a:lnSpc>
                <a:spcPct val="150000"/>
              </a:lnSpc>
              <a:buFont typeface="Wingdings" panose="05000000000000000000" charset="0"/>
              <a:buChar char="q"/>
            </a:pPr>
            <a:r>
              <a:rPr lang="en-US" sz="1800" dirty="0">
                <a:latin typeface="Times New Roman" panose="02020603050405020304" pitchFamily="18" charset="0"/>
                <a:cs typeface="Times New Roman" panose="02020603050405020304" pitchFamily="18" charset="0"/>
                <a:sym typeface="+mn-ea"/>
              </a:rPr>
              <a:t>[4] D. Boneh, G. Di Crescenzo, R. Ostrovsky, and G. Persiano, “Publickey encryption with keyword search,” in Proc. Int. Conf. Theory Appl.Cryptographic Techn., Springer, May 2004, pp. 506–522.</a:t>
            </a:r>
            <a:endParaRPr lang="en-US" sz="18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q"/>
            </a:pPr>
            <a:r>
              <a:rPr lang="en-US" sz="1800" dirty="0">
                <a:latin typeface="Times New Roman" panose="02020603050405020304" pitchFamily="18" charset="0"/>
                <a:cs typeface="Times New Roman" panose="02020603050405020304" pitchFamily="18" charset="0"/>
                <a:sym typeface="+mn-ea"/>
              </a:rPr>
              <a:t>[5] B. R. Waters, D. Balfanz, G. Durfee, and D. K. Smetters, “Building anencrypted and searchable audit log,</a:t>
            </a:r>
            <a:endParaRPr lang="en-US" sz="1800" dirty="0">
              <a:latin typeface="Times New Roman" panose="02020603050405020304" pitchFamily="18" charset="0"/>
              <a:cs typeface="Times New Roman" panose="02020603050405020304" pitchFamily="18" charset="0"/>
            </a:endParaRPr>
          </a:p>
          <a:p>
            <a:pPr>
              <a:buFont typeface="Wingdings" panose="05000000000000000000" charset="0"/>
              <a:buChar char="q"/>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smtClean="0">
                <a:solidFill>
                  <a:schemeClr val="accent5"/>
                </a:solidFill>
                <a:latin typeface="Times New Roman" panose="02020603050405020304" pitchFamily="18" charset="0"/>
                <a:cs typeface="Times New Roman" panose="02020603050405020304" pitchFamily="18" charset="0"/>
              </a:rPr>
              <a:t>THANKS</a:t>
            </a:r>
            <a:br>
              <a:rPr lang="en-GB" sz="6000" dirty="0">
                <a:solidFill>
                  <a:schemeClr val="accent5"/>
                </a:solidFill>
                <a:cs typeface="Times New Roman" panose="02020603050405020304" pitchFamily="18" charset="0"/>
              </a:rPr>
            </a:b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dirty="0">
                <a:latin typeface="Times New Roman" panose="02020603050405020304" pitchFamily="18" charset="0"/>
                <a:cs typeface="Times New Roman" panose="02020603050405020304" pitchFamily="18" charset="0"/>
              </a:rPr>
              <a:t>Any questions?</a:t>
            </a:r>
            <a:endParaRPr sz="2000"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panose="020B0604020202020204"/>
              <a:buNone/>
            </a:pPr>
            <a:r>
              <a:rPr lang="en-GB" sz="2000" dirty="0">
                <a:latin typeface="Times New Roman" panose="02020603050405020304" pitchFamily="18" charset="0"/>
                <a:cs typeface="Times New Roman" panose="02020603050405020304" pitchFamily="18" charset="0"/>
              </a:rPr>
              <a:t>You can find me at</a:t>
            </a:r>
            <a:endParaRPr sz="20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panose="020B0604020202020204"/>
              <a:buNone/>
            </a:pPr>
            <a:r>
              <a:rPr lang="en-GB" sz="2000" b="1" dirty="0">
                <a:latin typeface="Times New Roman" panose="02020603050405020304" pitchFamily="18" charset="0"/>
                <a:cs typeface="Times New Roman" panose="02020603050405020304" pitchFamily="18" charset="0"/>
              </a:rPr>
              <a:t>Reach us – </a:t>
            </a:r>
            <a:r>
              <a:rPr lang="en-GB" sz="2000" b="1" dirty="0">
                <a:latin typeface="Times New Roman" panose="02020603050405020304" pitchFamily="18" charset="0"/>
                <a:cs typeface="Times New Roman" panose="02020603050405020304" pitchFamily="18" charset="0"/>
                <a:hlinkClick r:id="rId1"/>
              </a:rPr>
              <a:t>1croreprojects@gmail.com</a:t>
            </a:r>
            <a:endParaRPr lang="en-GB" sz="2000"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panose="020B0604020202020204"/>
              <a:buNone/>
            </a:pPr>
            <a:r>
              <a:rPr lang="en-GB" sz="2000" b="1" dirty="0">
                <a:solidFill>
                  <a:srgbClr val="FF0000"/>
                </a:solidFill>
                <a:latin typeface="Times New Roman" panose="02020603050405020304" pitchFamily="18" charset="0"/>
                <a:cs typeface="Times New Roman" panose="02020603050405020304" pitchFamily="18" charset="0"/>
              </a:rPr>
              <a:t>Contact / Whatsapp: 7708 150 152 / 9751 800 789 / </a:t>
            </a:r>
            <a:r>
              <a:rPr lang="en-GB" sz="2000" b="1" dirty="0">
                <a:solidFill>
                  <a:srgbClr val="FF0000"/>
                </a:solidFill>
              </a:rPr>
              <a:t>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AIM OF PROJECT</a:t>
            </a:r>
            <a:endParaRPr sz="2400" dirty="0">
              <a:latin typeface="Times New Roman" panose="02020603050405020304" pitchFamily="18" charset="0"/>
              <a:cs typeface="Times New Roman" panose="02020603050405020304"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800">
                <a:latin typeface="Times New Roman" panose="02020603050405020304" pitchFamily="18" charset="0"/>
                <a:cs typeface="Times New Roman" panose="02020603050405020304" pitchFamily="18" charset="0"/>
              </a:rPr>
            </a:fld>
            <a:endParaRPr sz="1800">
              <a:latin typeface="Times New Roman" panose="02020603050405020304" pitchFamily="18" charset="0"/>
              <a:cs typeface="Times New Roman" panose="02020603050405020304" pitchFamily="18" charset="0"/>
            </a:endParaRPr>
          </a:p>
        </p:txBody>
      </p:sp>
      <p:sp>
        <p:nvSpPr>
          <p:cNvPr id="193" name="Google Shape;193;p12"/>
          <p:cNvSpPr txBox="1">
            <a:spLocks noGrp="1"/>
          </p:cNvSpPr>
          <p:nvPr>
            <p:ph type="body" idx="1"/>
          </p:nvPr>
        </p:nvSpPr>
        <p:spPr>
          <a:xfrm>
            <a:off x="404927" y="1386561"/>
            <a:ext cx="8098194" cy="2475424"/>
          </a:xfrm>
          <a:prstGeom prst="rect">
            <a:avLst/>
          </a:prstGeom>
        </p:spPr>
        <p:txBody>
          <a:bodyPr spcFirstLastPara="1" wrap="square" lIns="91425" tIns="91425" rIns="91425" bIns="91425" anchor="t" anchorCtr="0">
            <a:noAutofit/>
          </a:bodyPr>
          <a:lstStyle/>
          <a:p>
            <a:pPr marL="0" lvl="0" indent="0" algn="just">
              <a:lnSpc>
                <a:spcPct val="150000"/>
              </a:lnSpc>
              <a:spcBef>
                <a:spcPts val="0"/>
              </a:spcBef>
              <a:buSzPts val="2400"/>
              <a:buNone/>
            </a:pPr>
            <a:r>
              <a:rPr lang="en-US" sz="1800" dirty="0">
                <a:solidFill>
                  <a:schemeClr val="tx1"/>
                </a:solidFill>
                <a:latin typeface="Times New Roman" panose="02020603050405020304" pitchFamily="18" charset="0"/>
                <a:cs typeface="Times New Roman" panose="02020603050405020304" pitchFamily="18" charset="0"/>
              </a:rPr>
              <a:t>   The aim of the project is proxy re-encryptionapproach to secure data sharing in cloud environments. Dataowners can outsource their encrypted data to the cloud using identity-based encryption, while proxy re-encryption constructionwill grant legitimate users access to the data.</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0" y="1158875"/>
            <a:ext cx="8651875" cy="3377565"/>
          </a:xfrm>
          <a:prstGeom prst="rect">
            <a:avLst/>
          </a:prstGeom>
        </p:spPr>
        <p:txBody>
          <a:bodyPr spcFirstLastPara="1" wrap="square" lIns="91425" tIns="91425" rIns="91425" bIns="91425" anchor="t" anchorCtr="0">
            <a:noAutofit/>
          </a:bodyPr>
          <a:lstStyle/>
          <a:p>
            <a:pPr marL="0" indent="0" algn="just">
              <a:lnSpc>
                <a:spcPct val="150000"/>
              </a:lnSpc>
              <a:spcBef>
                <a:spcPts val="0"/>
              </a:spcBef>
              <a:buSzPts val="2400"/>
              <a:buNone/>
            </a:pPr>
            <a:r>
              <a:rPr lang="en-US" sz="1800" dirty="0">
                <a:solidFill>
                  <a:schemeClr val="tx1"/>
                </a:solidFill>
                <a:latin typeface="Times New Roman" panose="02020603050405020304" pitchFamily="18" charset="0"/>
                <a:cs typeface="Times New Roman" panose="02020603050405020304" pitchFamily="18" charset="0"/>
              </a:rPr>
              <a:t>        The evolution of the Internet of Things has seen datasharing as one of its most useful applications in cloud computing.As eye-catching as this technology has been, data security remainsone of the obstacles it faces since the wrongful use of data leads toseveral damages. In this article, we propose a proxy re-encryptionapproach to secure data sharing in cloud environments. Dataowners can outsource their encrypted data to the cloud usingidentity-based encryption, while proxy re-encryption constructionwill grant legitimate users access to the data. With the Internet ofThings devices being resource-constrained, an edge device acts asa proxy server to handle intensive computations.</a:t>
            </a:r>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0" y="1220835"/>
            <a:ext cx="8882743" cy="3750126"/>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solidFill>
                  <a:schemeClr val="accent2"/>
                </a:solidFill>
                <a:latin typeface="Times New Roman" panose="02020603050405020304" pitchFamily="18" charset="0"/>
                <a:cs typeface="Times New Roman" panose="02020603050405020304" pitchFamily="18" charset="0"/>
              </a:rPr>
              <a:t> Although simple, the traditional encryption schemes involve</a:t>
            </a:r>
            <a:r>
              <a:rPr lang="en-US" sz="1800" dirty="0">
                <a:solidFill>
                  <a:schemeClr val="tx1"/>
                </a:solidFill>
                <a:latin typeface="Times New Roman" panose="02020603050405020304" pitchFamily="18" charset="0"/>
                <a:cs typeface="Times New Roman" panose="02020603050405020304" pitchFamily="18" charset="0"/>
              </a:rPr>
              <a:t>complex key management protocols and, hence, are not apt fordata sharing. Proxy re-encryption (PRE), a notion first proposedby Blaze et al.  allows a proxy to transform a file computedunder a delegator’s public key into an encryption intended fora delegatee. Let the data owner be the delegator and the datauser be the delegate. In such a scheme, the data owner can sendencrypted messages to the user temporarily without revealing his secret key. The data owner or a trusted third party generatesthe re-encryption key. A proxy runs the re-encryption algorithmwith the key and revamps the ciphertext before sending the newciphertext to the user. </a:t>
            </a:r>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173738" y="1352687"/>
            <a:ext cx="8236274" cy="3284130"/>
          </a:xfrm>
          <a:prstGeom prst="rect">
            <a:avLst/>
          </a:prstGeom>
        </p:spPr>
        <p:txBody>
          <a:bodyPr spcFirstLastPara="1" wrap="square" lIns="91425" tIns="91425" rIns="91425" bIns="91425" anchor="t" anchorCtr="0">
            <a:noAutofit/>
          </a:bodyPr>
          <a:lstStyle/>
          <a:p>
            <a:pPr marL="285750" indent="-285750" algn="just">
              <a:lnSpc>
                <a:spcPct val="150000"/>
              </a:lnSpc>
              <a:spcBef>
                <a:spcPts val="1400"/>
              </a:spcBef>
              <a:buSzPts val="2400"/>
              <a:buFont typeface="Wingdings" panose="05000000000000000000" charset="0"/>
              <a:buChar char="q"/>
            </a:pPr>
            <a:r>
              <a:rPr lang="en-US" sz="1800" dirty="0" smtClean="0">
                <a:solidFill>
                  <a:schemeClr val="tx1"/>
                </a:solidFill>
                <a:uFillTx/>
                <a:latin typeface="Times New Roman" panose="02020603050405020304" pitchFamily="18" charset="0"/>
                <a:cs typeface="Times New Roman" panose="02020603050405020304" pitchFamily="18" charset="0"/>
              </a:rPr>
              <a:t>  ABPRE allows a semi-trusted proxy to transform an encryption under an access-policy into an encryption under a new access policy, without revealing any information about the underlying message. </a:t>
            </a:r>
            <a:endParaRPr lang="en-US" sz="1800" dirty="0" smtClean="0">
              <a:solidFill>
                <a:schemeClr val="tx1"/>
              </a:solidFill>
              <a:uFillTx/>
              <a:latin typeface="Times New Roman" panose="02020603050405020304" pitchFamily="18" charset="0"/>
              <a:cs typeface="Times New Roman" panose="02020603050405020304" pitchFamily="18" charset="0"/>
            </a:endParaRPr>
          </a:p>
          <a:p>
            <a:pPr marL="285750" indent="-285750" algn="just">
              <a:lnSpc>
                <a:spcPct val="150000"/>
              </a:lnSpc>
              <a:spcBef>
                <a:spcPts val="1400"/>
              </a:spcBef>
              <a:buSzPts val="2400"/>
              <a:buFont typeface="Wingdings" panose="05000000000000000000" charset="0"/>
              <a:buChar char="q"/>
            </a:pPr>
            <a:r>
              <a:rPr lang="en-US" sz="1800" dirty="0">
                <a:solidFill>
                  <a:schemeClr val="accent2"/>
                </a:solidFill>
                <a:uFillTx/>
                <a:latin typeface="Times New Roman" panose="02020603050405020304" pitchFamily="18" charset="0"/>
                <a:cs typeface="Times New Roman" panose="02020603050405020304" pitchFamily="18" charset="0"/>
              </a:rPr>
              <a:t>Healthcare is a multi-actor environment that requires independent actors to have a different view of the same data, hence leading to different access rights. Ciphertext Policy-Attribute-based Encryption (CP-ABE) provides a one-to-many access control mechanism by defining an attribute’s policy over ciphertext.</a:t>
            </a:r>
            <a:endParaRPr lang="en-US" sz="1800" dirty="0">
              <a:solidFill>
                <a:schemeClr val="accent2"/>
              </a:solidFill>
              <a:uFillTx/>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40268" y="1537988"/>
            <a:ext cx="7905242" cy="2892344"/>
          </a:xfrm>
        </p:spPr>
        <p:txBody>
          <a:bodyPr/>
          <a:lstStyle/>
          <a:p>
            <a:pPr algn="just">
              <a:lnSpc>
                <a:spcPct val="150000"/>
              </a:lnSpc>
              <a:buFont typeface="Wingdings" panose="05000000000000000000" charset="0"/>
              <a:buChar char="q"/>
            </a:pPr>
            <a:r>
              <a:rPr lang="en-US" sz="1800" dirty="0">
                <a:solidFill>
                  <a:schemeClr val="tx1"/>
                </a:solidFill>
                <a:latin typeface="Times New Roman" panose="02020603050405020304" pitchFamily="18" charset="0"/>
                <a:cs typeface="Times New Roman" panose="02020603050405020304" pitchFamily="18" charset="0"/>
              </a:rPr>
              <a:t>Compatibility Issues </a:t>
            </a: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q"/>
            </a:pPr>
            <a:r>
              <a:rPr lang="en-US" sz="1800" dirty="0">
                <a:solidFill>
                  <a:schemeClr val="tx1"/>
                </a:solidFill>
                <a:latin typeface="Times New Roman" panose="02020603050405020304" pitchFamily="18" charset="0"/>
                <a:cs typeface="Times New Roman" panose="02020603050405020304" pitchFamily="18" charset="0"/>
              </a:rPr>
              <a:t>Unblock Websites</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74993" y="600891"/>
            <a:ext cx="8394013" cy="4390999"/>
          </a:xfrm>
        </p:spPr>
        <p:txBody>
          <a:bodyPr/>
          <a:lstStyle/>
          <a:p>
            <a:pPr marL="10160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we propose a proxy re-encryption approach to secure data sharing in cloud environments. Data owners can outsource their encrypted data to the cloud using identity-based encryption, while proxy re-encryption constructionwill grant legitimate users access to the data. </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With the Internet ofThings devices being resource-constrained, an edge device acts asa proxy server to handle intensive computations.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88497" y="1413213"/>
            <a:ext cx="6913544" cy="2943860"/>
          </a:xfrm>
        </p:spPr>
        <p:txBody>
          <a:bodyPr/>
          <a:lstStyle/>
          <a:p>
            <a:pPr indent="-457200" algn="just">
              <a:lnSpc>
                <a:spcPct val="150000"/>
              </a:lnSpc>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No set up costs or complex system to operate</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spcBef>
                <a:spcPts val="1400"/>
              </a:spcBef>
              <a:buSzPts val="2400"/>
              <a:buFont typeface="Wingdings" panose="05000000000000000000" charset="0"/>
              <a:buChar char="q"/>
            </a:pPr>
            <a:r>
              <a:rPr lang="en-US" dirty="0">
                <a:solidFill>
                  <a:schemeClr val="tx1"/>
                </a:solidFill>
                <a:latin typeface="Times New Roman" panose="02020603050405020304" pitchFamily="18" charset="0"/>
                <a:cs typeface="Times New Roman" panose="02020603050405020304" pitchFamily="18" charset="0"/>
              </a:rPr>
              <a:t>  Provide a relatively long float</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6566</Words>
  <Application>WPS Presentation</Application>
  <PresentationFormat>On-screen Show (16:9)</PresentationFormat>
  <Paragraphs>190</Paragraphs>
  <Slides>23</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SimSun</vt:lpstr>
      <vt:lpstr>Wingdings</vt:lpstr>
      <vt:lpstr>Arial</vt:lpstr>
      <vt:lpstr>Roboto Condensed</vt:lpstr>
      <vt:lpstr>Roboto Condensed Light</vt:lpstr>
      <vt:lpstr>Arvo</vt:lpstr>
      <vt:lpstr>Times New Roman</vt:lpstr>
      <vt:lpstr>Wingdings</vt:lpstr>
      <vt:lpstr>Calibri</vt:lpstr>
      <vt:lpstr>Roboto Condensed</vt:lpstr>
      <vt:lpstr>Microsoft YaHei</vt:lpstr>
      <vt:lpstr>Arial Unicode MS</vt:lpstr>
      <vt:lpstr>Times New Roman</vt:lpstr>
      <vt:lpstr>Wide Latin</vt:lpstr>
      <vt:lpstr>Salerio template</vt:lpstr>
      <vt:lpstr>HELLO!</vt:lpstr>
      <vt:lpstr>Supporting Authorized  Duplicate Check in Hybrid Cloud Architecture</vt:lpstr>
      <vt:lpstr>AIM OF PROJECT</vt:lpstr>
      <vt:lpstr>ABSTRACT</vt:lpstr>
      <vt:lpstr>INTRODUCTION	</vt:lpstr>
      <vt:lpstr>EXISTING SYSTEM</vt:lpstr>
      <vt:lpstr>DISADVANTAGES</vt:lpstr>
      <vt:lpstr>PROPOSED SYSTEM</vt:lpstr>
      <vt:lpstr>ADVANTAGES</vt:lpstr>
      <vt:lpstr>ALGORITHM</vt:lpstr>
      <vt:lpstr>PowerPoint 演示文稿</vt:lpstr>
      <vt:lpstr>SYSTEM ARCHITECTURE</vt:lpstr>
      <vt:lpstr>MODULES</vt:lpstr>
      <vt:lpstr>DATA USER</vt:lpstr>
      <vt:lpstr>TRUST AUTHORITY</vt:lpstr>
      <vt:lpstr>PUBLIC CLOUD</vt:lpstr>
      <vt:lpstr>PRIVATE CLOUD</vt:lpstr>
      <vt:lpstr>HARDWARE REQUIREMENTS</vt:lpstr>
      <vt:lpstr>FUTURE</vt:lpstr>
      <vt:lpstr>CONCLUSION</vt:lpstr>
      <vt:lpstr>REFERENCE</vt:lpstr>
      <vt:lpstr>PowerPoint 演示文稿</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hp</cp:lastModifiedBy>
  <cp:revision>121</cp:revision>
  <dcterms:created xsi:type="dcterms:W3CDTF">2023-04-24T08:17:00Z</dcterms:created>
  <dcterms:modified xsi:type="dcterms:W3CDTF">2023-05-02T08:13:13Z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2923BC18925F4576BF0840736F495095</vt:lpwstr>
  </property>
  <property fmtid="{D5CDD505-2E9C-101B-9397-08002B2CF9AE}" pid="3" name="KSOProductBuildVer">
    <vt:lpwstr>1033-11.2.0.11537</vt:lpwstr>
  </property>
</Properties>
</file>