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308" r:id="rId5"/>
    <p:sldId id="334" r:id="rId6"/>
    <p:sldId id="356" r:id="rId7"/>
    <p:sldId id="298" r:id="rId8"/>
    <p:sldId id="358" r:id="rId9"/>
    <p:sldId id="357" r:id="rId10"/>
    <p:sldId id="310" r:id="rId11"/>
    <p:sldId id="338" r:id="rId12"/>
    <p:sldId id="312" r:id="rId13"/>
    <p:sldId id="313" r:id="rId14"/>
    <p:sldId id="362" r:id="rId15"/>
    <p:sldId id="363" r:id="rId16"/>
    <p:sldId id="314" r:id="rId17"/>
    <p:sldId id="332" r:id="rId18"/>
    <p:sldId id="350" r:id="rId19"/>
    <p:sldId id="318" r:id="rId20"/>
    <p:sldId id="319" r:id="rId21"/>
    <p:sldId id="278" r:id="rId22"/>
  </p:sldIdLst>
  <p:sldSz cx="9144000" cy="5143500" type="screen16x9"/>
  <p:notesSz cx="6858000" cy="9144000"/>
  <p:embeddedFontLst>
    <p:embeddedFont>
      <p:font typeface="Roboto Condensed" panose="02000000000000000000"/>
      <p:regular r:id="rId26"/>
    </p:embeddedFont>
    <p:embeddedFont>
      <p:font typeface="Roboto Condensed Light" panose="02000000000000000000"/>
      <p:regular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533" autoAdjust="0"/>
  </p:normalViewPr>
  <p:slideViewPr>
    <p:cSldViewPr snapToGrid="0">
      <p:cViewPr varScale="1">
        <p:scale>
          <a:sx n="107" d="100"/>
          <a:sy n="107" d="100"/>
        </p:scale>
        <p:origin x="-78"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hyperlink" Target="mailto:1croreprojects@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1"/>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08" y="455102"/>
            <a:ext cx="5258400" cy="766200"/>
          </a:xfrm>
        </p:spPr>
        <p:txBody>
          <a:bodyPr/>
          <a:lstStyle/>
          <a:p>
            <a:r>
              <a:rPr lang="en-US" dirty="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pic>
        <p:nvPicPr>
          <p:cNvPr id="7" name="Picture 6"/>
          <p:cNvPicPr>
            <a:picLocks noChangeAspect="1"/>
          </p:cNvPicPr>
          <p:nvPr/>
        </p:nvPicPr>
        <p:blipFill>
          <a:blip r:embed="rId2"/>
          <a:stretch>
            <a:fillRect/>
          </a:stretch>
        </p:blipFill>
        <p:spPr>
          <a:xfrm>
            <a:off x="1681163" y="1408538"/>
            <a:ext cx="4452938" cy="3315862"/>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97231" y="1483423"/>
            <a:ext cx="8200866" cy="2839926"/>
          </a:xfrm>
        </p:spPr>
        <p:txBody>
          <a:bodyPr/>
          <a:lstStyle/>
          <a:p>
            <a:pPr marL="101600" indent="0"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In this project has two modules</a:t>
            </a:r>
            <a:endParaRPr lang="en-IN" sz="1600" dirty="0">
              <a:latin typeface="Times New Roman" panose="02020603050405020304" pitchFamily="18" charset="0"/>
              <a:cs typeface="Times New Roman" panose="02020603050405020304" pitchFamily="18" charset="0"/>
            </a:endParaRPr>
          </a:p>
          <a:p>
            <a:pPr marL="1016000" lvl="2" indent="0">
              <a:buNone/>
            </a:pPr>
            <a:r>
              <a:rPr lang="en-IN" sz="1600" dirty="0">
                <a:latin typeface="Times New Roman" panose="02020603050405020304" pitchFamily="18" charset="0"/>
                <a:cs typeface="Times New Roman" panose="02020603050405020304" pitchFamily="18" charset="0"/>
              </a:rPr>
              <a:t>Designer</a:t>
            </a:r>
            <a:endParaRPr lang="en-IN" sz="1600" dirty="0">
              <a:latin typeface="Times New Roman" panose="02020603050405020304" pitchFamily="18" charset="0"/>
              <a:cs typeface="Times New Roman" panose="02020603050405020304" pitchFamily="18" charset="0"/>
            </a:endParaRPr>
          </a:p>
          <a:p>
            <a:pPr marL="1016000" lvl="2" indent="0">
              <a:buNone/>
            </a:pPr>
            <a:r>
              <a:rPr lang="en-IN" sz="1600" dirty="0">
                <a:latin typeface="Times New Roman" panose="02020603050405020304" pitchFamily="18" charset="0"/>
                <a:cs typeface="Times New Roman" panose="02020603050405020304" pitchFamily="18" charset="0"/>
              </a:rPr>
              <a:t>manufactures </a:t>
            </a:r>
            <a:endParaRPr lang="en-US" sz="1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DESCRIPTIONS:</a:t>
            </a:r>
            <a:endParaRPr lang="en-US" dirty="0"/>
          </a:p>
        </p:txBody>
      </p:sp>
      <p:sp>
        <p:nvSpPr>
          <p:cNvPr id="3" name="Text Placeholder 2"/>
          <p:cNvSpPr>
            <a:spLocks noGrp="1"/>
          </p:cNvSpPr>
          <p:nvPr>
            <p:ph type="body" idx="1"/>
          </p:nvPr>
        </p:nvSpPr>
        <p:spPr>
          <a:xfrm>
            <a:off x="248652" y="1158775"/>
            <a:ext cx="8606589" cy="3779970"/>
          </a:xfrm>
        </p:spPr>
        <p:txBody>
          <a:bodyPr/>
          <a:lstStyle/>
          <a:p>
            <a:pPr marL="101600" indent="0">
              <a:buNone/>
            </a:pPr>
            <a:r>
              <a:rPr lang="en-IN" sz="1600" b="1" dirty="0">
                <a:latin typeface="Times New Roman" panose="02020603050405020304" pitchFamily="18" charset="0"/>
                <a:cs typeface="Times New Roman" panose="02020603050405020304" pitchFamily="18" charset="0"/>
              </a:rPr>
              <a:t>Designer</a:t>
            </a: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Register the account with basic information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Login the account with correct username and password</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Designer can post their design on the website and they also fix the date and time (But date and time is not real)allowed by this the betting can be held for manufactures.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Designer can conduct the betting for manufactures. and who have highest Bett they can buy the designs.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If manufacture will sale the betting product and they want to  give 2% commission to the designer for the lifetime.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Logout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26720" y="1537988"/>
            <a:ext cx="7347703" cy="2724300"/>
          </a:xfrm>
        </p:spPr>
        <p:txBody>
          <a:bodyPr/>
          <a:lstStyle/>
          <a:p>
            <a:pPr marL="101600" indent="0">
              <a:buNone/>
            </a:pPr>
            <a:r>
              <a:rPr lang="en-IN" sz="1600" b="1" dirty="0">
                <a:latin typeface="Times New Roman" panose="02020603050405020304" pitchFamily="18" charset="0"/>
                <a:cs typeface="Times New Roman" panose="02020603050405020304" pitchFamily="18" charset="0"/>
              </a:rPr>
              <a:t>Manufactures:</a:t>
            </a:r>
            <a:endParaRPr 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Register the account with basic information</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Login the account with correct username and password.</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manufactures can view the betting  date and time on the website</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manufactures can buy the betting product on the website and he want give 2% commission to the designer for the lifetime.</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Logout</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34" y="392575"/>
            <a:ext cx="5258400" cy="766200"/>
          </a:xfrm>
        </p:spPr>
        <p:txBody>
          <a:bodyPr/>
          <a:lstStyle/>
          <a:p>
            <a:r>
              <a:rPr lang="en-US" sz="1800" dirty="0">
                <a:latin typeface="Times New Roman" panose="02020603050405020304" pitchFamily="18" charset="0"/>
                <a:cs typeface="Times New Roman" panose="02020603050405020304" pitchFamily="18" charset="0"/>
              </a:rPr>
              <a:t>SOFTWARE REQUIREMENTS</a:t>
            </a:r>
            <a:endParaRPr lang="en-IN" sz="1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2524" y="1736575"/>
            <a:ext cx="7009388" cy="1886205"/>
          </a:xfrm>
        </p:spPr>
        <p:txBody>
          <a:bodyPr/>
          <a:lstStyle/>
          <a:p>
            <a:pPr>
              <a:lnSpc>
                <a:spcPct val="150000"/>
              </a:lnSpc>
            </a:pPr>
            <a:r>
              <a:rPr lang="en-IN" sz="1600" dirty="0">
                <a:latin typeface="Times New Roman" panose="02020603050405020304" pitchFamily="18" charset="0"/>
                <a:cs typeface="Times New Roman" panose="02020603050405020304" pitchFamily="18" charset="0"/>
              </a:rPr>
              <a:t>Operating system 	                    : Windows 7/10.</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Coding Language	                    :  JAVA</a:t>
            </a: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Data Base		                    :  MYSQL</a:t>
            </a: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IDE			                    : NetBeans</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marL="0" lvl="0" indent="0" algn="just" fontAlgn="base">
              <a:lnSpc>
                <a:spcPct val="150000"/>
              </a:lnSpc>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HARDWARE</a:t>
            </a:r>
            <a:r>
              <a:rPr lang="en-US" b="1" dirty="0">
                <a:latin typeface="Times New Roman" panose="02020603050405020304" pitchFamily="18" charset="0"/>
                <a:cs typeface="Times New Roman" panose="02020603050405020304" pitchFamily="18" charset="0"/>
              </a:rPr>
              <a:t> REQUIREMENTS</a:t>
            </a:r>
            <a:endParaRPr lang="en-IN" dirty="0"/>
          </a:p>
        </p:txBody>
      </p:sp>
      <p:sp>
        <p:nvSpPr>
          <p:cNvPr id="3" name="Text Placeholder 2"/>
          <p:cNvSpPr>
            <a:spLocks noGrp="1"/>
          </p:cNvSpPr>
          <p:nvPr>
            <p:ph type="body" idx="1"/>
          </p:nvPr>
        </p:nvSpPr>
        <p:spPr>
          <a:xfrm>
            <a:off x="328863" y="1470009"/>
            <a:ext cx="8439793" cy="3324291"/>
          </a:xfrm>
        </p:spPr>
        <p:txBody>
          <a:bodyPr/>
          <a:lstStyle/>
          <a:p>
            <a:pPr lvl="0">
              <a:lnSpc>
                <a:spcPct val="150000"/>
              </a:lnSpc>
            </a:pPr>
            <a:r>
              <a:rPr lang="en-GB" sz="1600" dirty="0">
                <a:latin typeface="Times New Roman" panose="02020603050405020304" pitchFamily="18" charset="0"/>
                <a:cs typeface="Times New Roman" panose="02020603050405020304" pitchFamily="18" charset="0"/>
              </a:rPr>
              <a:t>System		: 	Intel i3.</a:t>
            </a:r>
            <a:endParaRPr lang="en-US" sz="1600" dirty="0">
              <a:latin typeface="Times New Roman" panose="02020603050405020304" pitchFamily="18" charset="0"/>
              <a:cs typeface="Times New Roman" panose="02020603050405020304" pitchFamily="18" charset="0"/>
            </a:endParaRPr>
          </a:p>
          <a:p>
            <a:pPr lvl="0">
              <a:lnSpc>
                <a:spcPct val="150000"/>
              </a:lnSpc>
            </a:pPr>
            <a:r>
              <a:rPr lang="en-GB" sz="1600" dirty="0">
                <a:latin typeface="Times New Roman" panose="02020603050405020304" pitchFamily="18" charset="0"/>
                <a:cs typeface="Times New Roman" panose="02020603050405020304" pitchFamily="18" charset="0"/>
              </a:rPr>
              <a:t>Hard Disk    	  	: 	40 GB.</a:t>
            </a:r>
            <a:endParaRPr lang="en-US" sz="1600" dirty="0">
              <a:latin typeface="Times New Roman" panose="02020603050405020304" pitchFamily="18" charset="0"/>
              <a:cs typeface="Times New Roman" panose="02020603050405020304" pitchFamily="18" charset="0"/>
            </a:endParaRPr>
          </a:p>
          <a:p>
            <a:pPr lvl="0">
              <a:lnSpc>
                <a:spcPct val="150000"/>
              </a:lnSpc>
            </a:pPr>
            <a:r>
              <a:rPr lang="en-GB" sz="1600" dirty="0">
                <a:latin typeface="Times New Roman" panose="02020603050405020304" pitchFamily="18" charset="0"/>
                <a:cs typeface="Times New Roman" panose="02020603050405020304" pitchFamily="18" charset="0"/>
              </a:rPr>
              <a:t>Monitor		: 	15 VGA Colour.</a:t>
            </a:r>
            <a:endParaRPr lang="en-US" sz="1600" dirty="0">
              <a:latin typeface="Times New Roman" panose="02020603050405020304" pitchFamily="18" charset="0"/>
              <a:cs typeface="Times New Roman" panose="02020603050405020304" pitchFamily="18" charset="0"/>
            </a:endParaRPr>
          </a:p>
          <a:p>
            <a:pPr lvl="0">
              <a:lnSpc>
                <a:spcPct val="150000"/>
              </a:lnSpc>
            </a:pPr>
            <a:r>
              <a:rPr lang="en-GB" sz="1600" dirty="0">
                <a:latin typeface="Times New Roman" panose="02020603050405020304" pitchFamily="18" charset="0"/>
                <a:cs typeface="Times New Roman" panose="02020603050405020304" pitchFamily="18" charset="0"/>
              </a:rPr>
              <a:t>Mouse		: 	Logitech.</a:t>
            </a:r>
            <a:endParaRPr lang="en-US" sz="1600" dirty="0">
              <a:latin typeface="Times New Roman" panose="02020603050405020304" pitchFamily="18" charset="0"/>
              <a:cs typeface="Times New Roman" panose="02020603050405020304" pitchFamily="18" charset="0"/>
            </a:endParaRPr>
          </a:p>
          <a:p>
            <a:pPr lvl="0">
              <a:lnSpc>
                <a:spcPct val="150000"/>
              </a:lnSpc>
            </a:pPr>
            <a:r>
              <a:rPr lang="en-GB" sz="1600" dirty="0">
                <a:latin typeface="Times New Roman" panose="02020603050405020304" pitchFamily="18" charset="0"/>
                <a:cs typeface="Times New Roman" panose="02020603050405020304" pitchFamily="18" charset="0"/>
              </a:rPr>
              <a:t>Ram			: 	4 GB.</a:t>
            </a:r>
            <a:endParaRPr lang="en-US" sz="1600" dirty="0">
              <a:latin typeface="Times New Roman" panose="02020603050405020304" pitchFamily="18" charset="0"/>
              <a:cs typeface="Times New Roman" panose="02020603050405020304" pitchFamily="18" charset="0"/>
            </a:endParaRPr>
          </a:p>
          <a:p>
            <a:pPr lvl="0"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FUTURE</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WORK</a:t>
            </a:r>
            <a:endParaRPr lang="en-US" dirty="0"/>
          </a:p>
        </p:txBody>
      </p:sp>
      <p:sp>
        <p:nvSpPr>
          <p:cNvPr id="3" name="Text Placeholder 2"/>
          <p:cNvSpPr>
            <a:spLocks noGrp="1"/>
          </p:cNvSpPr>
          <p:nvPr>
            <p:ph type="body" idx="1"/>
          </p:nvPr>
        </p:nvSpPr>
        <p:spPr>
          <a:xfrm>
            <a:off x="280522" y="1738515"/>
            <a:ext cx="8542636" cy="2376285"/>
          </a:xfrm>
        </p:spPr>
        <p:txBody>
          <a:bodyPr/>
          <a:lstStyle/>
          <a:p>
            <a:pPr marL="101600" indent="0" algn="just">
              <a:lnSpc>
                <a:spcPct val="150000"/>
              </a:lnSpc>
              <a:buNone/>
            </a:pPr>
            <a:r>
              <a:rPr lang="en-US" sz="1600" dirty="0">
                <a:latin typeface="Times New Roman" panose="02020603050405020304" pitchFamily="18" charset="0"/>
                <a:cs typeface="Times New Roman" panose="02020603050405020304" pitchFamily="18" charset="0"/>
              </a:rPr>
              <a:t>In our future work , </a:t>
            </a:r>
            <a:r>
              <a:rPr lang="en-US" sz="1800" dirty="0">
                <a:latin typeface="Times New Roman" panose="02020603050405020304" pitchFamily="18" charset="0"/>
                <a:cs typeface="Times New Roman" panose="02020603050405020304" pitchFamily="18" charset="0"/>
              </a:rPr>
              <a:t>We implement </a:t>
            </a:r>
            <a:r>
              <a:rPr lang="en-US" sz="1600" dirty="0">
                <a:latin typeface="Times New Roman" panose="02020603050405020304" pitchFamily="18" charset="0"/>
                <a:cs typeface="Times New Roman" panose="02020603050405020304" pitchFamily="18" charset="0"/>
              </a:rPr>
              <a:t>the system left interface, to facilitate future evaluation function added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2190" y="1221302"/>
            <a:ext cx="9164395" cy="3730798"/>
          </a:xfrm>
        </p:spPr>
        <p:txBody>
          <a:bodyPr/>
          <a:lstStyle/>
          <a:p>
            <a:pPr marL="0" marR="0" algn="just">
              <a:lnSpc>
                <a:spcPct val="150000"/>
              </a:lnSpc>
              <a:spcBef>
                <a:spcPts val="0"/>
              </a:spcBef>
              <a:spcAft>
                <a:spcPts val="1000"/>
              </a:spcAft>
            </a:pPr>
            <a:r>
              <a:rPr lang="en-US" sz="1600" dirty="0">
                <a:latin typeface="Times New Roman" panose="02020603050405020304" pitchFamily="18" charset="0"/>
                <a:cs typeface="Times New Roman" panose="02020603050405020304" pitchFamily="18" charset="0"/>
              </a:rPr>
              <a:t>The system uses Internet as a platform to provide a convenient platform for bidding, the bidding quickly transfer information. Compared with the previous traditional tender, online tender bidding can save the time, manpower, material resources, so tender and bidding platform both organically through this link, but also to a certain extent, improve the transparency of the tender, to prevent improper The emergence of competition. With the regularization of the bidding, the people of conceptual change, market demand, online bidding platform and evaluation system has been gaining popularity and attention.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16551" y="1367219"/>
            <a:ext cx="8888849" cy="3269281"/>
          </a:xfrm>
        </p:spPr>
        <p:txBody>
          <a:bodyPr/>
          <a:lstStyle/>
          <a:p>
            <a:pPr marL="0" lvl="0" indent="0" algn="just">
              <a:lnSpc>
                <a:spcPct val="150000"/>
              </a:lnSpc>
              <a:buNone/>
            </a:pPr>
            <a:r>
              <a:rPr lang="en-US" sz="1600" dirty="0">
                <a:latin typeface="Times New Roman" panose="02020603050405020304" pitchFamily="18" charset="0"/>
                <a:cs typeface="Times New Roman" panose="02020603050405020304" pitchFamily="18" charset="0"/>
              </a:rPr>
              <a:t>[1] Xi </a:t>
            </a:r>
            <a:r>
              <a:rPr lang="en-US" sz="1600" dirty="0" err="1">
                <a:latin typeface="Times New Roman" panose="02020603050405020304" pitchFamily="18" charset="0"/>
                <a:cs typeface="Times New Roman" panose="02020603050405020304" pitchFamily="18" charset="0"/>
              </a:rPr>
              <a:t>Jianghua</a:t>
            </a:r>
            <a:r>
              <a:rPr lang="en-US" sz="1600" dirty="0">
                <a:latin typeface="Times New Roman" panose="02020603050405020304" pitchFamily="18" charset="0"/>
                <a:cs typeface="Times New Roman" panose="02020603050405020304" pitchFamily="18" charset="0"/>
              </a:rPr>
              <a:t>. ASP.NET2.0 Developing Detail Explain - using C # Best Practice Guide. Beijing: Electronic Industry Press, 2006.11</a:t>
            </a:r>
            <a:endParaRPr lang="en-US" sz="16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 [2] Gang. ASP.NET2.0 Development Guide. Beijing: Posts &amp; Telecom Publishing, 2006.5 </a:t>
            </a:r>
            <a:endParaRPr lang="en-US" sz="16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[3] Russ </a:t>
            </a:r>
            <a:r>
              <a:rPr lang="en-US" sz="1600" dirty="0" err="1">
                <a:latin typeface="Times New Roman" panose="02020603050405020304" pitchFamily="18" charset="0"/>
                <a:cs typeface="Times New Roman" panose="02020603050405020304" pitchFamily="18" charset="0"/>
              </a:rPr>
              <a:t>Basiura</a:t>
            </a:r>
            <a:r>
              <a:rPr lang="en-US" sz="1600" dirty="0">
                <a:latin typeface="Times New Roman" panose="02020603050405020304" pitchFamily="18" charset="0"/>
                <a:cs typeface="Times New Roman" panose="02020603050405020304" pitchFamily="18" charset="0"/>
              </a:rPr>
              <a:t> Richard Conway waiting, Xiao-</a:t>
            </a:r>
            <a:r>
              <a:rPr lang="en-US" sz="1600" dirty="0" err="1">
                <a:latin typeface="Times New Roman" panose="02020603050405020304" pitchFamily="18" charset="0"/>
                <a:cs typeface="Times New Roman" panose="02020603050405020304" pitchFamily="18" charset="0"/>
              </a:rPr>
              <a:t>na</a:t>
            </a:r>
            <a:r>
              <a:rPr lang="en-US" sz="1600" dirty="0">
                <a:latin typeface="Times New Roman" panose="02020603050405020304" pitchFamily="18" charset="0"/>
                <a:cs typeface="Times New Roman" panose="02020603050405020304" pitchFamily="18" charset="0"/>
              </a:rPr>
              <a:t>, yellow branching translation. ASP.NET safe level programming. Beijing: Tsinghua University Press, 2003.4</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t>Any questions?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You can find me at</a:t>
            </a:r>
            <a:endParaRPr sz="2000" dirty="0"/>
          </a:p>
          <a:p>
            <a:pPr marL="0" lvl="0" indent="0" algn="ctr" rtl="0">
              <a:spcBef>
                <a:spcPts val="0"/>
              </a:spcBef>
              <a:spcAft>
                <a:spcPts val="0"/>
              </a:spcAft>
              <a:buClr>
                <a:schemeClr val="dk1"/>
              </a:buClr>
              <a:buSzPts val="1100"/>
              <a:buFont typeface="Arial" panose="020B0604020202020204"/>
              <a:buNone/>
            </a:pPr>
            <a:r>
              <a:rPr lang="en-GB" sz="2000" b="1" dirty="0"/>
              <a:t>Reach us – </a:t>
            </a:r>
            <a:r>
              <a:rPr lang="en-GB" sz="2000" b="1" dirty="0">
                <a:hlinkClick r:id="rId1"/>
              </a:rPr>
              <a:t>1croreprojects@gmail.com</a:t>
            </a:r>
            <a:endParaRPr lang="en-GB" sz="2000" b="1" dirty="0"/>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7748" y="970393"/>
            <a:ext cx="6512560" cy="2961900"/>
          </a:xfrm>
          <a:prstGeom prst="rect">
            <a:avLst/>
          </a:prstGeom>
        </p:spPr>
        <p:txBody>
          <a:bodyPr spcFirstLastPara="1" wrap="square" lIns="91425" tIns="91425" rIns="91425" bIns="91425" anchor="ctr" anchorCtr="0">
            <a:noAutofit/>
          </a:bodyPr>
          <a:lstStyle/>
          <a:p>
            <a:pPr algn="ctr"/>
            <a:r>
              <a:rPr lang="en-US" sz="2800" dirty="0">
                <a:solidFill>
                  <a:schemeClr val="bg1"/>
                </a:solidFill>
                <a:latin typeface="Times New Roman" panose="02020603050405020304" pitchFamily="18" charset="0"/>
                <a:cs typeface="Times New Roman" panose="02020603050405020304" pitchFamily="18" charset="0"/>
              </a:rPr>
              <a:t>ONLINE BIDDING WEBSITE</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anose="02020603050405020304" pitchFamily="18" charset="0"/>
                <a:cs typeface="Times New Roman" panose="02020603050405020304" pitchFamily="18" charset="0"/>
              </a:rPr>
              <a:t>AIM OF PROJECT</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318586" y="1477107"/>
            <a:ext cx="8545714" cy="1062893"/>
          </a:xfrm>
          <a:prstGeom prst="rect">
            <a:avLst/>
          </a:prstGeom>
        </p:spPr>
        <p:txBody>
          <a:bodyPr spcFirstLastPara="1" wrap="square" lIns="91425" tIns="91425" rIns="91425" bIns="91425" anchor="t" anchorCtr="0">
            <a:noAutofit/>
          </a:bodyPr>
          <a:lstStyle/>
          <a:p>
            <a:pPr marL="101600" indent="0" algn="just">
              <a:lnSpc>
                <a:spcPct val="160000"/>
              </a:lnSpc>
              <a:buNone/>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aim of this project is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design an audio mp3 player that can be suitable for different level of users</a:t>
            </a:r>
            <a:endParaRPr lang="en-IN" sz="1600" dirty="0">
              <a:solidFill>
                <a:srgbClr val="000000"/>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ABSTRACT</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38600" y="1304873"/>
            <a:ext cx="8721969" cy="3331627"/>
          </a:xfrm>
          <a:prstGeom prst="rect">
            <a:avLst/>
          </a:prstGeom>
        </p:spPr>
        <p:txBody>
          <a:bodyPr spcFirstLastPara="1" wrap="square" lIns="91425" tIns="91425" rIns="91425" bIns="91425" anchor="t" anchorCtr="0">
            <a:noAutofit/>
          </a:bodyPr>
          <a:lstStyle/>
          <a:p>
            <a:pPr marL="0" marR="0" algn="just">
              <a:lnSpc>
                <a:spcPts val="3230"/>
              </a:lnSpc>
              <a:spcBef>
                <a:spcPts val="0"/>
              </a:spcBef>
              <a:spcAft>
                <a:spcPts val="2485"/>
              </a:spcAft>
            </a:pPr>
            <a:r>
              <a:rPr lang="en-US" sz="1600" dirty="0">
                <a:latin typeface="Times New Roman" panose="02020603050405020304" pitchFamily="18" charset="0"/>
                <a:cs typeface="Times New Roman" panose="02020603050405020304" pitchFamily="18" charset="0"/>
              </a:rPr>
              <a:t>The traditional biding system does not meet the social development now. Along with the quick development of the Internet, the online biding system should be developed. This thesis focuses on analyzing how to design a secure online biding system. This system is designed for users who can release biding information, upload or download mark book and query medium mark information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INTRODUCTION	</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09417" y="1120655"/>
            <a:ext cx="8870461" cy="3831445"/>
          </a:xfrm>
          <a:prstGeom prst="rect">
            <a:avLst/>
          </a:prstGeom>
        </p:spPr>
        <p:txBody>
          <a:bodyPr spcFirstLastPara="1" wrap="square" lIns="91425"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Bidding because of its open, fair, impartial and competitive features, optimizing the function, making its impact and scope of application expanded. In order to standardize the bidding behavior and promote fair competition, "The People's Republic of China Public Bidding," Since January 1, 2000 come into force. Future infrastructure, public utilities, the use of state and national fiancé capital investment projects and related to the procurement of major equipment and materials to reach a certain size, must be tender</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 WEB-based bidding system for the tender side release news, tender uploading and downloading the purpose of bidding as a network platform to improve efficiency and transparency of the bidding </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anose="02020603050405020304" pitchFamily="18" charset="0"/>
                <a:cs typeface="Times New Roman" panose="02020603050405020304" pitchFamily="18" charset="0"/>
              </a:rPr>
              <a:t>EXISTING SYSTEM</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09417" y="1511425"/>
            <a:ext cx="8870461" cy="3831445"/>
          </a:xfrm>
          <a:prstGeom prst="rect">
            <a:avLst/>
          </a:prstGeom>
        </p:spPr>
        <p:txBody>
          <a:bodyPr spcFirstLastPara="1" wrap="square" lIns="91425" tIns="91425" rIns="91425" bIns="91425" anchor="t" anchorCtr="0">
            <a:noAutofit/>
          </a:bodyPr>
          <a:lstStyle/>
          <a:p>
            <a:pPr marL="0">
              <a:lnSpc>
                <a:spcPct val="150000"/>
              </a:lnSpc>
              <a:spcBef>
                <a:spcPts val="0"/>
              </a:spcBef>
              <a:spcAft>
                <a:spcPts val="1000"/>
              </a:spcAft>
            </a:pPr>
            <a:endParaRPr lang="en-I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50000"/>
              </a:lnSpc>
              <a:spcBef>
                <a:spcPts val="0"/>
              </a:spcBef>
              <a:spcAft>
                <a:spcPts val="1000"/>
              </a:spcAft>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The present systems are platform dependent and these plug-in services are not suitable for all types of applications and devices. Often, these systems have difficulties in managing the files and play lists.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anose="02020603050405020304" pitchFamily="18" charset="0"/>
                <a:cs typeface="Times New Roman" panose="02020603050405020304" pitchFamily="18" charset="0"/>
              </a:rPr>
              <a:t>DISADVANTAGES:</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25048" y="1312056"/>
            <a:ext cx="8870461" cy="2939260"/>
          </a:xfrm>
          <a:prstGeom prst="rect">
            <a:avLst/>
          </a:prstGeom>
        </p:spPr>
        <p:txBody>
          <a:bodyPr spcFirstLastPara="1" wrap="square" lIns="91425" tIns="91425" rIns="91425" bIns="91425" anchor="t" anchorCtr="0">
            <a:noAutofit/>
          </a:bodyPr>
          <a:lstStyle/>
          <a:p>
            <a:pPr>
              <a:lnSpc>
                <a:spcPct val="150000"/>
              </a:lnSpc>
            </a:pPr>
            <a:r>
              <a:rPr lang="en-IN" sz="1600" dirty="0">
                <a:solidFill>
                  <a:schemeClr val="tx1"/>
                </a:solidFill>
                <a:latin typeface="Times New Roman" panose="02020603050405020304" pitchFamily="18" charset="0"/>
                <a:cs typeface="Times New Roman" panose="02020603050405020304" pitchFamily="18" charset="0"/>
              </a:rPr>
              <a:t>Less security.</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1600" dirty="0">
                <a:solidFill>
                  <a:schemeClr val="tx1"/>
                </a:solidFill>
                <a:latin typeface="Times New Roman" panose="02020603050405020304" pitchFamily="18" charset="0"/>
                <a:cs typeface="Times New Roman" panose="02020603050405020304" pitchFamily="18" charset="0"/>
              </a:rPr>
              <a:t>Data privacy.</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6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6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1600" y="1358163"/>
            <a:ext cx="8878277" cy="3503006"/>
          </a:xfrm>
        </p:spPr>
        <p:txBody>
          <a:bodyPr/>
          <a:lstStyle/>
          <a:p>
            <a:pPr marL="0">
              <a:lnSpc>
                <a:spcPct val="150000"/>
              </a:lnSpc>
              <a:spcBef>
                <a:spcPts val="0"/>
              </a:spcBef>
              <a:spcAft>
                <a:spcPts val="1000"/>
              </a:spcAft>
            </a:pP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This mp3 player has inbuilt ID3 tag editor. The benefits of the system are: It is a fast standalone mp3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player Facility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to save play-list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files ID3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tag editor to edit mp3 metadata. The system can be easily integrated into other applications and devices. The system supports features which are platform independent.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ADVANTAGES</a:t>
            </a:r>
            <a:r>
              <a:rPr lang="en-US" dirty="0"/>
              <a:t>:</a:t>
            </a:r>
            <a:endParaRPr lang="en-US" dirty="0"/>
          </a:p>
        </p:txBody>
      </p:sp>
      <p:sp>
        <p:nvSpPr>
          <p:cNvPr id="3" name="Text Placeholder 2"/>
          <p:cNvSpPr>
            <a:spLocks noGrp="1"/>
          </p:cNvSpPr>
          <p:nvPr>
            <p:ph type="body" idx="1"/>
          </p:nvPr>
        </p:nvSpPr>
        <p:spPr>
          <a:xfrm>
            <a:off x="226647" y="1494957"/>
            <a:ext cx="8565661" cy="2959812"/>
          </a:xfrm>
        </p:spPr>
        <p:txBody>
          <a:bodyPr/>
          <a:lstStyle/>
          <a:p>
            <a:pPr algn="just">
              <a:lnSpc>
                <a:spcPct val="150000"/>
              </a:lnSpc>
              <a:spcAft>
                <a:spcPts val="1000"/>
              </a:spcAft>
            </a:pPr>
            <a:r>
              <a:rPr lang="en-IN" sz="1600" dirty="0">
                <a:solidFill>
                  <a:srgbClr val="111111"/>
                </a:solidFill>
                <a:latin typeface="Times New Roman" panose="02020603050405020304" pitchFamily="18" charset="0"/>
                <a:cs typeface="Times New Roman" panose="02020603050405020304" pitchFamily="18" charset="0"/>
              </a:rPr>
              <a:t>High security</a:t>
            </a:r>
            <a:endParaRPr lang="en-IN" sz="1600" dirty="0">
              <a:solidFill>
                <a:srgbClr val="111111"/>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a:latin typeface="Times New Roman" panose="02020603050405020304" pitchFamily="18" charset="0"/>
                <a:cs typeface="Times New Roman" panose="02020603050405020304" pitchFamily="18" charset="0"/>
              </a:rPr>
              <a:t>It takes less time.</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4488</Words>
  <Application>WPS Presentation</Application>
  <PresentationFormat>On-screen Show (16:9)</PresentationFormat>
  <Paragraphs>144</Paragraphs>
  <Slides>19</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vt:lpstr>
      <vt:lpstr>Roboto Condensed</vt:lpstr>
      <vt:lpstr>Roboto Condensed Light</vt:lpstr>
      <vt:lpstr>Arvo</vt:lpstr>
      <vt:lpstr>Times New Roman</vt:lpstr>
      <vt:lpstr>Calibri</vt:lpstr>
      <vt:lpstr>Microsoft YaHei</vt:lpstr>
      <vt:lpstr>Arial Unicode MS</vt:lpstr>
      <vt:lpstr>Salerio template</vt:lpstr>
      <vt:lpstr>HELLO!</vt:lpstr>
      <vt:lpstr>ONLINE MUSIC PLAYER</vt:lpstr>
      <vt:lpstr>AIM OF PROJECT</vt:lpstr>
      <vt:lpstr>ABSTRACT</vt:lpstr>
      <vt:lpstr>INTRODUCTION	</vt:lpstr>
      <vt:lpstr>EXISTING SYSTEM</vt:lpstr>
      <vt:lpstr>DISADVANTAGES:</vt:lpstr>
      <vt:lpstr>PROPOSED SYSTEM</vt:lpstr>
      <vt:lpstr>ADVANTAGES:</vt:lpstr>
      <vt:lpstr>SYSTEM ARCHITECTURE</vt:lpstr>
      <vt:lpstr>MODULES</vt:lpstr>
      <vt:lpstr>MODULES DESCRIPTIONS:</vt:lpstr>
      <vt:lpstr>PowerPoint 演示文稿</vt:lpstr>
      <vt:lpstr>SOFTWARE REQUIREMENTS</vt:lpstr>
      <vt:lpstr>HARDWARE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hp</cp:lastModifiedBy>
  <cp:revision>186</cp:revision>
  <dcterms:created xsi:type="dcterms:W3CDTF">2023-05-06T04:18:26Z</dcterms:created>
  <dcterms:modified xsi:type="dcterms:W3CDTF">2023-05-06T04:19:55Z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B2B9BDF777C4465683BC4BB11AA703B8</vt:lpwstr>
  </property>
  <property fmtid="{D5CDD505-2E9C-101B-9397-08002B2CF9AE}" pid="3" name="KSOProductBuildVer">
    <vt:lpwstr>1033-11.2.0.11537</vt:lpwstr>
  </property>
</Properties>
</file>