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8" r:id="rId2"/>
    <p:sldId id="308" r:id="rId3"/>
    <p:sldId id="257" r:id="rId4"/>
    <p:sldId id="297" r:id="rId5"/>
    <p:sldId id="298" r:id="rId6"/>
    <p:sldId id="299" r:id="rId7"/>
    <p:sldId id="309" r:id="rId8"/>
    <p:sldId id="310" r:id="rId9"/>
    <p:sldId id="311" r:id="rId10"/>
    <p:sldId id="312" r:id="rId11"/>
    <p:sldId id="313" r:id="rId12"/>
    <p:sldId id="328" r:id="rId13"/>
    <p:sldId id="315" r:id="rId14"/>
    <p:sldId id="317" r:id="rId15"/>
    <p:sldId id="316" r:id="rId16"/>
    <p:sldId id="321" r:id="rId17"/>
    <p:sldId id="318" r:id="rId18"/>
    <p:sldId id="319" r:id="rId19"/>
    <p:sldId id="330" r:id="rId20"/>
    <p:sldId id="278"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Roboto Condensed" panose="020B0604020202020204" charset="0"/>
      <p:regular r:id="rId27"/>
    </p:embeddedFont>
    <p:embeddedFont>
      <p:font typeface="Roboto Condensed Light"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60" autoAdjust="0"/>
    <p:restoredTop sz="94840" autoAdjust="0"/>
  </p:normalViewPr>
  <p:slideViewPr>
    <p:cSldViewPr snapToGrid="0">
      <p:cViewPr varScale="1">
        <p:scale>
          <a:sx n="90" d="100"/>
          <a:sy n="90" d="100"/>
        </p:scale>
        <p:origin x="684" y="84"/>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I am here because I love to give presentations. </a:t>
            </a:r>
            <a:endParaRPr sz="2000" dirty="0"/>
          </a:p>
          <a:p>
            <a:pPr marL="0" lvl="0" indent="0" algn="ctr" rtl="0">
              <a:spcBef>
                <a:spcPts val="0"/>
              </a:spcBef>
              <a:spcAft>
                <a:spcPts val="0"/>
              </a:spcAft>
              <a:buClr>
                <a:schemeClr val="dk1"/>
              </a:buClr>
              <a:buSzPts val="1100"/>
              <a:buFont typeface="Arial" panose="020B0604020202020204"/>
              <a:buNone/>
            </a:pPr>
            <a:r>
              <a:rPr lang="en-GB" sz="2000" dirty="0"/>
              <a:t>You can find me at @1CROREPROJECTS</a:t>
            </a:r>
            <a:endParaRPr sz="2000" b="1" dirty="0"/>
          </a:p>
        </p:txBody>
      </p:sp>
      <p:pic>
        <p:nvPicPr>
          <p:cNvPr id="215" name="Google Shape;215;p13" descr="10.jpg"/>
          <p:cNvPicPr preferRelativeResize="0"/>
          <p:nvPr/>
        </p:nvPicPr>
        <p:blipFill rotWithShape="1">
          <a:blip r:embed="rId3"/>
          <a:srcRect l="15648" r="28102"/>
          <a:stretch>
            <a:fillRect/>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a:t>
            </a:fld>
            <a:endParaRPr 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75" y="364791"/>
            <a:ext cx="5258400" cy="766200"/>
          </a:xfrm>
        </p:spPr>
        <p:txBody>
          <a:bodyPr/>
          <a:lstStyle/>
          <a:p>
            <a:r>
              <a:rPr lang="en-US"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10</a:t>
            </a:fld>
            <a:endParaRPr lang="en-GB"/>
          </a:p>
        </p:txBody>
      </p:sp>
      <p:pic>
        <p:nvPicPr>
          <p:cNvPr id="6" name="Picture 5"/>
          <p:cNvPicPr>
            <a:picLocks noChangeAspect="1"/>
          </p:cNvPicPr>
          <p:nvPr/>
        </p:nvPicPr>
        <p:blipFill>
          <a:blip r:embed="rId3"/>
          <a:stretch>
            <a:fillRect/>
          </a:stretch>
        </p:blipFill>
        <p:spPr>
          <a:xfrm>
            <a:off x="7727819" y="32108"/>
            <a:ext cx="1364387" cy="1189194"/>
          </a:xfrm>
          <a:prstGeom prst="rect">
            <a:avLst/>
          </a:prstGeom>
        </p:spPr>
      </p:pic>
      <p:sp>
        <p:nvSpPr>
          <p:cNvPr id="1046" name="Rectangle 2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IN"/>
          </a:p>
        </p:txBody>
      </p:sp>
      <p:sp>
        <p:nvSpPr>
          <p:cNvPr id="1105" name="Rectangle 81"/>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pSp>
        <p:nvGrpSpPr>
          <p:cNvPr id="1087" name="Group 63"/>
          <p:cNvGrpSpPr>
            <a:grpSpLocks noChangeAspect="1"/>
          </p:cNvGrpSpPr>
          <p:nvPr/>
        </p:nvGrpSpPr>
        <p:grpSpPr bwMode="auto">
          <a:xfrm>
            <a:off x="670397" y="1219200"/>
            <a:ext cx="5859712" cy="3740727"/>
            <a:chOff x="2698" y="3743"/>
            <a:chExt cx="5910" cy="6718"/>
          </a:xfrm>
        </p:grpSpPr>
        <p:sp>
          <p:nvSpPr>
            <p:cNvPr id="1104" name="AutoShape 80"/>
            <p:cNvSpPr>
              <a:spLocks noChangeAspect="1" noChangeArrowheads="1" noTextEdit="1"/>
            </p:cNvSpPr>
            <p:nvPr/>
          </p:nvSpPr>
          <p:spPr bwMode="auto">
            <a:xfrm>
              <a:off x="2698" y="3743"/>
              <a:ext cx="5910" cy="6718"/>
            </a:xfrm>
            <a:prstGeom prst="rect">
              <a:avLst/>
            </a:prstGeom>
            <a:noFill/>
          </p:spPr>
          <p:txBody>
            <a:bodyPr vert="horz" wrap="square" lIns="91440" tIns="45720" rIns="91440" bIns="45720" numCol="1" anchor="t" anchorCtr="0" compatLnSpc="1"/>
            <a:lstStyle/>
            <a:p>
              <a:endParaRPr lang="en-IN"/>
            </a:p>
          </p:txBody>
        </p:sp>
        <p:pic>
          <p:nvPicPr>
            <p:cNvPr id="1103" name="Picture 79"/>
            <p:cNvPicPr>
              <a:picLocks noChangeAspect="1" noChangeArrowheads="1"/>
            </p:cNvPicPr>
            <p:nvPr/>
          </p:nvPicPr>
          <p:blipFill>
            <a:blip r:embed="rId4"/>
            <a:srcRect/>
            <a:stretch>
              <a:fillRect/>
            </a:stretch>
          </p:blipFill>
          <p:spPr bwMode="auto">
            <a:xfrm>
              <a:off x="2698" y="4335"/>
              <a:ext cx="1076" cy="1060"/>
            </a:xfrm>
            <a:prstGeom prst="rect">
              <a:avLst/>
            </a:prstGeom>
            <a:noFill/>
          </p:spPr>
        </p:pic>
        <p:pic>
          <p:nvPicPr>
            <p:cNvPr id="1102" name="Picture 78"/>
            <p:cNvPicPr>
              <a:picLocks noChangeAspect="1" noChangeArrowheads="1"/>
            </p:cNvPicPr>
            <p:nvPr/>
          </p:nvPicPr>
          <p:blipFill>
            <a:blip r:embed="rId5"/>
            <a:srcRect/>
            <a:stretch>
              <a:fillRect/>
            </a:stretch>
          </p:blipFill>
          <p:spPr bwMode="auto">
            <a:xfrm>
              <a:off x="6054" y="8802"/>
              <a:ext cx="879" cy="1019"/>
            </a:xfrm>
            <a:prstGeom prst="rect">
              <a:avLst/>
            </a:prstGeom>
            <a:noFill/>
          </p:spPr>
        </p:pic>
        <p:pic>
          <p:nvPicPr>
            <p:cNvPr id="1101" name="Picture 77"/>
            <p:cNvPicPr>
              <a:picLocks noChangeAspect="1" noChangeArrowheads="1"/>
            </p:cNvPicPr>
            <p:nvPr/>
          </p:nvPicPr>
          <p:blipFill>
            <a:blip r:embed="rId6"/>
            <a:srcRect/>
            <a:stretch>
              <a:fillRect/>
            </a:stretch>
          </p:blipFill>
          <p:spPr bwMode="auto">
            <a:xfrm>
              <a:off x="7357" y="3963"/>
              <a:ext cx="1179" cy="1180"/>
            </a:xfrm>
            <a:prstGeom prst="rect">
              <a:avLst/>
            </a:prstGeom>
            <a:noFill/>
          </p:spPr>
        </p:pic>
        <p:sp>
          <p:nvSpPr>
            <p:cNvPr id="1100" name="Rectangle 76"/>
            <p:cNvSpPr>
              <a:spLocks noChangeArrowheads="1"/>
            </p:cNvSpPr>
            <p:nvPr/>
          </p:nvSpPr>
          <p:spPr bwMode="auto">
            <a:xfrm>
              <a:off x="2853" y="5466"/>
              <a:ext cx="921" cy="526"/>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Admin</a:t>
              </a:r>
              <a:endParaRPr kumimoji="0" 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099" name="Rectangle 75"/>
            <p:cNvSpPr>
              <a:spLocks noChangeArrowheads="1"/>
            </p:cNvSpPr>
            <p:nvPr/>
          </p:nvSpPr>
          <p:spPr bwMode="auto">
            <a:xfrm>
              <a:off x="7447" y="5143"/>
              <a:ext cx="1161" cy="610"/>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098" name="Rectangle 74"/>
            <p:cNvSpPr>
              <a:spLocks noChangeArrowheads="1"/>
            </p:cNvSpPr>
            <p:nvPr/>
          </p:nvSpPr>
          <p:spPr bwMode="auto">
            <a:xfrm>
              <a:off x="5976" y="9821"/>
              <a:ext cx="1184" cy="640"/>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Database</a:t>
              </a:r>
              <a:br>
                <a:rPr kumimoji="0" 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97" name="AutoShape 73"/>
            <p:cNvSpPr>
              <a:spLocks noChangeShapeType="1"/>
            </p:cNvSpPr>
            <p:nvPr/>
          </p:nvSpPr>
          <p:spPr bwMode="auto">
            <a:xfrm>
              <a:off x="3774" y="5729"/>
              <a:ext cx="2106" cy="3183"/>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en-IN"/>
            </a:p>
          </p:txBody>
        </p:sp>
        <p:sp>
          <p:nvSpPr>
            <p:cNvPr id="1096" name="Rectangle 72"/>
            <p:cNvSpPr>
              <a:spLocks noChangeArrowheads="1"/>
            </p:cNvSpPr>
            <p:nvPr/>
          </p:nvSpPr>
          <p:spPr bwMode="auto">
            <a:xfrm rot="4029014">
              <a:off x="3713" y="6748"/>
              <a:ext cx="830" cy="82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login</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095" name="AutoShape 71"/>
            <p:cNvSpPr>
              <a:spLocks noChangeShapeType="1"/>
            </p:cNvSpPr>
            <p:nvPr/>
          </p:nvSpPr>
          <p:spPr bwMode="auto">
            <a:xfrm flipV="1">
              <a:off x="3774" y="4437"/>
              <a:ext cx="3783" cy="428"/>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en-IN"/>
            </a:p>
          </p:txBody>
        </p:sp>
        <p:sp>
          <p:nvSpPr>
            <p:cNvPr id="1094" name="Rectangle 70"/>
            <p:cNvSpPr>
              <a:spLocks noChangeArrowheads="1"/>
            </p:cNvSpPr>
            <p:nvPr/>
          </p:nvSpPr>
          <p:spPr bwMode="auto">
            <a:xfrm>
              <a:off x="5223" y="4760"/>
              <a:ext cx="1506" cy="688"/>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Authorized user</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093" name="AutoShape 69"/>
            <p:cNvSpPr>
              <a:spLocks noChangeShapeType="1"/>
            </p:cNvSpPr>
            <p:nvPr/>
          </p:nvSpPr>
          <p:spPr bwMode="auto">
            <a:xfrm flipH="1">
              <a:off x="6813" y="5448"/>
              <a:ext cx="634" cy="3263"/>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en-IN"/>
            </a:p>
          </p:txBody>
        </p:sp>
        <p:sp>
          <p:nvSpPr>
            <p:cNvPr id="1092" name="Rectangle 68"/>
            <p:cNvSpPr>
              <a:spLocks noChangeArrowheads="1"/>
            </p:cNvSpPr>
            <p:nvPr/>
          </p:nvSpPr>
          <p:spPr bwMode="auto">
            <a:xfrm rot="17608930">
              <a:off x="7128" y="6418"/>
              <a:ext cx="1299" cy="794"/>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Register &amp; login</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91" name="Rectangle 67"/>
            <p:cNvSpPr>
              <a:spLocks noChangeArrowheads="1"/>
            </p:cNvSpPr>
            <p:nvPr/>
          </p:nvSpPr>
          <p:spPr bwMode="auto">
            <a:xfrm rot="18130171">
              <a:off x="4826" y="6234"/>
              <a:ext cx="1012" cy="1126"/>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 course details</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90" name="Rectangle 66"/>
            <p:cNvSpPr>
              <a:spLocks noChangeArrowheads="1"/>
            </p:cNvSpPr>
            <p:nvPr/>
          </p:nvSpPr>
          <p:spPr bwMode="auto">
            <a:xfrm>
              <a:off x="7332" y="7703"/>
              <a:ext cx="1276" cy="1099"/>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 course details &amp;download</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089" name="Rectangle 65"/>
            <p:cNvSpPr>
              <a:spLocks noChangeArrowheads="1"/>
            </p:cNvSpPr>
            <p:nvPr/>
          </p:nvSpPr>
          <p:spPr bwMode="auto">
            <a:xfrm>
              <a:off x="4542" y="3743"/>
              <a:ext cx="1389" cy="789"/>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View user mark</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088" name="Rectangle 64"/>
            <p:cNvSpPr>
              <a:spLocks noChangeArrowheads="1"/>
            </p:cNvSpPr>
            <p:nvPr/>
          </p:nvSpPr>
          <p:spPr bwMode="auto">
            <a:xfrm>
              <a:off x="5931" y="5992"/>
              <a:ext cx="1229" cy="755"/>
            </a:xfrm>
            <a:prstGeom prst="rect">
              <a:avLst/>
            </a:prstGeom>
            <a:solidFill>
              <a:srgbClr val="FFFFFF"/>
            </a:solid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Take assessment</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69187" y="1440295"/>
            <a:ext cx="7792513" cy="2977211"/>
          </a:xfrm>
        </p:spPr>
        <p:txBody>
          <a:bodyPr/>
          <a:lstStyle/>
          <a:p>
            <a:pPr marL="0" indent="0">
              <a:lnSpc>
                <a:spcPct val="150000"/>
              </a:lnSpc>
              <a:spcBef>
                <a:spcPts val="1400"/>
              </a:spcBef>
              <a:buSzPts val="2400"/>
              <a:buNone/>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In this project has two modules:</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Admin</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Users</a:t>
            </a:r>
          </a:p>
          <a:p>
            <a:pPr marL="285750" indent="-285750">
              <a:lnSpc>
                <a:spcPct val="150000"/>
              </a:lnSpc>
              <a:spcBef>
                <a:spcPts val="1400"/>
              </a:spcBef>
              <a:buSzPts val="2400"/>
              <a:buNone/>
            </a:pPr>
            <a:endParaRPr lang="en-US" sz="1800" dirty="0">
              <a:solidFill>
                <a:schemeClr val="accent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11</a:t>
            </a:fld>
            <a:endParaRPr lang="en-GB"/>
          </a:p>
        </p:txBody>
      </p:sp>
      <p:pic>
        <p:nvPicPr>
          <p:cNvPr id="6" name="Picture 5"/>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ADMIN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18341" y="1423563"/>
            <a:ext cx="7943359" cy="4350220"/>
          </a:xfrm>
        </p:spPr>
        <p:txBody>
          <a:bodyPr/>
          <a:lstStyle/>
          <a:p>
            <a:pPr lvl="0"/>
            <a:r>
              <a:rPr lang="en-US" dirty="0">
                <a:latin typeface="Times New Roman" panose="02020603050405020304" pitchFamily="18" charset="0"/>
                <a:cs typeface="Times New Roman" panose="02020603050405020304" pitchFamily="18" charset="0"/>
              </a:rPr>
              <a:t>Login the account with the correct credentials</a:t>
            </a:r>
          </a:p>
          <a:p>
            <a:pPr lvl="0"/>
            <a:r>
              <a:rPr lang="en-IN" dirty="0">
                <a:latin typeface="Times New Roman" panose="02020603050405020304" pitchFamily="18" charset="0"/>
                <a:cs typeface="Times New Roman" panose="02020603050405020304" pitchFamily="18" charset="0"/>
              </a:rPr>
              <a:t>Add the course details with the MCQ questions</a:t>
            </a:r>
          </a:p>
          <a:p>
            <a:pPr lvl="0"/>
            <a:r>
              <a:rPr lang="en-IN" dirty="0">
                <a:latin typeface="Times New Roman" panose="02020603050405020304" pitchFamily="18" charset="0"/>
                <a:cs typeface="Times New Roman" panose="02020603050405020304" pitchFamily="18" charset="0"/>
              </a:rPr>
              <a:t>View the course detail and manage</a:t>
            </a:r>
          </a:p>
          <a:p>
            <a:pPr lvl="0"/>
            <a:r>
              <a:rPr lang="en-US" dirty="0">
                <a:latin typeface="Times New Roman" panose="02020603050405020304" pitchFamily="18" charset="0"/>
                <a:cs typeface="Times New Roman" panose="02020603050405020304" pitchFamily="18" charset="0"/>
              </a:rPr>
              <a:t>View user Marks</a:t>
            </a:r>
          </a:p>
          <a:p>
            <a:pPr lvl="0"/>
            <a:r>
              <a:rPr lang="en-US" dirty="0">
                <a:solidFill>
                  <a:schemeClr val="tx1"/>
                </a:solidFill>
                <a:latin typeface="Times New Roman" panose="02020603050405020304" pitchFamily="18" charset="0"/>
                <a:cs typeface="Times New Roman" panose="02020603050405020304" pitchFamily="18" charset="0"/>
              </a:rPr>
              <a:t>Logout</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12</a:t>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8667" y="1221302"/>
            <a:ext cx="8805333" cy="3922198"/>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Register the account with the basic information</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140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After authorize user can login the account with correct username and password</a:t>
            </a: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Bef>
                <a:spcPts val="1400"/>
              </a:spcBef>
              <a:buSzPts val="2400"/>
            </a:pPr>
            <a:r>
              <a:rPr lang="en-IN" dirty="0">
                <a:latin typeface="Times New Roman" panose="02020603050405020304" pitchFamily="18" charset="0"/>
                <a:cs typeface="Times New Roman" panose="02020603050405020304" pitchFamily="18" charset="0"/>
              </a:rPr>
              <a:t> View the course details and download the  materials</a:t>
            </a:r>
          </a:p>
          <a:p>
            <a:pPr marL="342900" lvl="0" indent="-342900" algn="just">
              <a:lnSpc>
                <a:spcPct val="150000"/>
              </a:lnSpc>
              <a:spcBef>
                <a:spcPts val="1400"/>
              </a:spcBef>
              <a:buSzPts val="2400"/>
            </a:pPr>
            <a:r>
              <a:rPr lang="en-IN" dirty="0">
                <a:latin typeface="Times New Roman" panose="02020603050405020304" pitchFamily="18" charset="0"/>
                <a:cs typeface="Times New Roman" panose="02020603050405020304" pitchFamily="18" charset="0"/>
              </a:rPr>
              <a:t> User can take the assessment .</a:t>
            </a:r>
            <a:endPar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indent="-342900" algn="just">
              <a:lnSpc>
                <a:spcPct val="150000"/>
              </a:lnSpc>
              <a:spcBef>
                <a:spcPts val="140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Logout</a:t>
            </a:r>
            <a:endParaRPr lang="en-US" dirty="0">
              <a:solidFill>
                <a:schemeClr val="tx1"/>
              </a:solidFill>
              <a:latin typeface="Times New Roman" panose="02020603050405020304" pitchFamily="18" charset="0"/>
              <a:cs typeface="Times New Roman" panose="02020603050405020304" pitchFamily="18" charset="0"/>
            </a:endParaRPr>
          </a:p>
          <a:p>
            <a:pPr marL="0" indent="0">
              <a:spcBef>
                <a:spcPts val="1400"/>
              </a:spcBef>
              <a:buSzPts val="2400"/>
              <a:buNone/>
            </a:pPr>
            <a:endParaRPr lang="en-US" dirty="0">
              <a:solidFill>
                <a:schemeClr val="tx1"/>
              </a:solidFill>
            </a:endParaRPr>
          </a:p>
          <a:p>
            <a:pPr marL="0" lvl="0" indent="0" algn="just">
              <a:buNone/>
            </a:pPr>
            <a:endParaRPr lang="en-IN"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01600" indent="0">
              <a:buNone/>
            </a:pP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13</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1998134"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USER</a:t>
            </a:r>
            <a:endParaRPr lang="en-IN"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14</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p:cNvGraphicFramePr>
            <a:graphicFrameLocks noGrp="1"/>
          </p:cNvGraphicFramePr>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val="20000"/>
                    </a:ext>
                  </a:extLst>
                </a:gridCol>
                <a:gridCol w="3031789">
                  <a:extLst>
                    <a:ext uri="{9D8B030D-6E8A-4147-A177-3AD203B41FA5}">
                      <a16:colId xmlns:a16="http://schemas.microsoft.com/office/drawing/2014/main" val="20001"/>
                    </a:ext>
                  </a:extLst>
                </a:gridCol>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JAVADEVELOPMENTKIT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15</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p:cNvGraphicFramePr>
            <a:graphicFrameLocks noGrp="1"/>
          </p:cNvGraphicFramePr>
          <p:nvPr/>
        </p:nvGraphicFramePr>
        <p:xfrm>
          <a:off x="1937454" y="1438260"/>
          <a:ext cx="3726861" cy="2914391"/>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val="20000"/>
                    </a:ext>
                  </a:extLst>
                </a:gridCol>
                <a:gridCol w="2586401">
                  <a:extLst>
                    <a:ext uri="{9D8B030D-6E8A-4147-A177-3AD203B41FA5}">
                      <a16:colId xmlns:a16="http://schemas.microsoft.com/office/drawing/2014/main" val="20001"/>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100GB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2052" y="1617010"/>
            <a:ext cx="7531235" cy="2724300"/>
          </a:xfrm>
        </p:spPr>
        <p:txBody>
          <a:bodyPr/>
          <a:lstStyle/>
          <a:p>
            <a:r>
              <a:rPr lang="en-US" sz="1800" dirty="0">
                <a:latin typeface="Times New Roman" panose="02020603050405020304" pitchFamily="18" charset="0"/>
                <a:cs typeface="Times New Roman" panose="02020603050405020304" pitchFamily="18" charset="0"/>
              </a:rPr>
              <a:t>In our future ,we will try to implement these methods </a:t>
            </a:r>
            <a:r>
              <a:rPr lang="en-IN" sz="1800" dirty="0">
                <a:latin typeface="Times New Roman" panose="02020603050405020304" pitchFamily="18" charset="0"/>
                <a:cs typeface="Times New Roman" panose="02020603050405020304" pitchFamily="18" charset="0"/>
              </a:rPr>
              <a:t>they can teach using online tools in an offline location.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16</a:t>
            </a:fld>
            <a:endParaRPr lang="en-GB"/>
          </a:p>
        </p:txBody>
      </p:sp>
      <p:pic>
        <p:nvPicPr>
          <p:cNvPr id="6" name="Picture 5"/>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0718" y="1233996"/>
            <a:ext cx="8588444" cy="4083728"/>
          </a:xfrm>
        </p:spPr>
        <p:txBody>
          <a:bodyPr/>
          <a:lstStyle/>
          <a:p>
            <a:pPr algn="just">
              <a:lnSpc>
                <a:spcPct val="150000"/>
              </a:lnSpc>
            </a:pPr>
            <a:r>
              <a:rPr lang="en-IN" dirty="0">
                <a:latin typeface="Times New Roman" pitchFamily="18" charset="0"/>
                <a:cs typeface="Times New Roman" pitchFamily="18" charset="0"/>
              </a:rPr>
              <a:t>In the conclusion of exploring students experiences toward online and offline assessment is according the researcher found that almost of student prefer to online assessment because flexible to access anytime and anywhere that they want and score privacy so their score doesn't know the other students. Some offline assessment because they can getting feedback of the students prefer to directly from the lecturers, more effective because they can remember and understand their error, and mot worried about signal because offline assessment not use technology or internet. </a:t>
            </a:r>
          </a:p>
        </p:txBody>
      </p:sp>
      <p:sp>
        <p:nvSpPr>
          <p:cNvPr id="5" name="Slide Number Placeholder 4"/>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GB" smtClean="0"/>
              <a:pPr marL="0" lvl="0" indent="0" algn="r" rtl="0">
                <a:lnSpc>
                  <a:spcPct val="150000"/>
                </a:lnSpc>
                <a:spcBef>
                  <a:spcPts val="0"/>
                </a:spcBef>
                <a:spcAft>
                  <a:spcPts val="0"/>
                </a:spcAft>
                <a:buNone/>
              </a:pPr>
              <a:t>17</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p:cNvSpPr>
            <a:spLocks noGrp="1"/>
          </p:cNvSpPr>
          <p:nvPr>
            <p:ph type="body" idx="1"/>
          </p:nvPr>
        </p:nvSpPr>
        <p:spPr>
          <a:xfrm>
            <a:off x="0" y="1111390"/>
            <a:ext cx="8919486" cy="3635022"/>
          </a:xfrm>
        </p:spPr>
        <p:txBody>
          <a:bodyPr/>
          <a:lstStyle/>
          <a:p>
            <a:pPr indent="-457200" algn="just">
              <a:lnSpc>
                <a:spcPct val="150000"/>
              </a:lnSpc>
              <a:buNone/>
            </a:pPr>
            <a:endParaRPr lang="en-IN" sz="16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Al-</a:t>
            </a:r>
            <a:r>
              <a:rPr lang="en-IN" sz="1800" dirty="0" err="1">
                <a:latin typeface="Times New Roman" panose="02020603050405020304" pitchFamily="18" charset="0"/>
                <a:cs typeface="Times New Roman" panose="02020603050405020304" pitchFamily="18" charset="0"/>
              </a:rPr>
              <a:t>Samiri</a:t>
            </a:r>
            <a:r>
              <a:rPr lang="en-IN" sz="1800" dirty="0">
                <a:latin typeface="Times New Roman" panose="02020603050405020304" pitchFamily="18" charset="0"/>
                <a:cs typeface="Times New Roman" panose="02020603050405020304" pitchFamily="18" charset="0"/>
              </a:rPr>
              <a:t>, R. A. (2021). English language teaching in Saudi Arabia in response to the COVID-19 pandemic: challenges and positive outcomes. Arab World English Journal, (S1), 147-159. </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Brookhart</a:t>
            </a:r>
            <a:r>
              <a:rPr lang="en-IN" sz="1800" dirty="0">
                <a:latin typeface="Times New Roman" panose="02020603050405020304" pitchFamily="18" charset="0"/>
                <a:cs typeface="Times New Roman" panose="02020603050405020304" pitchFamily="18" charset="0"/>
              </a:rPr>
              <a:t>, S. M., &amp; Durkin, D. T. (2003). Classroom assessment, student motivation, and achievement in high school social studies classes. Applied Measurement in Education, 16, 27-54.</a:t>
            </a:r>
          </a:p>
          <a:p>
            <a:pPr marL="0" indent="0" algn="just">
              <a:lnSpc>
                <a:spcPct val="150000"/>
              </a:lnSpc>
              <a:buNone/>
            </a:pPr>
            <a:br>
              <a:rPr lang="en-IN"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18</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0304" y="1537988"/>
            <a:ext cx="8796271" cy="2724300"/>
          </a:xfrm>
        </p:spPr>
        <p:txBody>
          <a:bodyPr/>
          <a:lstStyle/>
          <a:p>
            <a:r>
              <a:rPr lang="en-IN" sz="1800" dirty="0">
                <a:latin typeface="Times New Roman" panose="02020603050405020304" pitchFamily="18" charset="0"/>
                <a:cs typeface="Times New Roman" panose="02020603050405020304" pitchFamily="18" charset="0"/>
              </a:rPr>
              <a:t> Cumming, A. (2001). ESL/EFL instructors’ practices for writing assessment: Specific purposes or general purposes? Language Testing, 18, 207-224. </a:t>
            </a:r>
          </a:p>
          <a:p>
            <a:endParaRPr lang="en-IN" sz="1800" dirty="0"/>
          </a:p>
          <a:p>
            <a:r>
              <a:rPr lang="en-IN" dirty="0">
                <a:latin typeface="Times New Roman" panose="02020603050405020304" pitchFamily="18" charset="0"/>
                <a:cs typeface="Times New Roman" panose="02020603050405020304" pitchFamily="18" charset="0"/>
              </a:rPr>
              <a:t>MacLeod P.D., &amp; Eaton, S.E. (2020). The paradox of faculty attitudes toward student violations of academic integrity. J Accad Ethics 18(4), 347–362.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19</a:t>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r>
              <a:rPr lang="en-US" sz="2400" dirty="0">
                <a:latin typeface="Times New Roman" pitchFamily="18" charset="0"/>
                <a:cs typeface="Times New Roman" pitchFamily="18" charset="0"/>
              </a:rPr>
              <a:t>         Online and Offline Assessment for Colleges</a:t>
            </a:r>
            <a:endParaRPr lang="en-IN" sz="2400" dirty="0">
              <a:latin typeface="Times New Roman" pitchFamily="18" charset="0"/>
              <a:cs typeface="Times New Roman" pitchFamily="18"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20</a:t>
            </a:fld>
            <a:endParaRPr lang="en-GB"/>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t>Any questions?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You can find me at</a:t>
            </a:r>
            <a:endParaRPr sz="2000" dirty="0"/>
          </a:p>
          <a:p>
            <a:pPr marL="0" lvl="0" indent="0" algn="ctr" rtl="0">
              <a:spcBef>
                <a:spcPts val="0"/>
              </a:spcBef>
              <a:spcAft>
                <a:spcPts val="0"/>
              </a:spcAft>
              <a:buClr>
                <a:schemeClr val="dk1"/>
              </a:buClr>
              <a:buSzPts val="1100"/>
              <a:buFont typeface="Arial" panose="020B0604020202020204"/>
              <a:buNone/>
            </a:pPr>
            <a:r>
              <a:rPr lang="en-GB" sz="2000" b="1" dirty="0"/>
              <a:t>Reach us – </a:t>
            </a:r>
            <a:r>
              <a:rPr lang="en-GB" sz="2000" b="1" dirty="0">
                <a:hlinkClick r:id="rId3"/>
              </a:rPr>
              <a:t>1croreprojects@gmail.com</a:t>
            </a:r>
            <a:endParaRPr lang="en-GB" sz="2000" b="1" dirty="0"/>
          </a:p>
          <a:p>
            <a:pPr marL="0" lvl="0" indent="0" algn="ctr" rtl="0">
              <a:spcBef>
                <a:spcPts val="0"/>
              </a:spcBef>
              <a:spcAft>
                <a:spcPts val="0"/>
              </a:spcAft>
              <a:buClr>
                <a:schemeClr val="dk1"/>
              </a:buClr>
              <a:buSzPts val="1100"/>
              <a:buFont typeface="Arial" panose="020B0604020202020204"/>
              <a:buNone/>
            </a:pPr>
            <a:r>
              <a:rPr lang="en-GB"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AIM OF PROJECT</a:t>
            </a:r>
            <a:endParaRPr sz="2400" dirty="0">
              <a:latin typeface="Times New Roman" panose="02020603050405020304" pitchFamily="18" charset="0"/>
              <a:cs typeface="Times New Roman" panose="02020603050405020304"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800">
                <a:latin typeface="Times New Roman" panose="02020603050405020304" pitchFamily="18" charset="0"/>
                <a:cs typeface="Times New Roman" panose="02020603050405020304" pitchFamily="18" charset="0"/>
              </a:rPr>
              <a:pPr marL="0" lvl="0" indent="0" algn="r" rtl="0">
                <a:spcBef>
                  <a:spcPts val="0"/>
                </a:spcBef>
                <a:spcAft>
                  <a:spcPts val="0"/>
                </a:spcAft>
                <a:buNone/>
              </a:pPr>
              <a:t>3</a:t>
            </a:fld>
            <a:endParaRPr sz="1800">
              <a:latin typeface="Times New Roman" panose="02020603050405020304" pitchFamily="18" charset="0"/>
              <a:cs typeface="Times New Roman" panose="02020603050405020304" pitchFamily="18" charset="0"/>
            </a:endParaRPr>
          </a:p>
        </p:txBody>
      </p:sp>
      <p:sp>
        <p:nvSpPr>
          <p:cNvPr id="193" name="Google Shape;193;p12"/>
          <p:cNvSpPr txBox="1">
            <a:spLocks noGrp="1"/>
          </p:cNvSpPr>
          <p:nvPr>
            <p:ph type="body" idx="1"/>
          </p:nvPr>
        </p:nvSpPr>
        <p:spPr>
          <a:xfrm>
            <a:off x="338887" y="1733906"/>
            <a:ext cx="8098194" cy="2475424"/>
          </a:xfrm>
          <a:prstGeom prst="rect">
            <a:avLst/>
          </a:prstGeom>
        </p:spPr>
        <p:txBody>
          <a:bodyPr spcFirstLastPara="1" wrap="square" lIns="91425" tIns="91425" rIns="91425" bIns="91425" anchor="t" anchorCtr="0">
            <a:noAutofit/>
          </a:bodyPr>
          <a:lstStyle/>
          <a:p>
            <a:pPr marL="91440" lvl="0" indent="-152400" algn="just">
              <a:lnSpc>
                <a:spcPct val="150000"/>
              </a:lnSpc>
              <a:spcBef>
                <a:spcPts val="0"/>
              </a:spcBef>
              <a:buSzPts val="2400"/>
              <a:buChar char=" "/>
            </a:pPr>
            <a:r>
              <a:rPr lang="en-US" dirty="0">
                <a:solidFill>
                  <a:schemeClr val="tx1"/>
                </a:solidFill>
                <a:latin typeface="Times New Roman" panose="02020603050405020304" pitchFamily="18" charset="0"/>
                <a:cs typeface="Times New Roman" panose="02020603050405020304" pitchFamily="18" charset="0"/>
              </a:rPr>
              <a:t>     Aim of project, </a:t>
            </a:r>
            <a:r>
              <a:rPr lang="en-IN" dirty="0">
                <a:latin typeface="Times New Roman" pitchFamily="18" charset="0"/>
                <a:cs typeface="Times New Roman" pitchFamily="18" charset="0"/>
              </a:rPr>
              <a:t>The purpose is to judge students' knowledge performance to make decisions about progression. </a:t>
            </a:r>
            <a:endParaRPr lang="en-US" dirty="0">
              <a:solidFill>
                <a:schemeClr val="tx1"/>
              </a:solidFill>
              <a:latin typeface="Times New Roman" pitchFamily="18" charset="0"/>
              <a:cs typeface="Times New Roman" pitchFamily="18" charset="0"/>
            </a:endParaRPr>
          </a:p>
          <a:p>
            <a:pPr marL="10160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endParaRPr lang="en-US" sz="1800" dirty="0">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pic>
        <p:nvPicPr>
          <p:cNvPr id="5" name="Picture 4"/>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a:t>
            </a:fld>
            <a:endParaRPr lang="en-GB"/>
          </a:p>
        </p:txBody>
      </p:sp>
      <p:sp>
        <p:nvSpPr>
          <p:cNvPr id="193" name="Google Shape;193;p12"/>
          <p:cNvSpPr txBox="1">
            <a:spLocks noGrp="1"/>
          </p:cNvSpPr>
          <p:nvPr>
            <p:ph type="body" idx="1"/>
          </p:nvPr>
        </p:nvSpPr>
        <p:spPr>
          <a:xfrm>
            <a:off x="38600" y="1283854"/>
            <a:ext cx="9105400" cy="4175385"/>
          </a:xfrm>
          <a:prstGeom prst="rect">
            <a:avLst/>
          </a:prstGeom>
        </p:spPr>
        <p:txBody>
          <a:bodyPr spcFirstLastPara="1" wrap="square" lIns="91425" tIns="91425" rIns="91425" bIns="91425" anchor="t" anchorCtr="0">
            <a:noAutofit/>
          </a:bodyPr>
          <a:lstStyle/>
          <a:p>
            <a:pPr marL="285750" indent="-285750" algn="just">
              <a:lnSpc>
                <a:spcPct val="150000"/>
              </a:lnSpc>
              <a:spcBef>
                <a:spcPts val="0"/>
              </a:spcBef>
              <a:buSzPts val="2400"/>
            </a:pPr>
            <a:r>
              <a:rPr lang="en-IN" dirty="0">
                <a:latin typeface="Times New Roman" panose="02020603050405020304" pitchFamily="18" charset="0"/>
                <a:cs typeface="Times New Roman" panose="02020603050405020304" pitchFamily="18" charset="0"/>
              </a:rPr>
              <a:t>   </a:t>
            </a:r>
            <a:r>
              <a:rPr lang="en-IN" dirty="0">
                <a:solidFill>
                  <a:srgbClr val="263248"/>
                </a:solidFill>
                <a:latin typeface="Times New Roman" pitchFamily="18" charset="0"/>
                <a:cs typeface="Times New Roman" pitchFamily="18" charset="0"/>
              </a:rPr>
              <a:t>Assessment is a series of information about learning outcomes and achievement of competencies from students. There are two modes that are generally used by teachers to conduct assessments, namely online and offline assessment. </a:t>
            </a:r>
          </a:p>
          <a:p>
            <a:pPr marL="285750" indent="-285750" algn="just">
              <a:lnSpc>
                <a:spcPct val="150000"/>
              </a:lnSpc>
              <a:spcBef>
                <a:spcPts val="0"/>
              </a:spcBef>
              <a:buSzPts val="2400"/>
            </a:pPr>
            <a:r>
              <a:rPr lang="en-IN" dirty="0">
                <a:solidFill>
                  <a:srgbClr val="263248"/>
                </a:solidFill>
                <a:latin typeface="Times New Roman" pitchFamily="18" charset="0"/>
                <a:cs typeface="Times New Roman" pitchFamily="18" charset="0"/>
              </a:rPr>
              <a:t>  The purpose of this study is to explore experiences in using online and offline assessment. this study applied qualitative research. The participant of this study are students English Education in UINSA especially at six semester.</a:t>
            </a:r>
            <a:endParaRPr lang="en-US" dirty="0">
              <a:solidFill>
                <a:srgbClr val="263248"/>
              </a:solidFill>
              <a:latin typeface="Times New Roman"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a:t>
            </a:fld>
            <a:endParaRPr lang="en-GB"/>
          </a:p>
        </p:txBody>
      </p:sp>
      <p:sp>
        <p:nvSpPr>
          <p:cNvPr id="193" name="Google Shape;193;p12"/>
          <p:cNvSpPr txBox="1">
            <a:spLocks noGrp="1"/>
          </p:cNvSpPr>
          <p:nvPr>
            <p:ph type="body" idx="1"/>
          </p:nvPr>
        </p:nvSpPr>
        <p:spPr>
          <a:xfrm>
            <a:off x="0" y="1228435"/>
            <a:ext cx="8882743" cy="3578695"/>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dirty="0">
                <a:solidFill>
                  <a:schemeClr val="accent2"/>
                </a:solidFill>
                <a:latin typeface="Times New Roman" panose="02020603050405020304" pitchFamily="18" charset="0"/>
                <a:cs typeface="Times New Roman" panose="02020603050405020304" pitchFamily="18" charset="0"/>
              </a:rPr>
              <a:t>	</a:t>
            </a:r>
            <a:r>
              <a:rPr lang="en-IN" dirty="0"/>
              <a:t> </a:t>
            </a:r>
            <a:r>
              <a:rPr lang="en-IN" dirty="0">
                <a:latin typeface="Times New Roman" pitchFamily="18" charset="0"/>
                <a:cs typeface="Times New Roman" pitchFamily="18" charset="0"/>
              </a:rPr>
              <a:t>Assessment is a way and tool to get a series of information about learning outcomes and the achievement of competencies from students. According to systematic process of gathering, analyzing, and interpreting information to determine the extent to which students reach the goal. That assessment is an ongoing process that encompasses a much wider domain. To do an assessment, a teacher should consider many aspects in determining the final scores of the students. </a:t>
            </a:r>
            <a:endParaRPr lang="en-US" dirty="0">
              <a:solidFill>
                <a:schemeClr val="tx1"/>
              </a:solidFill>
              <a:latin typeface="Times New Roman"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a:t>
            </a:fld>
            <a:endParaRPr lang="en-GB"/>
          </a:p>
        </p:txBody>
      </p:sp>
      <p:sp>
        <p:nvSpPr>
          <p:cNvPr id="193" name="Google Shape;193;p12"/>
          <p:cNvSpPr txBox="1">
            <a:spLocks noGrp="1"/>
          </p:cNvSpPr>
          <p:nvPr>
            <p:ph type="body" idx="1"/>
          </p:nvPr>
        </p:nvSpPr>
        <p:spPr>
          <a:xfrm>
            <a:off x="173738" y="1479687"/>
            <a:ext cx="8236274" cy="3284130"/>
          </a:xfrm>
          <a:prstGeom prst="rect">
            <a:avLst/>
          </a:prstGeom>
        </p:spPr>
        <p:txBody>
          <a:bodyPr spcFirstLastPara="1" wrap="square" lIns="91425" tIns="91425" rIns="91425" bIns="91425" anchor="t" anchorCtr="0">
            <a:noAutofit/>
          </a:bodyPr>
          <a:lstStyle/>
          <a:p>
            <a:pPr lvl="0" algn="just"/>
            <a:r>
              <a:rPr lang="en-IN" dirty="0">
                <a:latin typeface="Times New Roman" panose="02020603050405020304" pitchFamily="18" charset="0"/>
                <a:cs typeface="Times New Roman" panose="02020603050405020304" pitchFamily="18" charset="0"/>
              </a:rPr>
              <a:t>In this case, a teacher can give some score to the student for using the correct process and not entirely failing the students’ answers.</a:t>
            </a:r>
          </a:p>
          <a:p>
            <a:pPr lvl="0" algn="just">
              <a:buNone/>
            </a:pPr>
            <a:endParaRPr lang="en-IN"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rPr>
              <a:t>Students may be fast at writing an answer, but not as fast as a bullet when using a keyboard..</a:t>
            </a:r>
          </a:p>
          <a:p>
            <a:pPr marL="355600" algn="just">
              <a:lnSpc>
                <a:spcPct val="150000"/>
              </a:lnSpc>
              <a:spcBef>
                <a:spcPts val="1400"/>
              </a:spcBef>
              <a:buSzPts val="2400"/>
            </a:pPr>
            <a:endParaRPr lang="en-US" dirty="0">
              <a:solidFill>
                <a:schemeClr val="tx1"/>
              </a:solidFill>
              <a:latin typeface="Times New Roman" panose="02020603050405020304" pitchFamily="18" charset="0"/>
              <a:cs typeface="Times New Roman" panose="02020603050405020304" pitchFamily="18" charset="0"/>
            </a:endParaRPr>
          </a:p>
          <a:p>
            <a:pPr marL="355600" algn="just">
              <a:lnSpc>
                <a:spcPct val="150000"/>
              </a:lnSpc>
              <a:spcBef>
                <a:spcPts val="1400"/>
              </a:spcBef>
              <a:buSzPts val="2400"/>
            </a:pPr>
            <a:endParaRPr lang="en-US" sz="1800" dirty="0">
              <a:solidFill>
                <a:schemeClr val="accent2"/>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40268" y="1537988"/>
            <a:ext cx="7905242" cy="2892344"/>
          </a:xfrm>
        </p:spPr>
        <p:txBody>
          <a:bodyPr/>
          <a:lstStyle/>
          <a:p>
            <a:r>
              <a:rPr lang="en-IN" dirty="0">
                <a:latin typeface="Times New Roman" pitchFamily="18" charset="0"/>
                <a:cs typeface="Times New Roman" pitchFamily="18" charset="0"/>
              </a:rPr>
              <a:t>High financial cost.</a:t>
            </a:r>
          </a:p>
          <a:p>
            <a:r>
              <a:rPr lang="en-IN" dirty="0">
                <a:latin typeface="Times New Roman" pitchFamily="18" charset="0"/>
                <a:cs typeface="Times New Roman" pitchFamily="18" charset="0"/>
              </a:rPr>
              <a:t>Writing speed</a:t>
            </a:r>
          </a:p>
          <a:p>
            <a:pPr lvl="0"/>
            <a:r>
              <a:rPr lang="en-IN" dirty="0">
                <a:latin typeface="Times New Roman" pitchFamily="18" charset="0"/>
                <a:cs typeface="Times New Roman" pitchFamily="18" charset="0"/>
              </a:rPr>
              <a:t>Smooth Discussions</a:t>
            </a: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pPr lvl="0"/>
            <a:endParaRPr lang="en-IN" dirty="0">
              <a:latin typeface="Times New Roman" pitchFamily="18" charset="0"/>
              <a:cs typeface="Times New Roman" pitchFamily="18" charset="0"/>
            </a:endParaRPr>
          </a:p>
          <a:p>
            <a:pPr lvl="0">
              <a:buNone/>
            </a:pPr>
            <a:endParaRPr lang="en-IN"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7</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63418" y="1117600"/>
            <a:ext cx="8205588" cy="3874290"/>
          </a:xfrm>
        </p:spPr>
        <p:txBody>
          <a:bodyPr/>
          <a:lstStyle/>
          <a:p>
            <a:pPr marL="10160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Weekly paper-based self-test quizzes are provided at the end of each week’s practical notes. Each short test consists of multiple choice and short answer questions and is designed to help students self-appraise their performance.</a:t>
            </a:r>
          </a:p>
          <a:p>
            <a:pPr lvl="0" algn="just"/>
            <a:r>
              <a:rPr lang="en-US" dirty="0">
                <a:latin typeface="Times New Roman" panose="02020603050405020304" pitchFamily="18" charset="0"/>
                <a:cs typeface="Times New Roman" panose="02020603050405020304" pitchFamily="18" charset="0"/>
              </a:rPr>
              <a:t>The questions are similar to those in the formal examinations and weekly summative quizzes. Answers are provided both online and offline in a student resources room</a:t>
            </a:r>
            <a:endParaRPr lang="en-IN"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8</a:t>
            </a:fld>
            <a:endParaRPr lang="en-GB"/>
          </a:p>
        </p:txBody>
      </p:sp>
      <p:pic>
        <p:nvPicPr>
          <p:cNvPr id="6" name="Picture 5"/>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88497" y="1413213"/>
            <a:ext cx="6913544" cy="2943860"/>
          </a:xfrm>
        </p:spPr>
        <p:txBody>
          <a:bodyPr/>
          <a:lstStyle/>
          <a:p>
            <a:pPr lvl="0" indent="-457200" algn="just"/>
            <a:r>
              <a:rPr lang="en-IN" sz="1800" dirty="0">
                <a:latin typeface="Times New Roman" panose="02020603050405020304" pitchFamily="18" charset="0"/>
                <a:cs typeface="Times New Roman" panose="02020603050405020304" pitchFamily="18" charset="0"/>
              </a:rPr>
              <a:t>Flexibility in conducting assessments</a:t>
            </a:r>
          </a:p>
          <a:p>
            <a:pPr lvl="0" indent="-457200" algn="just"/>
            <a:endParaRPr lang="en-IN" sz="1800" dirty="0">
              <a:latin typeface="Times New Roman" panose="02020603050405020304" pitchFamily="18" charset="0"/>
              <a:cs typeface="Times New Roman" panose="02020603050405020304" pitchFamily="18" charset="0"/>
            </a:endParaRPr>
          </a:p>
          <a:p>
            <a:pPr lvl="0" indent="-457200" algn="just"/>
            <a:r>
              <a:rPr lang="en-IN" sz="1800" dirty="0">
                <a:latin typeface="Times New Roman" panose="02020603050405020304" pitchFamily="18" charset="0"/>
                <a:cs typeface="Times New Roman" panose="02020603050405020304" pitchFamily="18" charset="0"/>
              </a:rPr>
              <a:t>Creating Multiple copies</a:t>
            </a:r>
          </a:p>
          <a:p>
            <a:pPr lvl="0" indent="-457200" algn="just"/>
            <a:endParaRPr lang="en-IN" sz="1800" dirty="0">
              <a:latin typeface="Times New Roman" panose="02020603050405020304" pitchFamily="18" charset="0"/>
              <a:cs typeface="Times New Roman" panose="02020603050405020304" pitchFamily="18" charset="0"/>
            </a:endParaRPr>
          </a:p>
          <a:p>
            <a:pPr lvl="0" indent="-457200" algn="just"/>
            <a:r>
              <a:rPr lang="en-IN" sz="1800" dirty="0">
                <a:latin typeface="Times New Roman" panose="02020603050405020304" pitchFamily="18" charset="0"/>
                <a:cs typeface="Times New Roman" panose="02020603050405020304" pitchFamily="18" charset="0"/>
              </a:rPr>
              <a:t>Speed of Evaluation</a:t>
            </a:r>
          </a:p>
          <a:p>
            <a:pPr lvl="0" indent="-457200" algn="just">
              <a:buNone/>
            </a:pPr>
            <a:endParaRPr lang="en-IN" sz="1800" dirty="0">
              <a:latin typeface="Times New Roman" panose="02020603050405020304" pitchFamily="18" charset="0"/>
              <a:cs typeface="Times New Roman" panose="02020603050405020304" pitchFamily="18" charset="0"/>
            </a:endParaRPr>
          </a:p>
          <a:p>
            <a:pPr lvl="0" indent="-457200" algn="just"/>
            <a:r>
              <a:rPr lang="en-IN" sz="1800" dirty="0">
                <a:latin typeface="Times New Roman" panose="02020603050405020304" pitchFamily="18" charset="0"/>
                <a:cs typeface="Times New Roman" panose="02020603050405020304" pitchFamily="18" charset="0"/>
              </a:rPr>
              <a:t>Record Keeping</a:t>
            </a:r>
          </a:p>
          <a:p>
            <a:pPr indent="-457200" algn="just"/>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9</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812</Words>
  <Application>Microsoft Office PowerPoint</Application>
  <PresentationFormat>On-screen Show (16:9)</PresentationFormat>
  <Paragraphs>118</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Wingdings</vt:lpstr>
      <vt:lpstr>Roboto Condensed Light</vt:lpstr>
      <vt:lpstr>Arial</vt:lpstr>
      <vt:lpstr>Calibri</vt:lpstr>
      <vt:lpstr>Roboto Condensed</vt:lpstr>
      <vt:lpstr>Arvo</vt:lpstr>
      <vt:lpstr>Times New Roman</vt:lpstr>
      <vt:lpstr>Salerio template</vt:lpstr>
      <vt:lpstr>HELLO!</vt:lpstr>
      <vt:lpstr>         Online and Offline Assessment for Colleges</vt:lpstr>
      <vt:lpstr>AIM OF PROJECT</vt:lpstr>
      <vt:lpstr>ABSTRACT</vt:lpstr>
      <vt:lpstr>INTRODUCTION </vt:lpstr>
      <vt:lpstr>EXISTING SYSTEM</vt:lpstr>
      <vt:lpstr>DISADVANTAGES</vt:lpstr>
      <vt:lpstr>PROPOSED SYSTEM</vt:lpstr>
      <vt:lpstr>ADVANTAGES</vt:lpstr>
      <vt:lpstr>SYSTEM ARCHITECTURE</vt:lpstr>
      <vt:lpstr>MODULES</vt:lpstr>
      <vt:lpstr>ADMIN</vt:lpstr>
      <vt:lpstr>PowerPoint Presentation</vt:lpstr>
      <vt:lpstr>SOFTWARE REQUIREMENTS</vt:lpstr>
      <vt:lpstr>HARDWARE REQUIREMENTS</vt:lpstr>
      <vt:lpstr>FUTURE WORK</vt:lpstr>
      <vt:lpstr>CONCLUSION</vt:lpstr>
      <vt:lpstr>REFERENCE</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116</cp:revision>
  <dcterms:created xsi:type="dcterms:W3CDTF">2023-04-27T13:04:19Z</dcterms:created>
  <dcterms:modified xsi:type="dcterms:W3CDTF">2023-04-28T06:57:12Z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3A4BF3B4F63A445590A635BF1CDBA11D</vt:lpwstr>
  </property>
  <property fmtid="{D5CDD505-2E9C-101B-9397-08002B2CF9AE}" pid="3" name="KSOProductBuildVer">
    <vt:lpwstr>1033-11.2.0.11536</vt:lpwstr>
  </property>
</Properties>
</file>