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3"/>
    <p:sldId id="308" r:id="rId5"/>
    <p:sldId id="257" r:id="rId6"/>
    <p:sldId id="297" r:id="rId7"/>
    <p:sldId id="298" r:id="rId8"/>
    <p:sldId id="299" r:id="rId9"/>
    <p:sldId id="333" r:id="rId10"/>
    <p:sldId id="310" r:id="rId11"/>
    <p:sldId id="330" r:id="rId12"/>
    <p:sldId id="323" r:id="rId13"/>
    <p:sldId id="312" r:id="rId14"/>
    <p:sldId id="313" r:id="rId15"/>
    <p:sldId id="326" r:id="rId16"/>
    <p:sldId id="334" r:id="rId17"/>
    <p:sldId id="316" r:id="rId18"/>
    <p:sldId id="317" r:id="rId19"/>
    <p:sldId id="321" r:id="rId20"/>
    <p:sldId id="318" r:id="rId21"/>
    <p:sldId id="319" r:id="rId22"/>
    <p:sldId id="278" r:id="rId23"/>
  </p:sldIdLst>
  <p:sldSz cx="9144000" cy="5143500" type="screen16x9"/>
  <p:notesSz cx="6858000" cy="9144000"/>
  <p:embeddedFontLst>
    <p:embeddedFont>
      <p:font typeface="Roboto Condensed" panose="02000000000000000000"/>
      <p:regular r:id="rId27"/>
    </p:embeddedFont>
    <p:embeddedFont>
      <p:font typeface="Roboto Condensed Light" panose="02000000000000000000"/>
      <p:regular r:id="rId28"/>
    </p:embeddedFont>
    <p:embeddedFont>
      <p:font typeface="Roboto Condensed" panose="02000000000000000000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3" autoAdjust="0"/>
  </p:normalViewPr>
  <p:slideViewPr>
    <p:cSldViewPr snapToGrid="0">
      <p:cViewPr varScale="1">
        <p:scale>
          <a:sx n="79" d="100"/>
          <a:sy n="79" d="100"/>
        </p:scale>
        <p:origin x="-280" y="-64"/>
      </p:cViewPr>
      <p:guideLst>
        <p:guide orient="horz" pos="16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10.fntdata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▰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hyperlink" Target="mailto:1croreprojects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chemeClr val="accent5"/>
                </a:solidFill>
              </a:rPr>
              <a:t>HELLO!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Here 1Crore Projects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dirty="0"/>
              <a:t>I am here because I love to give presentations. 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dirty="0"/>
              <a:t>You can find me at @1CROREPROJECTS</a:t>
            </a:r>
            <a:endParaRPr sz="2000" b="1" dirty="0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1"/>
          <a:srcRect l="15648" r="28102"/>
          <a:stretch>
            <a:fillRect/>
          </a:stretch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392575"/>
            <a:ext cx="5530808" cy="766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Roboto Condensed" panose="02000000000000000000" charset="0"/>
                <a:cs typeface="Times New Roman" panose="02020603050405020304" pitchFamily="18" charset="0"/>
              </a:rPr>
              <a:t>ALGORITHM</a:t>
            </a:r>
            <a:endParaRPr lang="en-IN" dirty="0">
              <a:latin typeface="Times New Roman" panose="02020603050405020304" pitchFamily="18" charset="0"/>
              <a:ea typeface="Roboto Condensed" panose="02000000000000000000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645" y="1074546"/>
            <a:ext cx="8832561" cy="3723232"/>
          </a:xfrm>
        </p:spPr>
        <p:txBody>
          <a:bodyPr/>
          <a:lstStyle/>
          <a:p>
            <a:pPr marL="101600" indent="0" algn="just">
              <a:lnSpc>
                <a:spcPct val="150000"/>
              </a:lnSpc>
              <a:buNone/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819" y="32108"/>
            <a:ext cx="1364387" cy="11891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380" y="1074077"/>
            <a:ext cx="8446169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is a technique that can filter out items that a user might like on the basis of reactions by similar users. It works by searching a large group of people and finding a smaller set of users with tastes similar to a particular user.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75" y="364791"/>
            <a:ext cx="5258400" cy="766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819" y="32108"/>
            <a:ext cx="1364387" cy="1189194"/>
          </a:xfrm>
          <a:prstGeom prst="rect">
            <a:avLst/>
          </a:prstGeom>
        </p:spPr>
      </p:pic>
      <p:sp>
        <p:nvSpPr>
          <p:cNvPr id="2053" name="Rectangle 5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2054" name="Rectangle 59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4550" algn="l"/>
                <a:tab pos="1207770" algn="l"/>
              </a:tabLst>
            </a:pPr>
            <a:b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4550" algn="l"/>
                <a:tab pos="1207770" algn="l"/>
              </a:tabLst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4550" algn="l"/>
                <a:tab pos="120777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Rectangle 62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4550" algn="l"/>
                <a:tab pos="1207770" algn="l"/>
              </a:tabLst>
            </a:pPr>
            <a:b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4550" algn="l"/>
                <a:tab pos="120777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6" name="Rectangle 6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2057" name="Rectangle 64"/>
          <p:cNvSpPr>
            <a:spLocks noChangeArrowheads="1"/>
          </p:cNvSpPr>
          <p:nvPr/>
        </p:nvSpPr>
        <p:spPr bwMode="auto">
          <a:xfrm>
            <a:off x="0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455" y="1684421"/>
            <a:ext cx="4048974" cy="323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331" y="1464693"/>
            <a:ext cx="7792513" cy="2724300"/>
          </a:xfrm>
        </p:spPr>
        <p:txBody>
          <a:bodyPr/>
          <a:lstStyle/>
          <a:p>
            <a:pPr marL="10160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has two modules:</a:t>
            </a:r>
            <a:endParaRPr lang="en-IN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Media-Twitter and Instagram</a:t>
            </a:r>
            <a:endParaRPr lang="en-IN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IN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819" y="32108"/>
            <a:ext cx="1364387" cy="118919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661" y="1497049"/>
            <a:ext cx="8332631" cy="3196152"/>
          </a:xfrm>
        </p:spPr>
        <p:txBody>
          <a:bodyPr/>
          <a:lstStyle/>
          <a:p>
            <a:pPr lvl="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the account with the </a:t>
            </a:r>
            <a:r>
              <a:rPr lang="en-IN" sz="1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credentials</a:t>
            </a:r>
            <a:endParaRPr lang="en-IN" sz="180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users based on the twitter and Instagram and </a:t>
            </a:r>
            <a:r>
              <a:rPr lang="en-IN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Authorize them.</a:t>
            </a:r>
            <a:endParaRPr lang="en-IN" sz="16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based on prediction.</a:t>
            </a:r>
            <a:endParaRPr lang="en-IN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IN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819" y="32108"/>
            <a:ext cx="1364387" cy="11891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5661" y="489497"/>
            <a:ext cx="3839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 MEDIA: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28600" y="1345482"/>
            <a:ext cx="8999621" cy="2724300"/>
          </a:xfrm>
        </p:spPr>
        <p:txBody>
          <a:bodyPr/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the account with the basic information and select the social media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the account with the correct username and password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posts based on the trending topic, awareness, news, useful information etc.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the post recommend to friends and also view recommended post by their friends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the Interaction and the learning purpose.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post we find the who all are positive, negative vibes.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819" y="32108"/>
            <a:ext cx="1364387" cy="118919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13794" y="1783412"/>
          <a:ext cx="5190186" cy="2920152"/>
        </p:xfrm>
        <a:graphic>
          <a:graphicData uri="http://schemas.openxmlformats.org/drawingml/2006/table">
            <a:tbl>
              <a:tblPr firstRow="1" firstCol="1" bandRow="1">
                <a:tableStyleId>{E27665BA-8202-44FC-AD62-C9F0E3EA811A}</a:tableStyleId>
              </a:tblPr>
              <a:tblGrid>
                <a:gridCol w="1142106"/>
                <a:gridCol w="4048080"/>
              </a:tblGrid>
              <a:tr h="58600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i3 and above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276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 Disk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40GB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4106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4GB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30216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64-bit, four-core, 2.5 GHz minimum per core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819" y="32108"/>
            <a:ext cx="1364387" cy="118919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10883" y="1685047"/>
          <a:ext cx="4957092" cy="2951453"/>
        </p:xfrm>
        <a:graphic>
          <a:graphicData uri="http://schemas.openxmlformats.org/drawingml/2006/table">
            <a:tbl>
              <a:tblPr firstRow="1" firstCol="1" bandRow="1">
                <a:tableStyleId>{E27665BA-8202-44FC-AD62-C9F0E3EA811A}</a:tableStyleId>
              </a:tblPr>
              <a:tblGrid>
                <a:gridCol w="1856217"/>
                <a:gridCol w="3100875"/>
              </a:tblGrid>
              <a:tr h="106722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 End Language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JAVA, JSP SERVELTS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34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SQL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34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 or 11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733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DEVELOPEMENTKIT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66751"/>
            <a:ext cx="9092206" cy="2724300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future, we plan to extend our proposed CSR to more complicated models.</a:t>
            </a:r>
            <a:endParaRPr lang="en-IN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819" y="32108"/>
            <a:ext cx="1364387" cy="118919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977" y="1263509"/>
            <a:ext cx="8354679" cy="3582761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spcBef>
                <a:spcPts val="1400"/>
              </a:spcBef>
              <a:buClr>
                <a:schemeClr val="accent4">
                  <a:lumMod val="50000"/>
                </a:schemeClr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This work contributes to a new solution for social recommendation. We argue the traditional assumption of social trust is not reasons from multiple perspectives. 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400"/>
              </a:spcBef>
              <a:buClr>
                <a:schemeClr val="accent4">
                  <a:lumMod val="50000"/>
                </a:schemeClr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We develop a novel design of a regularization term for leveraging social relations in collaborative filtering. </a:t>
            </a:r>
            <a:endParaRPr lang="en-IN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819" y="32108"/>
            <a:ext cx="1364387" cy="118919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193"/>
            <a:ext cx="9092206" cy="3823647"/>
          </a:xfrm>
        </p:spPr>
        <p:txBody>
          <a:bodyPr/>
          <a:lstStyle/>
          <a:p>
            <a:pPr indent="-457200" algn="just">
              <a:lnSpc>
                <a:spcPct val="15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Z. Huang, H. Chen, and D. Zeng, “Applying associative retrieval techniques to alleviate the sparsity problem in collaborative filtering,” ACM Transactions on Information Systems (TOIS), vol. 22, no. 1, pp. 116–142, 2004.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lnSpc>
                <a:spcPct val="15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Popescul, D. M. Pennock, and S. Lawrence, “Probabilistic models for unified collaborative and content-based recommendation in sparse-data environments,” in Proceedings of the Seventeenth conference on Uncertainty in artificial intelligence (UAI). Morgan Kaufmann Publishers Inc., 2001,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lnSpc>
                <a:spcPct val="15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J. Tang, X. Hu, and H. Liu, “Social recommendation: a review,” Social Network Analysis and Mining, vol. 3, no. 4, pp. 1113–1133, 2013.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819" y="32108"/>
            <a:ext cx="1364387" cy="118919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01600" y="998181"/>
            <a:ext cx="6321778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972" y="1958378"/>
            <a:ext cx="71992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Recommendation With Characterized Regularization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87182" y="2198899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chemeClr val="accent5"/>
                </a:solidFill>
              </a:rPr>
              <a:t>THANKS!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8699" y="313856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Any questions?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dirty="0"/>
              <a:t>You can find me at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b="1" dirty="0"/>
              <a:t>Reach us – </a:t>
            </a:r>
            <a:r>
              <a:rPr lang="en-GB" sz="2000" b="1" dirty="0">
                <a:hlinkClick r:id="rId1"/>
              </a:rPr>
              <a:t>1croreprojects@gmail.com</a:t>
            </a:r>
            <a:endParaRPr lang="en-GB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b="1" dirty="0">
                <a:solidFill>
                  <a:srgbClr val="FF0000"/>
                </a:solidFill>
              </a:rPr>
              <a:t>Contact / Whatsapp: 7708 150 152 / 9751 800 789 / 790 432 0834</a:t>
            </a:r>
            <a:endParaRPr sz="2000" b="1" dirty="0">
              <a:solidFill>
                <a:srgbClr val="FF0000"/>
              </a:solidFill>
            </a:endParaRPr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PROJECT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24589" y="1650429"/>
            <a:ext cx="8411448" cy="2475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main aim of the project was to leverage social relation data to improve recommended systems.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819" y="32108"/>
            <a:ext cx="1364387" cy="118919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-12637" y="1577207"/>
            <a:ext cx="9156637" cy="3425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Clr>
                <a:schemeClr val="accent4">
                  <a:lumMod val="50000"/>
                </a:schemeClr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Social recommendation, which utilizes social relations to enhance recommender systems, has been gaining increasing attention recently with the rapid development of online social networks. 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Clr>
                <a:schemeClr val="accent4">
                  <a:lumMod val="50000"/>
                </a:schemeClr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Existing social recommendation methods are based on the assumption, so-called social-trust, that users’ preference or decision is influenced by their social-connected friends’ purchase behaviors.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819" y="32108"/>
            <a:ext cx="1364387" cy="118919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48142" y="45510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20316" y="1404461"/>
            <a:ext cx="8881737" cy="3880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recommender systems that learn user’s preference from only user-item interaction data often suffer from data sparsity and cold start problem, which worsens the recommendation performance. To be specific, these works adopt multi-task learning (MTL) to perform both the task of recommendation and social-link prediction at the same time. Then this term is combined with the objective function of learning from interactions, introducing social-relational data to the recommendation task.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819" y="32108"/>
            <a:ext cx="1364387" cy="118919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12054" y="1466795"/>
            <a:ext cx="8564594" cy="3284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algn="just">
              <a:lnSpc>
                <a:spcPct val="150000"/>
              </a:lnSpc>
              <a:spcBef>
                <a:spcPts val="1400"/>
              </a:spcBef>
              <a:buClr>
                <a:schemeClr val="accent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recommendation models we combine this regularization term with the objective function of learning from interaction data. The item-specific regularization term makes the constraint of embedding distance varies in different dimensions. 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50000"/>
              </a:lnSpc>
              <a:spcBef>
                <a:spcPts val="1400"/>
              </a:spcBef>
              <a:buClr>
                <a:schemeClr val="accent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way, we can distinguish different similarity with different social-connected friends, which address the limitation of existing methods and make models more effective. Use the previous example, the CSR term helps make sure the user has similar food-taste with her family members.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819" y="32108"/>
            <a:ext cx="1364387" cy="118919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8441" y="1422053"/>
            <a:ext cx="843413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 Face-to-Face Communication Skills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Addiction.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concerns.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049" y="1260101"/>
            <a:ext cx="8911902" cy="3534199"/>
          </a:xfrm>
        </p:spPr>
        <p:txBody>
          <a:bodyPr/>
          <a:lstStyle/>
          <a:p>
            <a:pPr marL="285750" lvl="0" indent="-285750" algn="just">
              <a:lnSpc>
                <a:spcPct val="150000"/>
              </a:lnSpc>
              <a:spcBef>
                <a:spcPts val="1400"/>
              </a:spcBef>
              <a:buClr>
                <a:schemeClr val="accent4">
                  <a:lumMod val="50000"/>
                </a:schemeClr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 this we proposed model can be applied to both 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based on the learning example sharing some useful information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due to its high generality.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400"/>
              </a:spcBef>
              <a:buClr>
                <a:schemeClr val="accent4">
                  <a:lumMod val="50000"/>
                </a:schemeClr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Social recommendation can potentially solve some challenging problems of traditional recommender systems such as the data sparsity problem and the cold-start problem, and has attracted broad attention from both academia and industry.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819" y="32108"/>
            <a:ext cx="1364387" cy="118919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4" y="380544"/>
            <a:ext cx="5258400" cy="766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36884" y="114765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conversions.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more information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popularity of social media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4777</Words>
  <Application>WPS Presentation</Application>
  <PresentationFormat>On-screen Show (16:9)</PresentationFormat>
  <Paragraphs>187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Arial</vt:lpstr>
      <vt:lpstr>Roboto Condensed</vt:lpstr>
      <vt:lpstr>Roboto Condensed Light</vt:lpstr>
      <vt:lpstr>Arvo</vt:lpstr>
      <vt:lpstr>Times New Roman</vt:lpstr>
      <vt:lpstr>Times New Roman</vt:lpstr>
      <vt:lpstr>Roboto Condensed</vt:lpstr>
      <vt:lpstr>Calibri</vt:lpstr>
      <vt:lpstr>Microsoft YaHei</vt:lpstr>
      <vt:lpstr>Arial Unicode MS</vt:lpstr>
      <vt:lpstr>Salerio template</vt:lpstr>
      <vt:lpstr>HELLO!</vt:lpstr>
      <vt:lpstr> </vt:lpstr>
      <vt:lpstr>AIM OF PROJECT</vt:lpstr>
      <vt:lpstr>ABSTRACT</vt:lpstr>
      <vt:lpstr>INTRODUCTION	</vt:lpstr>
      <vt:lpstr>EXISTING SYSTEM</vt:lpstr>
      <vt:lpstr>DISADVANTAGES:</vt:lpstr>
      <vt:lpstr>PROPOSED SYSTEM</vt:lpstr>
      <vt:lpstr>ADVANTAGES:</vt:lpstr>
      <vt:lpstr>ALGORITHM</vt:lpstr>
      <vt:lpstr>SYSTEM ARCHITECTURE</vt:lpstr>
      <vt:lpstr>MODULES</vt:lpstr>
      <vt:lpstr>PowerPoint 演示文稿</vt:lpstr>
      <vt:lpstr>USER:</vt:lpstr>
      <vt:lpstr>HARDWARE REQUIREMENTS</vt:lpstr>
      <vt:lpstr>SOFTWARE REQUIREMENTS</vt:lpstr>
      <vt:lpstr>FUTURE WORK</vt:lpstr>
      <vt:lpstr>CONCLUSION</vt:lpstr>
      <vt:lpstr>REFERENCE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ADMIN</dc:creator>
  <cp:lastModifiedBy>hp</cp:lastModifiedBy>
  <cp:revision>203</cp:revision>
  <dcterms:created xsi:type="dcterms:W3CDTF">2023-04-28T10:17:27Z</dcterms:created>
  <dcterms:modified xsi:type="dcterms:W3CDTF">2023-04-28T10:19:40Z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7FF5D1E674FA475C86D88057C1A65BC3</vt:lpwstr>
  </property>
  <property fmtid="{D5CDD505-2E9C-101B-9397-08002B2CF9AE}" pid="3" name="KSOProductBuildVer">
    <vt:lpwstr>1033-11.2.0.11536</vt:lpwstr>
  </property>
</Properties>
</file>