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8" r:id="rId2"/>
    <p:sldId id="308" r:id="rId3"/>
    <p:sldId id="257" r:id="rId4"/>
    <p:sldId id="297" r:id="rId5"/>
    <p:sldId id="298" r:id="rId6"/>
    <p:sldId id="299" r:id="rId7"/>
    <p:sldId id="309" r:id="rId8"/>
    <p:sldId id="310" r:id="rId9"/>
    <p:sldId id="311" r:id="rId10"/>
    <p:sldId id="329" r:id="rId11"/>
    <p:sldId id="313" r:id="rId12"/>
    <p:sldId id="314" r:id="rId13"/>
    <p:sldId id="324" r:id="rId14"/>
    <p:sldId id="316" r:id="rId15"/>
    <p:sldId id="317" r:id="rId16"/>
    <p:sldId id="321" r:id="rId17"/>
    <p:sldId id="318" r:id="rId18"/>
    <p:sldId id="319" r:id="rId19"/>
    <p:sldId id="278" r:id="rId20"/>
  </p:sldIdLst>
  <p:sldSz cx="9144000" cy="5143500" type="screen16x9"/>
  <p:notesSz cx="6858000" cy="9144000"/>
  <p:embeddedFontLst>
    <p:embeddedFont>
      <p:font typeface="Roboto Condensed" charset="0"/>
      <p:regular r:id="rId22"/>
      <p:bold r:id="rId23"/>
      <p:italic r:id="rId24"/>
      <p:boldItalic r:id="rId25"/>
    </p:embeddedFont>
    <p:embeddedFont>
      <p:font typeface="Roboto Condensed Light" charset="0"/>
      <p:regular r:id="rId26"/>
      <p:bold r:id="rId27"/>
      <p:italic r:id="rId28"/>
      <p:boldItalic r:id="rId29"/>
    </p:embeddedFont>
    <p:embeddedFont>
      <p:font typeface="Calibri" charset="0"/>
      <p:regular r:id="rId30"/>
      <p:bold r:id="rId31"/>
      <p:italic r:id="rId32"/>
      <p:boldItalic r:id="rId33"/>
    </p:embeddedFont>
    <p:embeddedFont>
      <p:font typeface="Arvo"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86533" autoAdjust="0"/>
  </p:normalViewPr>
  <p:slideViewPr>
    <p:cSldViewPr snapToGrid="0">
      <p:cViewPr varScale="1">
        <p:scale>
          <a:sx n="107" d="100"/>
          <a:sy n="107" d="100"/>
        </p:scale>
        <p:origin x="-96" y="-33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170389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35490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odewithc.com/student-report-card-system-project-in-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56E9-5C80-4A03-A1CB-A7DB5B26FAD0}"/>
              </a:ext>
            </a:extLst>
          </p:cNvPr>
          <p:cNvSpPr>
            <a:spLocks noGrp="1"/>
          </p:cNvSpPr>
          <p:nvPr>
            <p:ph type="title"/>
          </p:nvPr>
        </p:nvSpPr>
        <p:spPr>
          <a:xfrm>
            <a:off x="577208" y="455102"/>
            <a:ext cx="5258400" cy="766200"/>
          </a:xfrm>
        </p:spPr>
        <p:txBody>
          <a:bodyPr/>
          <a:lstStyle/>
          <a:p>
            <a:r>
              <a:rPr lang="en-US" dirty="0">
                <a:latin typeface="Times New Roman" pitchFamily="18" charset="0"/>
                <a:cs typeface="Times New Roman" pitchFamily="18" charset="0"/>
              </a:rPr>
              <a:t>SYSTEM ARCHITECTURE</a:t>
            </a: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6" name="Picture 5">
            <a:extLst>
              <a:ext uri="{FF2B5EF4-FFF2-40B4-BE49-F238E27FC236}">
                <a16:creationId xmlns:a16="http://schemas.microsoft.com/office/drawing/2014/main" xmlns="" id="{739BCD0A-E66C-4709-A49C-D310BB294BAB}"/>
              </a:ext>
            </a:extLst>
          </p:cNvPr>
          <p:cNvPicPr>
            <a:picLocks noChangeAspect="1"/>
          </p:cNvPicPr>
          <p:nvPr/>
        </p:nvPicPr>
        <p:blipFill>
          <a:blip r:embed="rId2"/>
          <a:stretch>
            <a:fillRect/>
          </a:stretch>
        </p:blipFill>
        <p:spPr>
          <a:xfrm>
            <a:off x="7727819" y="32108"/>
            <a:ext cx="1364387" cy="1189194"/>
          </a:xfrm>
          <a:prstGeom prst="rect">
            <a:avLst/>
          </a:prstGeom>
        </p:spPr>
      </p:pic>
      <p:pic>
        <p:nvPicPr>
          <p:cNvPr id="4" name="Picture 3">
            <a:extLst>
              <a:ext uri="{FF2B5EF4-FFF2-40B4-BE49-F238E27FC236}">
                <a16:creationId xmlns:a16="http://schemas.microsoft.com/office/drawing/2014/main" xmlns="" id="{93FA26D7-845A-4DB7-B83D-A57FDBAB5314}"/>
              </a:ext>
            </a:extLst>
          </p:cNvPr>
          <p:cNvPicPr>
            <a:picLocks noChangeAspect="1"/>
          </p:cNvPicPr>
          <p:nvPr/>
        </p:nvPicPr>
        <p:blipFill>
          <a:blip r:embed="rId3"/>
          <a:stretch>
            <a:fillRect/>
          </a:stretch>
        </p:blipFill>
        <p:spPr>
          <a:xfrm>
            <a:off x="2113614" y="1271370"/>
            <a:ext cx="3721994" cy="3680730"/>
          </a:xfrm>
          <a:prstGeom prst="rect">
            <a:avLst/>
          </a:prstGeom>
        </p:spPr>
      </p:pic>
    </p:spTree>
    <p:extLst>
      <p:ext uri="{BB962C8B-B14F-4D97-AF65-F5344CB8AC3E}">
        <p14:creationId xmlns:p14="http://schemas.microsoft.com/office/powerpoint/2010/main" xmlns="" val="112446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70E6D-95E2-4379-8A49-FE8C1880EF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6" name="Picture 5">
            <a:extLst>
              <a:ext uri="{FF2B5EF4-FFF2-40B4-BE49-F238E27FC236}">
                <a16:creationId xmlns:a16="http://schemas.microsoft.com/office/drawing/2014/main" xmlns="" id="{61BCB0D1-6637-428B-9835-F7238B1CF4EB}"/>
              </a:ext>
            </a:extLst>
          </p:cNvPr>
          <p:cNvPicPr>
            <a:picLocks noChangeAspect="1"/>
          </p:cNvPicPr>
          <p:nvPr/>
        </p:nvPicPr>
        <p:blipFill>
          <a:blip r:embed="rId2"/>
          <a:stretch>
            <a:fillRect/>
          </a:stretch>
        </p:blipFill>
        <p:spPr>
          <a:xfrm>
            <a:off x="7727819" y="32108"/>
            <a:ext cx="1364387" cy="1189194"/>
          </a:xfrm>
          <a:prstGeom prst="rect">
            <a:avLst/>
          </a:prstGeom>
        </p:spPr>
      </p:pic>
      <p:sp>
        <p:nvSpPr>
          <p:cNvPr id="7" name="Text Placeholder 6"/>
          <p:cNvSpPr>
            <a:spLocks noGrp="1"/>
          </p:cNvSpPr>
          <p:nvPr>
            <p:ph type="body" idx="1"/>
          </p:nvPr>
        </p:nvSpPr>
        <p:spPr>
          <a:xfrm>
            <a:off x="814275" y="1537988"/>
            <a:ext cx="5168836" cy="2724300"/>
          </a:xfrm>
        </p:spPr>
        <p:txBody>
          <a:bodyPr/>
          <a:lstStyle/>
          <a:p>
            <a:pPr marL="101600" indent="0" fontAlgn="base">
              <a:lnSpc>
                <a:spcPct val="150000"/>
              </a:lnSpc>
              <a:buClr>
                <a:schemeClr val="tx1">
                  <a:lumMod val="60000"/>
                  <a:lumOff val="40000"/>
                </a:schemeClr>
              </a:buClr>
              <a:buNone/>
            </a:pPr>
            <a:r>
              <a:rPr lang="en-US" sz="1800" dirty="0">
                <a:latin typeface="Times New Roman" pitchFamily="18" charset="0"/>
                <a:cs typeface="Times New Roman" pitchFamily="18" charset="0"/>
              </a:rPr>
              <a:t>In this project has two modules:</a:t>
            </a:r>
          </a:p>
          <a:p>
            <a:pPr fontAlgn="base">
              <a:lnSpc>
                <a:spcPct val="150000"/>
              </a:lnSpc>
              <a:buClr>
                <a:schemeClr val="tx1">
                  <a:lumMod val="60000"/>
                  <a:lumOff val="40000"/>
                </a:schemeClr>
              </a:buClr>
              <a:buFont typeface="Wingdings" panose="05000000000000000000" pitchFamily="2" charset="2"/>
              <a:buChar char="v"/>
            </a:pPr>
            <a:r>
              <a:rPr lang="en-US" sz="1800" dirty="0">
                <a:latin typeface="Times New Roman" pitchFamily="18" charset="0"/>
                <a:cs typeface="Times New Roman" pitchFamily="18" charset="0"/>
              </a:rPr>
              <a:t>  Admin</a:t>
            </a:r>
          </a:p>
          <a:p>
            <a:pPr fontAlgn="base">
              <a:lnSpc>
                <a:spcPct val="150000"/>
              </a:lnSpc>
              <a:buClr>
                <a:schemeClr val="tx1">
                  <a:lumMod val="60000"/>
                  <a:lumOff val="40000"/>
                </a:schemeClr>
              </a:buClr>
              <a:buFont typeface="Wingdings" panose="05000000000000000000" pitchFamily="2" charset="2"/>
              <a:buChar char="v"/>
            </a:pPr>
            <a:r>
              <a:rPr lang="en-US" sz="1800">
                <a:latin typeface="Times New Roman" pitchFamily="18" charset="0"/>
                <a:cs typeface="Times New Roman" pitchFamily="18" charset="0"/>
              </a:rPr>
              <a:t>  </a:t>
            </a:r>
            <a:r>
              <a:rPr lang="en-US" sz="1800" smtClean="0">
                <a:latin typeface="Times New Roman" pitchFamily="18" charset="0"/>
                <a:cs typeface="Times New Roman" pitchFamily="18" charset="0"/>
              </a:rPr>
              <a:t>User</a:t>
            </a:r>
            <a:endParaRPr lang="en-US" sz="18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F7753-8D34-4414-89DD-7DA2F8FDFECE}"/>
              </a:ext>
            </a:extLst>
          </p:cNvPr>
          <p:cNvSpPr>
            <a:spLocks noGrp="1"/>
          </p:cNvSpPr>
          <p:nvPr>
            <p:ph type="title"/>
          </p:nvPr>
        </p:nvSpPr>
        <p:spPr>
          <a:xfrm>
            <a:off x="460534" y="392575"/>
            <a:ext cx="5258400" cy="766200"/>
          </a:xfrm>
        </p:spPr>
        <p:txBody>
          <a:bodyPr/>
          <a:lstStyle/>
          <a:p>
            <a:pPr marL="101600" indent="0" fontAlgn="base">
              <a:lnSpc>
                <a:spcPct val="150000"/>
              </a:lnSpc>
              <a:buClr>
                <a:schemeClr val="tx1">
                  <a:lumMod val="60000"/>
                  <a:lumOff val="40000"/>
                </a:schemeClr>
              </a:buClr>
              <a:buNone/>
            </a:pPr>
            <a:r>
              <a:rPr lang="en-US" sz="2000" dirty="0">
                <a:latin typeface="Times New Roman" pitchFamily="18" charset="0"/>
                <a:cs typeface="Times New Roman" pitchFamily="18" charset="0"/>
              </a:rPr>
              <a:t>Admin</a:t>
            </a:r>
          </a:p>
        </p:txBody>
      </p:sp>
      <p:sp>
        <p:nvSpPr>
          <p:cNvPr id="3" name="Text Placeholder 2">
            <a:extLst>
              <a:ext uri="{FF2B5EF4-FFF2-40B4-BE49-F238E27FC236}">
                <a16:creationId xmlns:a16="http://schemas.microsoft.com/office/drawing/2014/main" xmlns="" id="{AB77B499-8D7C-444B-AFB5-48376E5D7067}"/>
              </a:ext>
            </a:extLst>
          </p:cNvPr>
          <p:cNvSpPr>
            <a:spLocks noGrp="1"/>
          </p:cNvSpPr>
          <p:nvPr>
            <p:ph type="body" idx="1"/>
          </p:nvPr>
        </p:nvSpPr>
        <p:spPr>
          <a:xfrm>
            <a:off x="264695" y="1335505"/>
            <a:ext cx="7632457" cy="1467854"/>
          </a:xfrm>
        </p:spPr>
        <p:txBody>
          <a:bodyPr/>
          <a:lstStyle/>
          <a:p>
            <a:pPr marL="342900" indent="-342900" algn="just">
              <a:lnSpc>
                <a:spcPct val="150000"/>
              </a:lnSpc>
              <a:spcAft>
                <a:spcPts val="800"/>
              </a:spcAft>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p>
        </p:txBody>
      </p:sp>
      <p:sp>
        <p:nvSpPr>
          <p:cNvPr id="5" name="Slide Number Placeholder 4">
            <a:extLst>
              <a:ext uri="{FF2B5EF4-FFF2-40B4-BE49-F238E27FC236}">
                <a16:creationId xmlns:a16="http://schemas.microsoft.com/office/drawing/2014/main" xmlns="" id="{0B9C6483-1E5B-494A-A2D9-CF256F7D25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6" name="Picture 5">
            <a:extLst>
              <a:ext uri="{FF2B5EF4-FFF2-40B4-BE49-F238E27FC236}">
                <a16:creationId xmlns:a16="http://schemas.microsoft.com/office/drawing/2014/main" xmlns="" id="{33AC98F4-FC40-4035-8E30-BE44F2177B5A}"/>
              </a:ext>
            </a:extLst>
          </p:cNvPr>
          <p:cNvPicPr>
            <a:picLocks noChangeAspect="1"/>
          </p:cNvPicPr>
          <p:nvPr/>
        </p:nvPicPr>
        <p:blipFill>
          <a:blip r:embed="rId3"/>
          <a:stretch>
            <a:fillRect/>
          </a:stretch>
        </p:blipFill>
        <p:spPr>
          <a:xfrm>
            <a:off x="7727819" y="32108"/>
            <a:ext cx="1364387" cy="1189194"/>
          </a:xfrm>
          <a:prstGeom prst="rect">
            <a:avLst/>
          </a:prstGeom>
        </p:spPr>
      </p:pic>
      <p:sp>
        <p:nvSpPr>
          <p:cNvPr id="12" name="Text Placeholder 2">
            <a:extLst>
              <a:ext uri="{FF2B5EF4-FFF2-40B4-BE49-F238E27FC236}">
                <a16:creationId xmlns:a16="http://schemas.microsoft.com/office/drawing/2014/main" xmlns="" id="{76719E3C-19A6-47F5-8F8C-20872158AA35}"/>
              </a:ext>
            </a:extLst>
          </p:cNvPr>
          <p:cNvSpPr>
            <a:spLocks noGrp="1"/>
          </p:cNvSpPr>
          <p:nvPr>
            <p:ph type="body" idx="1"/>
          </p:nvPr>
        </p:nvSpPr>
        <p:spPr>
          <a:xfrm>
            <a:off x="0" y="1140311"/>
            <a:ext cx="8710863" cy="3781646"/>
          </a:xfrm>
        </p:spPr>
        <p:txBody>
          <a:bodyPr/>
          <a:lstStyle/>
          <a:p>
            <a:pPr marL="342900" lvl="0" indent="-342900" algn="just" fontAlgn="base">
              <a:lnSpc>
                <a:spcPct val="150000"/>
              </a:lnSpc>
              <a:buFont typeface="Symbol" panose="05050102010706020507" pitchFamily="18" charset="2"/>
              <a:buChar char=""/>
            </a:pPr>
            <a:r>
              <a:rPr lang="en-IN" sz="1800" dirty="0">
                <a:solidFill>
                  <a:schemeClr val="accent1"/>
                </a:solidFill>
                <a:effectLst/>
                <a:latin typeface="Times New Roman" panose="02020603050405020304" pitchFamily="18" charset="0"/>
                <a:ea typeface="Times New Roman" panose="02020603050405020304" pitchFamily="18" charset="0"/>
              </a:rPr>
              <a:t>Login the account with the correct username and password</a:t>
            </a:r>
          </a:p>
          <a:p>
            <a:pPr marL="342900" lvl="0" indent="-342900" algn="just" fontAlgn="base">
              <a:lnSpc>
                <a:spcPct val="150000"/>
              </a:lnSpc>
              <a:buFont typeface="Symbol" panose="05050102010706020507" pitchFamily="18" charset="2"/>
              <a:buChar char=""/>
            </a:pPr>
            <a:r>
              <a:rPr lang="en-IN" sz="1800" dirty="0">
                <a:solidFill>
                  <a:schemeClr val="accent1"/>
                </a:solidFill>
                <a:effectLst/>
                <a:latin typeface="Times New Roman" panose="02020603050405020304" pitchFamily="18" charset="0"/>
                <a:ea typeface="Times New Roman" panose="02020603050405020304" pitchFamily="18" charset="0"/>
              </a:rPr>
              <a:t>Add the student details</a:t>
            </a:r>
          </a:p>
          <a:p>
            <a:pPr marL="342900" lvl="0" indent="-342900" algn="just" fontAlgn="base">
              <a:lnSpc>
                <a:spcPct val="150000"/>
              </a:lnSpc>
              <a:buFont typeface="Symbol" panose="05050102010706020507" pitchFamily="18" charset="2"/>
              <a:buChar char=""/>
            </a:pPr>
            <a:r>
              <a:rPr lang="en-IN" sz="1800" dirty="0">
                <a:solidFill>
                  <a:schemeClr val="accent1"/>
                </a:solidFill>
                <a:effectLst/>
                <a:latin typeface="Times New Roman" panose="02020603050405020304" pitchFamily="18" charset="0"/>
                <a:ea typeface="Times New Roman" panose="02020603050405020304" pitchFamily="18" charset="0"/>
              </a:rPr>
              <a:t>There is three button</a:t>
            </a:r>
          </a:p>
          <a:p>
            <a:pPr marL="342900" lvl="0" indent="-342900" algn="just" fontAlgn="base">
              <a:lnSpc>
                <a:spcPct val="150000"/>
              </a:lnSpc>
              <a:buFont typeface="Symbol" panose="05050102010706020507" pitchFamily="18" charset="2"/>
              <a:buChar char=""/>
            </a:pPr>
            <a:r>
              <a:rPr lang="en-IN" sz="1800" dirty="0">
                <a:solidFill>
                  <a:schemeClr val="accent1"/>
                </a:solidFill>
                <a:effectLst/>
                <a:latin typeface="Times New Roman" panose="02020603050405020304" pitchFamily="18" charset="0"/>
                <a:ea typeface="Times New Roman" panose="02020603050405020304" pitchFamily="18" charset="0"/>
              </a:rPr>
              <a:t>Semester 1  Semester2 and  Semester 3 </a:t>
            </a:r>
          </a:p>
          <a:p>
            <a:pPr marL="342900" lvl="0" indent="-342900" algn="just" fontAlgn="base">
              <a:lnSpc>
                <a:spcPct val="150000"/>
              </a:lnSpc>
              <a:buFont typeface="Symbol" panose="05050102010706020507" pitchFamily="18" charset="2"/>
              <a:buChar char=""/>
            </a:pPr>
            <a:r>
              <a:rPr lang="en-IN" sz="1800" dirty="0">
                <a:solidFill>
                  <a:schemeClr val="accent1"/>
                </a:solidFill>
                <a:effectLst/>
                <a:latin typeface="Times New Roman" panose="02020603050405020304" pitchFamily="18" charset="0"/>
                <a:ea typeface="Times New Roman" panose="02020603050405020304" pitchFamily="18" charset="0"/>
              </a:rPr>
              <a:t>Admin can add the semester mark with the student register no and name</a:t>
            </a:r>
          </a:p>
          <a:p>
            <a:pPr marL="342900" lvl="0" indent="-342900" algn="just" fontAlgn="base">
              <a:lnSpc>
                <a:spcPct val="150000"/>
              </a:lnSpc>
              <a:buFont typeface="Symbol" panose="05050102010706020507" pitchFamily="18" charset="2"/>
              <a:buChar char=""/>
            </a:pPr>
            <a:r>
              <a:rPr lang="en-IN" sz="1800" dirty="0">
                <a:solidFill>
                  <a:schemeClr val="accent1"/>
                </a:solidFill>
                <a:effectLst/>
                <a:latin typeface="Times New Roman" panose="02020603050405020304" pitchFamily="18" charset="0"/>
                <a:ea typeface="Times New Roman" panose="02020603050405020304" pitchFamily="18" charset="0"/>
              </a:rPr>
              <a:t>For Each semester: 5 subjects 2 lab </a:t>
            </a:r>
          </a:p>
          <a:p>
            <a:pPr marL="342900" lvl="0" indent="-342900" algn="just" fontAlgn="base">
              <a:lnSpc>
                <a:spcPct val="150000"/>
              </a:lnSpc>
              <a:buFont typeface="Symbol" panose="05050102010706020507" pitchFamily="18" charset="2"/>
              <a:buChar char=""/>
            </a:pPr>
            <a:r>
              <a:rPr lang="en-IN" sz="1800" dirty="0">
                <a:solidFill>
                  <a:schemeClr val="accent1"/>
                </a:solidFill>
                <a:effectLst/>
                <a:latin typeface="Times New Roman" panose="02020603050405020304" pitchFamily="18" charset="0"/>
                <a:ea typeface="Times New Roman" panose="02020603050405020304" pitchFamily="18" charset="0"/>
              </a:rPr>
              <a:t>View all marks</a:t>
            </a:r>
          </a:p>
          <a:p>
            <a:pPr marL="342900" lvl="0" indent="-342900" algn="just" fontAlgn="base">
              <a:lnSpc>
                <a:spcPct val="150000"/>
              </a:lnSpc>
              <a:buFont typeface="Symbol" panose="05050102010706020507" pitchFamily="18" charset="2"/>
              <a:buChar char=""/>
            </a:pPr>
            <a:r>
              <a:rPr lang="en-IN" sz="1800" dirty="0">
                <a:solidFill>
                  <a:schemeClr val="accent1"/>
                </a:solidFill>
                <a:effectLst/>
                <a:latin typeface="Times New Roman" panose="02020603050405020304" pitchFamily="18" charset="0"/>
                <a:ea typeface="Times New Roman" panose="02020603050405020304" pitchFamily="18" charset="0"/>
              </a:rPr>
              <a:t>Logout</a:t>
            </a:r>
          </a:p>
        </p:txBody>
      </p:sp>
    </p:spTree>
    <p:extLst>
      <p:ext uri="{BB962C8B-B14F-4D97-AF65-F5344CB8AC3E}">
        <p14:creationId xmlns:p14="http://schemas.microsoft.com/office/powerpoint/2010/main" xmlns="" val="159426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079A8BC-3234-4A89-BE08-27AC66F9E923}"/>
              </a:ext>
            </a:extLst>
          </p:cNvPr>
          <p:cNvSpPr>
            <a:spLocks noGrp="1"/>
          </p:cNvSpPr>
          <p:nvPr>
            <p:ph type="body" idx="1"/>
          </p:nvPr>
        </p:nvSpPr>
        <p:spPr>
          <a:xfrm>
            <a:off x="609600" y="1183202"/>
            <a:ext cx="7765960" cy="3638455"/>
          </a:xfrm>
        </p:spPr>
        <p:txBody>
          <a:bodyPr/>
          <a:lstStyle/>
          <a:p>
            <a:pPr marL="0" lvl="0" indent="0" algn="just">
              <a:lnSpc>
                <a:spcPct val="150000"/>
              </a:lnSpc>
              <a:buNone/>
            </a:pPr>
            <a:endParaRPr lang="en-IN" sz="1800" b="1" dirty="0">
              <a:latin typeface="Times New Roman" pitchFamily="18" charset="0"/>
              <a:cs typeface="Times New Roman" pitchFamily="18" charset="0"/>
            </a:endParaRPr>
          </a:p>
          <a:p>
            <a:pPr marL="0" lvl="0" indent="0" algn="just">
              <a:lnSpc>
                <a:spcPct val="150000"/>
              </a:lnSpc>
              <a:buNone/>
            </a:pPr>
            <a:endParaRPr lang="en-IN" dirty="0"/>
          </a:p>
        </p:txBody>
      </p:sp>
      <p:sp>
        <p:nvSpPr>
          <p:cNvPr id="5" name="Slide Number Placeholder 4">
            <a:extLst>
              <a:ext uri="{FF2B5EF4-FFF2-40B4-BE49-F238E27FC236}">
                <a16:creationId xmlns:a16="http://schemas.microsoft.com/office/drawing/2014/main" xmlns=""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6" name="Picture 5">
            <a:extLst>
              <a:ext uri="{FF2B5EF4-FFF2-40B4-BE49-F238E27FC236}">
                <a16:creationId xmlns:a16="http://schemas.microsoft.com/office/drawing/2014/main" xmlns="" id="{4D609D81-A880-490D-B4ED-01033CF877FE}"/>
              </a:ext>
            </a:extLst>
          </p:cNvPr>
          <p:cNvPicPr>
            <a:picLocks noChangeAspect="1"/>
          </p:cNvPicPr>
          <p:nvPr/>
        </p:nvPicPr>
        <p:blipFill>
          <a:blip r:embed="rId3"/>
          <a:stretch>
            <a:fillRect/>
          </a:stretch>
        </p:blipFill>
        <p:spPr>
          <a:xfrm>
            <a:off x="7727819" y="32108"/>
            <a:ext cx="1364387" cy="1189194"/>
          </a:xfrm>
          <a:prstGeom prst="rect">
            <a:avLst/>
          </a:prstGeom>
        </p:spPr>
      </p:pic>
      <p:sp>
        <p:nvSpPr>
          <p:cNvPr id="2" name="TextBox 1"/>
          <p:cNvSpPr txBox="1"/>
          <p:nvPr/>
        </p:nvSpPr>
        <p:spPr>
          <a:xfrm>
            <a:off x="609600" y="637994"/>
            <a:ext cx="184731" cy="615553"/>
          </a:xfrm>
          <a:prstGeom prst="rect">
            <a:avLst/>
          </a:prstGeom>
          <a:noFill/>
        </p:spPr>
        <p:txBody>
          <a:bodyPr wrap="none" rtlCol="0">
            <a:spAutoFit/>
          </a:bodyPr>
          <a:lstStyle/>
          <a:p>
            <a:endParaRPr lang="en-IN" sz="2000" b="1" dirty="0">
              <a:solidFill>
                <a:schemeClr val="bg1"/>
              </a:solidFill>
              <a:latin typeface="Times New Roman" pitchFamily="18" charset="0"/>
              <a:cs typeface="Times New Roman" pitchFamily="18" charset="0"/>
            </a:endParaRPr>
          </a:p>
          <a:p>
            <a:endParaRPr lang="en-IN" dirty="0"/>
          </a:p>
        </p:txBody>
      </p:sp>
      <p:sp>
        <p:nvSpPr>
          <p:cNvPr id="8" name="Text Placeholder 2">
            <a:extLst>
              <a:ext uri="{FF2B5EF4-FFF2-40B4-BE49-F238E27FC236}">
                <a16:creationId xmlns:a16="http://schemas.microsoft.com/office/drawing/2014/main" xmlns="" id="{76719E3C-19A6-47F5-8F8C-20872158AA35}"/>
              </a:ext>
            </a:extLst>
          </p:cNvPr>
          <p:cNvSpPr>
            <a:spLocks noGrp="1"/>
          </p:cNvSpPr>
          <p:nvPr>
            <p:ph type="body" idx="1"/>
          </p:nvPr>
        </p:nvSpPr>
        <p:spPr>
          <a:xfrm>
            <a:off x="362921" y="1715911"/>
            <a:ext cx="8251690" cy="2374825"/>
          </a:xfrm>
        </p:spPr>
        <p:txBody>
          <a:bodyPr/>
          <a:lstStyle/>
          <a:p>
            <a:pPr>
              <a:lnSpc>
                <a:spcPct val="150000"/>
              </a:lnSpc>
            </a:pPr>
            <a:endParaRPr lang="en-IN" sz="1800" dirty="0">
              <a:solidFill>
                <a:srgbClr val="000000"/>
              </a:solidFill>
              <a:latin typeface="Times New Roman" pitchFamily="18" charset="0"/>
              <a:cs typeface="Times New Roman" pitchFamily="18" charset="0"/>
            </a:endParaRPr>
          </a:p>
          <a:p>
            <a:pPr>
              <a:lnSpc>
                <a:spcPct val="150000"/>
              </a:lnSpc>
            </a:pPr>
            <a:endParaRPr lang="en-IN" sz="1800" dirty="0">
              <a:solidFill>
                <a:srgbClr val="000000"/>
              </a:solidFill>
              <a:latin typeface="Times New Roman" pitchFamily="18" charset="0"/>
              <a:cs typeface="Times New Roman" pitchFamily="18" charset="0"/>
            </a:endParaRPr>
          </a:p>
          <a:p>
            <a:pPr marL="0" indent="0">
              <a:lnSpc>
                <a:spcPct val="150000"/>
              </a:lnSpc>
              <a:buNone/>
            </a:pPr>
            <a:endParaRPr lang="en-IN" sz="1800" dirty="0">
              <a:solidFill>
                <a:srgbClr val="000000"/>
              </a:solidFill>
              <a:latin typeface="Times New Roman" pitchFamily="18" charset="0"/>
              <a:cs typeface="Times New Roman" pitchFamily="18" charset="0"/>
            </a:endParaRPr>
          </a:p>
        </p:txBody>
      </p:sp>
      <p:sp>
        <p:nvSpPr>
          <p:cNvPr id="10" name="Rectangle 9"/>
          <p:cNvSpPr/>
          <p:nvPr/>
        </p:nvSpPr>
        <p:spPr>
          <a:xfrm>
            <a:off x="1405467" y="1467556"/>
            <a:ext cx="7495822" cy="388696"/>
          </a:xfrm>
          <a:prstGeom prst="rect">
            <a:avLst/>
          </a:prstGeom>
        </p:spPr>
        <p:txBody>
          <a:bodyPr wrap="square">
            <a:spAutoFit/>
          </a:bodyPr>
          <a:lstStyle/>
          <a:p>
            <a:pPr marL="0" indent="0">
              <a:lnSpc>
                <a:spcPct val="107000"/>
              </a:lnSpc>
              <a:spcAft>
                <a:spcPts val="800"/>
              </a:spcAft>
            </a:pP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Text Placeholder 2">
            <a:extLst>
              <a:ext uri="{FF2B5EF4-FFF2-40B4-BE49-F238E27FC236}">
                <a16:creationId xmlns:a16="http://schemas.microsoft.com/office/drawing/2014/main" xmlns="" id="{514681C1-68A4-4DE1-B55D-2D9A3EECCA0B}"/>
              </a:ext>
            </a:extLst>
          </p:cNvPr>
          <p:cNvSpPr>
            <a:spLocks noGrp="1"/>
          </p:cNvSpPr>
          <p:nvPr>
            <p:ph type="body" idx="1"/>
          </p:nvPr>
        </p:nvSpPr>
        <p:spPr>
          <a:xfrm>
            <a:off x="108284" y="1388533"/>
            <a:ext cx="8492375" cy="3460192"/>
          </a:xfrm>
        </p:spPr>
        <p:txBody>
          <a:bodyPr/>
          <a:lstStyle/>
          <a:p>
            <a:pPr marL="342900" lvl="0" indent="-342900" algn="just" fontAlgn="base">
              <a:lnSpc>
                <a:spcPct val="150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rPr>
              <a:t>Login the account with the correct credentials</a:t>
            </a:r>
          </a:p>
          <a:p>
            <a:pPr marL="342900" lvl="0" indent="-342900" algn="just" fontAlgn="base">
              <a:lnSpc>
                <a:spcPct val="150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rPr>
              <a:t>Student can view all the three semester mark details</a:t>
            </a:r>
          </a:p>
          <a:p>
            <a:pPr marL="342900" lvl="0" indent="-342900" algn="just" fontAlgn="base">
              <a:lnSpc>
                <a:spcPct val="150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rPr>
              <a:t>Like subject, mark, Pass/fail </a:t>
            </a:r>
          </a:p>
          <a:p>
            <a:pPr marL="342900" lvl="0" indent="-342900" algn="just" fontAlgn="base">
              <a:lnSpc>
                <a:spcPct val="150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rPr>
              <a:t>Logout</a:t>
            </a:r>
          </a:p>
        </p:txBody>
      </p:sp>
      <p:sp>
        <p:nvSpPr>
          <p:cNvPr id="14" name="Title 13"/>
          <p:cNvSpPr>
            <a:spLocks noGrp="1"/>
          </p:cNvSpPr>
          <p:nvPr>
            <p:ph type="title"/>
          </p:nvPr>
        </p:nvSpPr>
        <p:spPr/>
        <p:txBody>
          <a:bodyPr/>
          <a:lstStyle/>
          <a:p>
            <a:r>
              <a:rPr lang="en-US" sz="2000" dirty="0">
                <a:latin typeface="Times New Roman" pitchFamily="18" charset="0"/>
                <a:cs typeface="Times New Roman" pitchFamily="18" charset="0"/>
              </a:rPr>
              <a:t>Student</a:t>
            </a:r>
            <a:endParaRPr lang="en-US" dirty="0"/>
          </a:p>
        </p:txBody>
      </p:sp>
    </p:spTree>
    <p:extLst>
      <p:ext uri="{BB962C8B-B14F-4D97-AF65-F5344CB8AC3E}">
        <p14:creationId xmlns:p14="http://schemas.microsoft.com/office/powerpoint/2010/main" xmlns="" val="266172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47B24-CA3E-4802-AC8A-56E9AFBC81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dirty="0"/>
          </a:p>
        </p:txBody>
      </p:sp>
      <p:sp>
        <p:nvSpPr>
          <p:cNvPr id="3" name="Text Placeholder 2">
            <a:extLst>
              <a:ext uri="{FF2B5EF4-FFF2-40B4-BE49-F238E27FC236}">
                <a16:creationId xmlns:a16="http://schemas.microsoft.com/office/drawing/2014/main" xmlns="" id="{03D36A18-20C8-45A2-BD8A-4F218818DA0A}"/>
              </a:ext>
            </a:extLst>
          </p:cNvPr>
          <p:cNvSpPr>
            <a:spLocks noGrp="1"/>
          </p:cNvSpPr>
          <p:nvPr>
            <p:ph type="body" idx="1"/>
          </p:nvPr>
        </p:nvSpPr>
        <p:spPr>
          <a:xfrm>
            <a:off x="237068" y="392576"/>
            <a:ext cx="8056926" cy="3885914"/>
          </a:xfrm>
        </p:spPr>
        <p:txBody>
          <a:bodyPr/>
          <a:lstStyle/>
          <a:p>
            <a:pPr>
              <a:lnSpc>
                <a:spcPct val="150000"/>
              </a:lnSpc>
              <a:buNone/>
            </a:pPr>
            <a:endParaRPr lang="en-IN" sz="1800" dirty="0">
              <a:latin typeface="Times New Roman" panose="02020603050405020304" pitchFamily="18" charset="0"/>
              <a:cs typeface="Times New Roman" panose="02020603050405020304" pitchFamily="18" charset="0"/>
            </a:endParaRPr>
          </a:p>
          <a:p>
            <a:pPr>
              <a:lnSpc>
                <a:spcPct val="150000"/>
              </a:lnSpc>
              <a:buNone/>
            </a:pPr>
            <a:endParaRPr lang="en-IN" sz="1800" dirty="0">
              <a:latin typeface="Times New Roman" panose="02020603050405020304" pitchFamily="18" charset="0"/>
              <a:cs typeface="Times New Roman" panose="02020603050405020304" pitchFamily="18" charset="0"/>
            </a:endParaRPr>
          </a:p>
          <a:p>
            <a:pPr indent="457200" algn="just">
              <a:lnSpc>
                <a:spcPct val="150000"/>
              </a:lnSpc>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System			        : Dual core.</a:t>
            </a: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Hard Disk        		        : 40 GB.</a:t>
            </a: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Floppy Drive	                          : 1.44 Mb.</a:t>
            </a: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Monitor			        : 15 VGA Colour.</a:t>
            </a: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Mouse			        : Logitech </a:t>
            </a:r>
            <a:r>
              <a:rPr lang="en-GB" sz="1800" dirty="0" err="1">
                <a:latin typeface="Times New Roman" panose="02020603050405020304" pitchFamily="18" charset="0"/>
                <a:ea typeface="Times New Roman" panose="02020603050405020304" pitchFamily="18" charset="0"/>
                <a:cs typeface="Times New Roman" panose="02020603050405020304" pitchFamily="18" charset="0"/>
              </a:rPr>
              <a:t>Mx</a:t>
            </a:r>
            <a:r>
              <a:rPr lang="en-GB" sz="1800" dirty="0">
                <a:latin typeface="Times New Roman" panose="02020603050405020304" pitchFamily="18" charset="0"/>
                <a:ea typeface="Times New Roman" panose="02020603050405020304" pitchFamily="18" charset="0"/>
                <a:cs typeface="Times New Roman" panose="02020603050405020304" pitchFamily="18" charset="0"/>
              </a:rPr>
              <a:t> Master 3.</a:t>
            </a: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Ram		                          :4GB.</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endParaRPr lang="en-IN"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endParaRPr lang="en-IN" sz="1800" dirty="0">
              <a:latin typeface="Times New Roman" panose="02020603050405020304" pitchFamily="18" charset="0"/>
              <a:cs typeface="Times New Roman" panose="02020603050405020304" pitchFamily="18" charset="0"/>
            </a:endParaRPr>
          </a:p>
          <a:p>
            <a:pPr lvl="1">
              <a:lnSpc>
                <a:spcPct val="150000"/>
              </a:lnSpc>
            </a:pPr>
            <a:endParaRPr lang="en-IN" sz="1800" dirty="0">
              <a:solidFill>
                <a:srgbClr val="00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6" name="Picture 5">
            <a:extLst>
              <a:ext uri="{FF2B5EF4-FFF2-40B4-BE49-F238E27FC236}">
                <a16:creationId xmlns:a16="http://schemas.microsoft.com/office/drawing/2014/main" xmlns=""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305966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8FF4B-38FD-47CD-8769-05353407D2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endParaRPr lang="en-IN" dirty="0"/>
          </a:p>
        </p:txBody>
      </p:sp>
      <p:sp>
        <p:nvSpPr>
          <p:cNvPr id="3" name="Text Placeholder 2">
            <a:extLst>
              <a:ext uri="{FF2B5EF4-FFF2-40B4-BE49-F238E27FC236}">
                <a16:creationId xmlns:a16="http://schemas.microsoft.com/office/drawing/2014/main" xmlns="" id="{D9B49EA2-2F1D-4BF1-9DBE-14846DC41B29}"/>
              </a:ext>
            </a:extLst>
          </p:cNvPr>
          <p:cNvSpPr>
            <a:spLocks noGrp="1"/>
          </p:cNvSpPr>
          <p:nvPr>
            <p:ph type="body" idx="1"/>
          </p:nvPr>
        </p:nvSpPr>
        <p:spPr>
          <a:xfrm>
            <a:off x="589547" y="1537988"/>
            <a:ext cx="6828684" cy="2724300"/>
          </a:xfrm>
        </p:spPr>
        <p:txBody>
          <a:bodyPr/>
          <a:lstStyle/>
          <a:p>
            <a:pPr>
              <a:lnSpc>
                <a:spcPct val="150000"/>
              </a:lnSpc>
              <a:buClr>
                <a:schemeClr val="tx1">
                  <a:lumMod val="60000"/>
                  <a:lumOff val="40000"/>
                </a:schemeClr>
              </a:buClr>
              <a:buFont typeface="Wingdings" pitchFamily="2" charset="2"/>
              <a:buChar char="v"/>
            </a:pPr>
            <a:r>
              <a:rPr lang="en-IN" sz="1800" dirty="0">
                <a:solidFill>
                  <a:srgbClr val="000000"/>
                </a:solidFill>
                <a:latin typeface="Times New Roman" panose="02020603050405020304" pitchFamily="18" charset="0"/>
                <a:cs typeface="Times New Roman" panose="02020603050405020304" pitchFamily="18" charset="0"/>
              </a:rPr>
              <a:t>Operating system 	                    : Windows 7/10.</a:t>
            </a:r>
          </a:p>
          <a:p>
            <a:pPr>
              <a:lnSpc>
                <a:spcPct val="150000"/>
              </a:lnSpc>
              <a:buClr>
                <a:schemeClr val="tx1">
                  <a:lumMod val="60000"/>
                  <a:lumOff val="40000"/>
                </a:schemeClr>
              </a:buClr>
              <a:buFont typeface="Wingdings" pitchFamily="2" charset="2"/>
              <a:buChar char="v"/>
            </a:pPr>
            <a:r>
              <a:rPr lang="en-IN" sz="1800" dirty="0">
                <a:solidFill>
                  <a:srgbClr val="000000"/>
                </a:solidFill>
                <a:latin typeface="Times New Roman" panose="02020603050405020304" pitchFamily="18" charset="0"/>
                <a:cs typeface="Times New Roman" panose="02020603050405020304" pitchFamily="18" charset="0"/>
              </a:rPr>
              <a:t>Coding Language	                    :  JAVA</a:t>
            </a:r>
          </a:p>
          <a:p>
            <a:pPr>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Front End		                    :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NetBeans</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Software</a:t>
            </a:r>
            <a:endParaRPr lang="en-IN" sz="1800" dirty="0">
              <a:latin typeface="Times New Roman" pitchFamily="18" charset="0"/>
              <a:ea typeface="Times New Roman" panose="02020603050405020304" pitchFamily="18" charset="0"/>
              <a:cs typeface="Times New Roman" pitchFamily="18" charset="0"/>
            </a:endParaRPr>
          </a:p>
          <a:p>
            <a:pPr>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Backend		                    :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MySQLyog</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Community 32</a:t>
            </a:r>
            <a:endParaRPr lang="en-IN" sz="1800" dirty="0">
              <a:latin typeface="Times New Roman" pitchFamily="18" charset="0"/>
              <a:ea typeface="Times New Roman" panose="02020603050405020304" pitchFamily="18" charset="0"/>
              <a:cs typeface="Times New Roman" pitchFamily="18" charset="0"/>
            </a:endParaRPr>
          </a:p>
          <a:p>
            <a:endParaRPr lang="en-IN" sz="1600" dirty="0">
              <a:solidFill>
                <a:srgbClr val="000000"/>
              </a:solidFill>
              <a:latin typeface="Times New Roman" panose="02020603050405020304" pitchFamily="18" charset="0"/>
              <a:cs typeface="Times New Roman" panose="02020603050405020304" pitchFamily="18" charset="0"/>
            </a:endParaRPr>
          </a:p>
          <a:p>
            <a:endParaRPr lang="en-IN" sz="1600" dirty="0">
              <a:solidFill>
                <a:srgbClr val="000000"/>
              </a:solidFill>
            </a:endParaRPr>
          </a:p>
        </p:txBody>
      </p:sp>
      <p:sp>
        <p:nvSpPr>
          <p:cNvPr id="5" name="Slide Number Placeholder 4">
            <a:extLst>
              <a:ext uri="{FF2B5EF4-FFF2-40B4-BE49-F238E27FC236}">
                <a16:creationId xmlns:a16="http://schemas.microsoft.com/office/drawing/2014/main" xmlns=""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6" name="Picture 5">
            <a:extLst>
              <a:ext uri="{FF2B5EF4-FFF2-40B4-BE49-F238E27FC236}">
                <a16:creationId xmlns:a16="http://schemas.microsoft.com/office/drawing/2014/main" xmlns=""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254252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C20C4-9B75-4D45-96CD-64E552866F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A98DC350-72BB-4644-8DA5-AD2C7074F91A}"/>
              </a:ext>
            </a:extLst>
          </p:cNvPr>
          <p:cNvSpPr>
            <a:spLocks noGrp="1"/>
          </p:cNvSpPr>
          <p:nvPr>
            <p:ph type="body" idx="1"/>
          </p:nvPr>
        </p:nvSpPr>
        <p:spPr>
          <a:xfrm>
            <a:off x="150608" y="1473798"/>
            <a:ext cx="8423237" cy="2777733"/>
          </a:xfrm>
        </p:spPr>
        <p:txBody>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near future, the system interface could be improved, with more attractive, interactive and meaningful images; enhance the system with an email and SMS or email notifications. Enhance the current system by computerizing almost all the services provided by the institution ,turning it into a complete LMS. And evolve the system by developing several versions through users feedback. if a complete solution has not been worked out.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6" name="Picture 5">
            <a:extLst>
              <a:ext uri="{FF2B5EF4-FFF2-40B4-BE49-F238E27FC236}">
                <a16:creationId xmlns:a16="http://schemas.microsoft.com/office/drawing/2014/main" xmlns=""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304661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BB76E-7E65-4EED-9054-41DE8B794F92}"/>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D59C5E6-0113-4B09-AF2B-4CE8E7F41C7F}"/>
              </a:ext>
            </a:extLst>
          </p:cNvPr>
          <p:cNvSpPr>
            <a:spLocks noGrp="1"/>
          </p:cNvSpPr>
          <p:nvPr>
            <p:ph type="body" idx="1"/>
          </p:nvPr>
        </p:nvSpPr>
        <p:spPr>
          <a:xfrm>
            <a:off x="0" y="1221302"/>
            <a:ext cx="8410012" cy="3520031"/>
          </a:xfrm>
        </p:spPr>
        <p:txBody>
          <a:bodyPr/>
          <a:lstStyle/>
          <a:p>
            <a:pPr marL="457200" indent="-457200"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proposed system  will  help  to  overcome  this  disadvantage. Thus  we  can  produce </a:t>
            </a:r>
            <a:r>
              <a:rPr lang="en-IN" sz="1800" dirty="0">
                <a:latin typeface="Times New Roman" panose="02020603050405020304" pitchFamily="18" charset="0"/>
                <a:ea typeface="Calibri" panose="020F0502020204030204" pitchFamily="34" charset="0"/>
                <a:cs typeface="Times New Roman" panose="02020603050405020304" pitchFamily="18" charset="0"/>
              </a:rPr>
              <a:t>Marksheet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all student  semesters .  This  system  will  help  to  create dynamic  pages  so  that  for  implementing such a  system  we can make use of the different tools are widely applicable and free to use also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17</a:t>
            </a:fld>
            <a:endParaRPr lang="en"/>
          </a:p>
        </p:txBody>
      </p:sp>
      <p:pic>
        <p:nvPicPr>
          <p:cNvPr id="6" name="Picture 5">
            <a:extLst>
              <a:ext uri="{FF2B5EF4-FFF2-40B4-BE49-F238E27FC236}">
                <a16:creationId xmlns:a16="http://schemas.microsoft.com/office/drawing/2014/main" xmlns=""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1565825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17129-63AA-4EF6-802C-84D2FBD02C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5" name="Slide Number Placeholder 4">
            <a:extLst>
              <a:ext uri="{FF2B5EF4-FFF2-40B4-BE49-F238E27FC236}">
                <a16:creationId xmlns:a16="http://schemas.microsoft.com/office/drawing/2014/main" xmlns=""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6" name="Picture 5">
            <a:extLst>
              <a:ext uri="{FF2B5EF4-FFF2-40B4-BE49-F238E27FC236}">
                <a16:creationId xmlns:a16="http://schemas.microsoft.com/office/drawing/2014/main" xmlns=""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 Placeholder 3"/>
          <p:cNvSpPr>
            <a:spLocks noGrp="1"/>
          </p:cNvSpPr>
          <p:nvPr>
            <p:ph type="body" idx="1"/>
          </p:nvPr>
        </p:nvSpPr>
        <p:spPr>
          <a:xfrm>
            <a:off x="215153" y="1537988"/>
            <a:ext cx="8520056" cy="2724300"/>
          </a:xfrm>
        </p:spPr>
        <p:txBody>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Akinmosin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James (2014). Automated Students Result Management System using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Oracle’s Database, Forms and Reports. Journal of Information Engineering and Applications. [4]. Walia S. and Gill K. S. (2014). A Framework for Web-based Student Record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Management System using PHP. International Journal of Computer Science.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81371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94640" y="1009470"/>
            <a:ext cx="6512560" cy="2961900"/>
          </a:xfrm>
          <a:prstGeom prst="rect">
            <a:avLst/>
          </a:prstGeom>
        </p:spPr>
        <p:txBody>
          <a:bodyPr spcFirstLastPara="1" wrap="square" lIns="91425" tIns="91425" rIns="91425" bIns="91425" anchor="ctr" anchorCtr="0">
            <a:noAutofit/>
          </a:bodyPr>
          <a:lstStyle/>
          <a:p>
            <a:pPr algn="ctr"/>
            <a:r>
              <a:rPr lang="en-US" sz="2400" dirty="0">
                <a:solidFill>
                  <a:schemeClr val="bg1"/>
                </a:solidFill>
                <a:latin typeface="Times New Roman" panose="02020603050405020304" pitchFamily="18" charset="0"/>
                <a:cs typeface="Times New Roman" panose="02020603050405020304" pitchFamily="18" charset="0"/>
              </a:rPr>
              <a:t>STUDENT MARKSHEET MANAGEMENT SYSTEM</a:t>
            </a:r>
          </a:p>
        </p:txBody>
      </p:sp>
    </p:spTree>
    <p:extLst>
      <p:ext uri="{BB962C8B-B14F-4D97-AF65-F5344CB8AC3E}">
        <p14:creationId xmlns:p14="http://schemas.microsoft.com/office/powerpoint/2010/main" xmlns="" val="250723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AIM OF PROJECT</a:t>
            </a:r>
            <a:endParaRPr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pPr marL="0" lvl="0" indent="0" algn="r" rtl="0">
                <a:spcBef>
                  <a:spcPts val="0"/>
                </a:spcBef>
                <a:spcAft>
                  <a:spcPts val="0"/>
                </a:spcAft>
                <a:buNone/>
              </a:p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04395" y="1539240"/>
            <a:ext cx="8702380" cy="1666539"/>
          </a:xfrm>
          <a:prstGeom prst="rect">
            <a:avLst/>
          </a:prstGeom>
        </p:spPr>
        <p:txBody>
          <a:bodyPr spcFirstLastPara="1" wrap="square" lIns="91425" tIns="91425" rIns="91425" bIns="91425" anchor="t" anchorCtr="0">
            <a:noAutofit/>
          </a:bodyPr>
          <a:lstStyle/>
          <a:p>
            <a:pPr algn="just">
              <a:lnSpc>
                <a:spcPct val="150000"/>
              </a:lnSpc>
              <a:buNone/>
            </a:pPr>
            <a:r>
              <a:rPr lang="en-US" sz="1800" dirty="0">
                <a:latin typeface="Times New Roman" pitchFamily="18" charset="0"/>
                <a:cs typeface="Times New Roman" pitchFamily="18" charset="0"/>
              </a:rPr>
              <a:t>.</a:t>
            </a:r>
            <a:endParaRPr lang="en-IN" sz="1800" dirty="0">
              <a:solidFill>
                <a:srgbClr val="000000"/>
              </a:solidFill>
              <a:latin typeface="Times New Roman" pitchFamily="18" charset="0"/>
              <a:ea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
        <p:nvSpPr>
          <p:cNvPr id="3" name="Rectangle 2"/>
          <p:cNvSpPr/>
          <p:nvPr/>
        </p:nvSpPr>
        <p:spPr>
          <a:xfrm>
            <a:off x="139850" y="1539240"/>
            <a:ext cx="8797832" cy="923330"/>
          </a:xfrm>
          <a:prstGeom prst="rect">
            <a:avLst/>
          </a:prstGeom>
        </p:spPr>
        <p:txBody>
          <a:bodyPr wrap="square">
            <a:spAutoFit/>
          </a:bodyPr>
          <a:lstStyle/>
          <a:p>
            <a:pPr marL="285750" indent="-285750"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The aim of the project is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we can get information regarding interviews and confirm the interviews .</a:t>
            </a:r>
            <a:endParaRPr lang="en-IN"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93" name="Google Shape;193;p12"/>
          <p:cNvSpPr txBox="1">
            <a:spLocks noGrp="1"/>
          </p:cNvSpPr>
          <p:nvPr>
            <p:ph type="body" idx="1"/>
          </p:nvPr>
        </p:nvSpPr>
        <p:spPr>
          <a:xfrm>
            <a:off x="-51794" y="1301068"/>
            <a:ext cx="9144000" cy="3913011"/>
          </a:xfrm>
          <a:prstGeom prst="rect">
            <a:avLst/>
          </a:prstGeom>
        </p:spPr>
        <p:txBody>
          <a:bodyPr spcFirstLastPara="1" wrap="square" lIns="91425" tIns="91425" rIns="91425" bIns="91425" anchor="t" anchorCtr="0">
            <a:no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this project is to provide student examination mark-sheet details to the students in a simple way. The students can get  student examination mark-sheet details  results through the college/institution website through their roll numbers In this project, a custom student examination mark-sheet management system is developed to overcome the problems that arise in the manual system, avoid errors while entering the data, and makes seeking information easier. The results show how useful this software is in helping  perform their work faster, create a better-looking plan a good layout before implementing a real network ,keeping their information secure and  make their management easier.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INTRODUCTION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93" name="Google Shape;193;p12"/>
          <p:cNvSpPr txBox="1">
            <a:spLocks noGrp="1"/>
          </p:cNvSpPr>
          <p:nvPr>
            <p:ph type="body" idx="1"/>
          </p:nvPr>
        </p:nvSpPr>
        <p:spPr>
          <a:xfrm>
            <a:off x="0" y="1262794"/>
            <a:ext cx="8638391" cy="5076680"/>
          </a:xfrm>
          <a:prstGeom prst="rect">
            <a:avLst/>
          </a:prstGeom>
        </p:spPr>
        <p:txBody>
          <a:bodyPr spcFirstLastPara="1" wrap="square" lIns="91425" tIns="91425" rIns="91425" bIns="91425" anchor="t" anchorCtr="0">
            <a:no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Design and implementation of a comprehensive college/institute examination mark-sheet management system and user interface is provided to replace the current paper-based examination form. College staff are able to directly access all aspects of a student’s academic. The design and implementation of the system is to provide service in institute and colleges. The system is to provide comprehensive student information system and user interface is to replace the current paper records. College Staff uploads students, teachers, subject results, and college notifications through a secure, online interface using computers and mobile devices. All data is thoroughly reviewed and validated on the server before actual record alteration occurs.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EXISTING SYSTEM</a:t>
            </a:r>
            <a:endParaRPr lang="en-US"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93" name="Google Shape;193;p12"/>
          <p:cNvSpPr txBox="1">
            <a:spLocks noGrp="1"/>
          </p:cNvSpPr>
          <p:nvPr>
            <p:ph type="body" idx="1"/>
          </p:nvPr>
        </p:nvSpPr>
        <p:spPr>
          <a:xfrm>
            <a:off x="53788" y="1376979"/>
            <a:ext cx="8943455" cy="1998399"/>
          </a:xfrm>
          <a:prstGeom prst="rect">
            <a:avLst/>
          </a:prstGeom>
        </p:spPr>
        <p:txBody>
          <a:bodyPr spcFirstLastPara="1" wrap="square" lIns="91425" tIns="91425" rIns="91425" bIns="91425" anchor="t" anchorCtr="0">
            <a:noAutofit/>
          </a:bodyPr>
          <a:lstStyle/>
          <a:p>
            <a:pPr algn="just">
              <a:lnSpc>
                <a:spcPct val="150000"/>
              </a:lnSpc>
              <a:spcAft>
                <a:spcPts val="14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Looking at the existing mark sheet management system, it is found that many educational institutions, mainly engineering colleges, have incorporated Grading System in their educational stream. </a:t>
            </a:r>
          </a:p>
          <a:p>
            <a:pPr algn="just">
              <a:lnSpc>
                <a:spcPct val="150000"/>
              </a:lnSpc>
              <a:spcAft>
                <a:spcPts val="1400"/>
              </a:spcAft>
            </a:pPr>
            <a:r>
              <a:rPr lang="en-IN" sz="1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T</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he problem here is that they are still using manual methods for calculating grades and entering in them in the mark sheet. This is a very time consuming and uneconomical process.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01600" indent="0" algn="just">
              <a:lnSpc>
                <a:spcPct val="150000"/>
              </a:lnSpc>
              <a:spcAft>
                <a:spcPts val="1400"/>
              </a:spcAft>
              <a:buNone/>
            </a:pPr>
            <a:endParaRPr lang="en-US" sz="1800" spc="20" dirty="0">
              <a:solidFill>
                <a:srgbClr val="141617"/>
              </a:solidFill>
              <a:effectLst/>
              <a:latin typeface="Times New Roman" panose="02020603050405020304" pitchFamily="18" charset="0"/>
              <a:ea typeface="Times New Roman" panose="02020603050405020304" pitchFamily="18" charset="0"/>
              <a:cs typeface="Courier"/>
            </a:endParaRPr>
          </a:p>
          <a:p>
            <a:pPr algn="just">
              <a:lnSpc>
                <a:spcPct val="150000"/>
              </a:lnSpc>
              <a:spcAft>
                <a:spcPts val="1400"/>
              </a:spcAft>
            </a:pPr>
            <a:endParaRPr lang="en-IN" sz="1800" dirty="0">
              <a:effectLst/>
              <a:latin typeface="Courier"/>
              <a:ea typeface="Times New Roman" panose="02020603050405020304" pitchFamily="18" charset="0"/>
              <a:cs typeface="Courier"/>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6F47A-C7FB-4FD5-A4CC-EE9F0EB532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9AA40C3-B66B-4297-B378-4A26BC42B11A}"/>
              </a:ext>
            </a:extLst>
          </p:cNvPr>
          <p:cNvSpPr>
            <a:spLocks noGrp="1"/>
          </p:cNvSpPr>
          <p:nvPr>
            <p:ph type="body" idx="1"/>
          </p:nvPr>
        </p:nvSpPr>
        <p:spPr>
          <a:xfrm>
            <a:off x="269039" y="1761067"/>
            <a:ext cx="8140973" cy="1896533"/>
          </a:xfrm>
        </p:spPr>
        <p:txBody>
          <a:bodyPr/>
          <a:lstStyle/>
          <a:p>
            <a:pPr marL="342900" lvl="0" indent="-342900" algn="just">
              <a:lnSpc>
                <a:spcPct val="150000"/>
              </a:lnSpc>
              <a:spcAft>
                <a:spcPts val="10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Lack of security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More man power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Time consuming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Needs manual calculation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6" name="Picture 5">
            <a:extLst>
              <a:ext uri="{FF2B5EF4-FFF2-40B4-BE49-F238E27FC236}">
                <a16:creationId xmlns:a16="http://schemas.microsoft.com/office/drawing/2014/main" xmlns=""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8C270-A84B-4183-864C-F73859C8E7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D3DCE1F-DCDB-44D0-894F-1E1EDF67E158}"/>
              </a:ext>
            </a:extLst>
          </p:cNvPr>
          <p:cNvSpPr>
            <a:spLocks noGrp="1"/>
          </p:cNvSpPr>
          <p:nvPr>
            <p:ph type="body" idx="1"/>
          </p:nvPr>
        </p:nvSpPr>
        <p:spPr>
          <a:xfrm>
            <a:off x="0" y="1615185"/>
            <a:ext cx="8756725" cy="4024704"/>
          </a:xfrm>
        </p:spPr>
        <p:txBody>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proposed Mark sheet Management System is  automatic grade generation can be done. </a:t>
            </a: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Basic information of the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rPr>
              <a:t>student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such as courses taken, subjects, semester, etc. need to be provided, and then the grades are calculated automatically and the final result is shown.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6" name="Picture 5">
            <a:extLst>
              <a:ext uri="{FF2B5EF4-FFF2-40B4-BE49-F238E27FC236}">
                <a16:creationId xmlns:a16="http://schemas.microsoft.com/office/drawing/2014/main" xmlns="" id="{3A7F6D49-6420-4CB0-802D-B2B0B1DD4B0F}"/>
              </a:ext>
            </a:extLst>
          </p:cNvPr>
          <p:cNvPicPr>
            <a:picLocks noChangeAspect="1"/>
          </p:cNvPicPr>
          <p:nvPr/>
        </p:nvPicPr>
        <p:blipFill>
          <a:blip r:embed="rId4"/>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AD823-B8F6-4E18-95C6-56FCED37445E}"/>
              </a:ext>
            </a:extLst>
          </p:cNvPr>
          <p:cNvSpPr>
            <a:spLocks noGrp="1"/>
          </p:cNvSpPr>
          <p:nvPr>
            <p:ph type="title"/>
          </p:nvPr>
        </p:nvSpPr>
        <p:spPr/>
        <p:txBody>
          <a:bodyPr/>
          <a:lstStyle/>
          <a:p>
            <a:r>
              <a:rPr lang="en-US" dirty="0">
                <a:latin typeface="Times New Roman" pitchFamily="18" charset="0"/>
                <a:cs typeface="Times New Roman" pitchFamily="18" charset="0"/>
              </a:rPr>
              <a:t>ADVANTAGES</a:t>
            </a:r>
            <a:endParaRPr lang="en-IN"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xmlns="" id="{514681C1-68A4-4DE1-B55D-2D9A3EECCA0B}"/>
              </a:ext>
            </a:extLst>
          </p:cNvPr>
          <p:cNvSpPr>
            <a:spLocks noGrp="1"/>
          </p:cNvSpPr>
          <p:nvPr>
            <p:ph type="body" idx="1"/>
          </p:nvPr>
        </p:nvSpPr>
        <p:spPr>
          <a:xfrm>
            <a:off x="405202" y="1275644"/>
            <a:ext cx="6913544" cy="3188524"/>
          </a:xfrm>
        </p:spPr>
        <p:txBody>
          <a:bodyPr/>
          <a:lstStyle/>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a:p>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6" name="Picture 5">
            <a:extLst>
              <a:ext uri="{FF2B5EF4-FFF2-40B4-BE49-F238E27FC236}">
                <a16:creationId xmlns:a16="http://schemas.microsoft.com/office/drawing/2014/main" xmlns=""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
        <p:nvSpPr>
          <p:cNvPr id="8" name="Text Placeholder 2">
            <a:extLst>
              <a:ext uri="{FF2B5EF4-FFF2-40B4-BE49-F238E27FC236}">
                <a16:creationId xmlns:a16="http://schemas.microsoft.com/office/drawing/2014/main" xmlns="" id="{59AA40C3-B66B-4297-B378-4A26BC42B11A}"/>
              </a:ext>
            </a:extLst>
          </p:cNvPr>
          <p:cNvSpPr>
            <a:spLocks noGrp="1"/>
          </p:cNvSpPr>
          <p:nvPr>
            <p:ph type="body" idx="1"/>
          </p:nvPr>
        </p:nvSpPr>
        <p:spPr>
          <a:xfrm>
            <a:off x="269039" y="1761067"/>
            <a:ext cx="8140973" cy="2068655"/>
          </a:xfrm>
        </p:spPr>
        <p:txBody>
          <a:bodyPr/>
          <a:lstStyle/>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Reduces a lot of time and effort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Friendly user interface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Enhances security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Marksheet generation is made easy and efficient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2066</TotalTime>
  <Words>730</Words>
  <Application>Microsoft Office PowerPoint</Application>
  <PresentationFormat>On-screen Show (16:9)</PresentationFormat>
  <Paragraphs>166</Paragraphs>
  <Slides>19</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Roboto Condensed</vt:lpstr>
      <vt:lpstr>Roboto Condensed Light</vt:lpstr>
      <vt:lpstr>Times New Roman</vt:lpstr>
      <vt:lpstr>Wingdings</vt:lpstr>
      <vt:lpstr>Calibri</vt:lpstr>
      <vt:lpstr>Courier</vt:lpstr>
      <vt:lpstr>Symbol</vt:lpstr>
      <vt:lpstr>Arvo</vt:lpstr>
      <vt:lpstr>Salerio template</vt:lpstr>
      <vt:lpstr>HELLO!</vt:lpstr>
      <vt:lpstr>STUDENT MARKSHEET MANAGEMENT SYSTEM</vt:lpstr>
      <vt:lpstr>AIM OF PROJECT</vt:lpstr>
      <vt:lpstr>ABSTRACT</vt:lpstr>
      <vt:lpstr>INTRODUCTION </vt:lpstr>
      <vt:lpstr>EXISTING SYSTEM</vt:lpstr>
      <vt:lpstr>DISADVANTAGES</vt:lpstr>
      <vt:lpstr>PROPOSED SYSTEM</vt:lpstr>
      <vt:lpstr>ADVANTAGES</vt:lpstr>
      <vt:lpstr>SYSTEM ARCHITECTURE</vt:lpstr>
      <vt:lpstr>MODULES</vt:lpstr>
      <vt:lpstr>Admin</vt:lpstr>
      <vt:lpstr>Student</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ADMIN</cp:lastModifiedBy>
  <cp:revision>262</cp:revision>
  <dcterms:modified xsi:type="dcterms:W3CDTF">2023-04-21T07:15:13Z</dcterms:modified>
</cp:coreProperties>
</file>