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8" r:id="rId2"/>
    <p:sldId id="308" r:id="rId3"/>
    <p:sldId id="257" r:id="rId4"/>
    <p:sldId id="297" r:id="rId5"/>
    <p:sldId id="298" r:id="rId6"/>
    <p:sldId id="299" r:id="rId7"/>
    <p:sldId id="309" r:id="rId8"/>
    <p:sldId id="310" r:id="rId9"/>
    <p:sldId id="311" r:id="rId10"/>
    <p:sldId id="329" r:id="rId11"/>
    <p:sldId id="313" r:id="rId12"/>
    <p:sldId id="314" r:id="rId13"/>
    <p:sldId id="316" r:id="rId14"/>
    <p:sldId id="317" r:id="rId15"/>
    <p:sldId id="321" r:id="rId16"/>
    <p:sldId id="318" r:id="rId17"/>
    <p:sldId id="319" r:id="rId18"/>
    <p:sldId id="278" r:id="rId19"/>
  </p:sldIdLst>
  <p:sldSz cx="9144000" cy="5143500" type="screen16x9"/>
  <p:notesSz cx="6858000" cy="9144000"/>
  <p:embeddedFontLst>
    <p:embeddedFont>
      <p:font typeface="Arvo"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Roboto Condensed" panose="020B0604020202020204" charset="0"/>
      <p:regular r:id="rId29"/>
      <p:bold r:id="rId30"/>
      <p:italic r:id="rId31"/>
      <p:boldItalic r:id="rId32"/>
    </p:embeddedFont>
    <p:embeddedFont>
      <p:font typeface="Roboto Condensed Light"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6533" autoAdjust="0"/>
  </p:normalViewPr>
  <p:slideViewPr>
    <p:cSldViewPr snapToGrid="0">
      <p:cViewPr varScale="1">
        <p:scale>
          <a:sx n="83" d="100"/>
          <a:sy n="83" d="100"/>
        </p:scale>
        <p:origin x="1038"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54909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0389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Business_mode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56E9-5C80-4A03-A1CB-A7DB5B26FAD0}"/>
              </a:ext>
            </a:extLst>
          </p:cNvPr>
          <p:cNvSpPr>
            <a:spLocks noGrp="1"/>
          </p:cNvSpPr>
          <p:nvPr>
            <p:ph type="title"/>
          </p:nvPr>
        </p:nvSpPr>
        <p:spPr>
          <a:xfrm>
            <a:off x="577208" y="455102"/>
            <a:ext cx="5258400" cy="766200"/>
          </a:xfrm>
        </p:spPr>
        <p:txBody>
          <a:bodyPr/>
          <a:lstStyle/>
          <a:p>
            <a:r>
              <a:rPr lang="en-US" dirty="0">
                <a:latin typeface="Times New Roman" pitchFamily="18" charset="0"/>
                <a:cs typeface="Times New Roman" pitchFamily="18" charset="0"/>
              </a:rPr>
              <a:t>SYSTEM ARCHITECTURE</a:t>
            </a:r>
            <a:endParaRPr lang="en-IN"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6" name="Picture 5">
            <a:extLst>
              <a:ext uri="{FF2B5EF4-FFF2-40B4-BE49-F238E27FC236}">
                <a16:creationId xmlns:a16="http://schemas.microsoft.com/office/drawing/2014/main" id="{739BCD0A-E66C-4709-A49C-D310BB294BAB}"/>
              </a:ext>
            </a:extLst>
          </p:cNvPr>
          <p:cNvPicPr>
            <a:picLocks noChangeAspect="1"/>
          </p:cNvPicPr>
          <p:nvPr/>
        </p:nvPicPr>
        <p:blipFill>
          <a:blip r:embed="rId2"/>
          <a:stretch>
            <a:fillRect/>
          </a:stretch>
        </p:blipFill>
        <p:spPr>
          <a:xfrm>
            <a:off x="7727819" y="32108"/>
            <a:ext cx="1364387" cy="1189194"/>
          </a:xfrm>
          <a:prstGeom prst="rect">
            <a:avLst/>
          </a:prstGeom>
        </p:spPr>
      </p:pic>
      <p:grpSp>
        <p:nvGrpSpPr>
          <p:cNvPr id="7" name="Canvas 1">
            <a:extLst>
              <a:ext uri="{FF2B5EF4-FFF2-40B4-BE49-F238E27FC236}">
                <a16:creationId xmlns:a16="http://schemas.microsoft.com/office/drawing/2014/main" id="{5F89C0DA-A031-4AAF-AB59-14D1C8325D76}"/>
              </a:ext>
            </a:extLst>
          </p:cNvPr>
          <p:cNvGrpSpPr/>
          <p:nvPr/>
        </p:nvGrpSpPr>
        <p:grpSpPr>
          <a:xfrm>
            <a:off x="1828800" y="1342662"/>
            <a:ext cx="5486400" cy="3293837"/>
            <a:chOff x="0" y="0"/>
            <a:chExt cx="5486400" cy="3200400"/>
          </a:xfrm>
        </p:grpSpPr>
        <p:sp>
          <p:nvSpPr>
            <p:cNvPr id="8" name="Rectangle 7">
              <a:extLst>
                <a:ext uri="{FF2B5EF4-FFF2-40B4-BE49-F238E27FC236}">
                  <a16:creationId xmlns:a16="http://schemas.microsoft.com/office/drawing/2014/main" id="{03D0FD61-2C68-4C0C-88A0-A1022943D509}"/>
                </a:ext>
              </a:extLst>
            </p:cNvPr>
            <p:cNvSpPr/>
            <p:nvPr/>
          </p:nvSpPr>
          <p:spPr>
            <a:xfrm>
              <a:off x="0" y="0"/>
              <a:ext cx="5486400" cy="3200400"/>
            </a:xfrm>
            <a:prstGeom prst="rect">
              <a:avLst/>
            </a:prstGeom>
          </p:spPr>
        </p:sp>
        <p:pic>
          <p:nvPicPr>
            <p:cNvPr id="9" name="Picture 8">
              <a:extLst>
                <a:ext uri="{FF2B5EF4-FFF2-40B4-BE49-F238E27FC236}">
                  <a16:creationId xmlns:a16="http://schemas.microsoft.com/office/drawing/2014/main" id="{BA63D8EA-2E12-44F9-8C99-E4AC42855F0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1450" y="141265"/>
              <a:ext cx="876300" cy="876300"/>
            </a:xfrm>
            <a:prstGeom prst="rect">
              <a:avLst/>
            </a:prstGeom>
            <a:noFill/>
            <a:ln>
              <a:noFill/>
            </a:ln>
          </p:spPr>
        </p:pic>
        <p:pic>
          <p:nvPicPr>
            <p:cNvPr id="10" name="Picture 9">
              <a:extLst>
                <a:ext uri="{FF2B5EF4-FFF2-40B4-BE49-F238E27FC236}">
                  <a16:creationId xmlns:a16="http://schemas.microsoft.com/office/drawing/2014/main" id="{9162001A-FF1A-4C14-9A2D-FFD08863BD2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025" y="1846240"/>
              <a:ext cx="876300" cy="876300"/>
            </a:xfrm>
            <a:prstGeom prst="rect">
              <a:avLst/>
            </a:prstGeom>
            <a:noFill/>
            <a:ln>
              <a:noFill/>
            </a:ln>
          </p:spPr>
        </p:pic>
        <p:pic>
          <p:nvPicPr>
            <p:cNvPr id="11" name="Picture 10">
              <a:extLst>
                <a:ext uri="{FF2B5EF4-FFF2-40B4-BE49-F238E27FC236}">
                  <a16:creationId xmlns:a16="http://schemas.microsoft.com/office/drawing/2014/main" id="{52870F16-33B5-44DB-B540-92834733360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65875" y="212385"/>
              <a:ext cx="1209675" cy="805180"/>
            </a:xfrm>
            <a:prstGeom prst="rect">
              <a:avLst/>
            </a:prstGeom>
            <a:noFill/>
            <a:ln>
              <a:noFill/>
            </a:ln>
          </p:spPr>
        </p:pic>
        <p:sp>
          <p:nvSpPr>
            <p:cNvPr id="12" name="Rectangle 11">
              <a:extLst>
                <a:ext uri="{FF2B5EF4-FFF2-40B4-BE49-F238E27FC236}">
                  <a16:creationId xmlns:a16="http://schemas.microsoft.com/office/drawing/2014/main" id="{2454558E-7E90-40B2-95C8-8EFE99FDEDF5}"/>
                </a:ext>
              </a:extLst>
            </p:cNvPr>
            <p:cNvSpPr/>
            <p:nvPr/>
          </p:nvSpPr>
          <p:spPr>
            <a:xfrm>
              <a:off x="485776" y="2809875"/>
              <a:ext cx="980099" cy="28575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ln w="9525" cap="rnd" cmpd="sng" algn="ctr">
                    <a:solidFill>
                      <a:srgbClr val="FF0000"/>
                    </a:solidFill>
                    <a:prstDash val="solid"/>
                    <a:bevel/>
                  </a:ln>
                  <a:solidFill>
                    <a:srgbClr val="FF0000"/>
                  </a:solidFill>
                  <a:effectLst/>
                  <a:ea typeface="Calibri" panose="020F0502020204030204" pitchFamily="34" charset="0"/>
                  <a:cs typeface="Times New Roman" panose="02020603050405020304" pitchFamily="18" charset="0"/>
                </a:rPr>
                <a:t>User1</a:t>
              </a:r>
              <a:endParaRPr lang="en-US" sz="1100">
                <a:effectLst/>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D1877E9D-6419-45FA-B09D-C1126270886D}"/>
                </a:ext>
              </a:extLst>
            </p:cNvPr>
            <p:cNvSpPr/>
            <p:nvPr/>
          </p:nvSpPr>
          <p:spPr>
            <a:xfrm>
              <a:off x="4161450" y="1017565"/>
              <a:ext cx="876300" cy="39213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ln w="9525" cap="rnd" cmpd="sng" algn="ctr">
                    <a:solidFill>
                      <a:srgbClr val="FF0000"/>
                    </a:solidFill>
                    <a:prstDash val="solid"/>
                    <a:bevel/>
                  </a:ln>
                  <a:effectLst/>
                  <a:ea typeface="Calibri" panose="020F0502020204030204" pitchFamily="34" charset="0"/>
                  <a:cs typeface="Times New Roman" panose="02020603050405020304" pitchFamily="18" charset="0"/>
                </a:rPr>
                <a:t>User2</a:t>
              </a:r>
              <a:endParaRPr lang="en-US" sz="1100">
                <a:effectLst/>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1B051D53-8A71-440A-8768-CEDE39AC3565}"/>
                </a:ext>
              </a:extLst>
            </p:cNvPr>
            <p:cNvSpPr/>
            <p:nvPr/>
          </p:nvSpPr>
          <p:spPr>
            <a:xfrm>
              <a:off x="942975" y="704850"/>
              <a:ext cx="866775" cy="36195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ln w="9525" cap="rnd" cmpd="sng" algn="ctr">
                    <a:solidFill>
                      <a:srgbClr val="FF0000"/>
                    </a:solidFill>
                    <a:prstDash val="solid"/>
                    <a:bevel/>
                  </a:ln>
                  <a:effectLst/>
                  <a:ea typeface="Calibri" panose="020F0502020204030204" pitchFamily="34" charset="0"/>
                  <a:cs typeface="Times New Roman" panose="02020603050405020304" pitchFamily="18" charset="0"/>
                </a:rPr>
                <a:t>Database</a:t>
              </a:r>
              <a:endParaRPr lang="en-US" sz="1100">
                <a:effectLst/>
                <a:ea typeface="Calibri" panose="020F0502020204030204" pitchFamily="34"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DB71DD6D-6C16-41AC-938D-32DAD8B988C4}"/>
                </a:ext>
              </a:extLst>
            </p:cNvPr>
            <p:cNvCxnSpPr/>
            <p:nvPr/>
          </p:nvCxnSpPr>
          <p:spPr>
            <a:xfrm flipV="1">
              <a:off x="1514475" y="866775"/>
              <a:ext cx="666750" cy="1114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2D5C4E0-40BF-4A2C-870F-7C2E83A63E90}"/>
                </a:ext>
              </a:extLst>
            </p:cNvPr>
            <p:cNvSpPr/>
            <p:nvPr/>
          </p:nvSpPr>
          <p:spPr>
            <a:xfrm rot="18208193">
              <a:off x="1200474" y="1238854"/>
              <a:ext cx="777614" cy="29656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Register</a:t>
              </a:r>
            </a:p>
          </p:txBody>
        </p:sp>
        <p:cxnSp>
          <p:nvCxnSpPr>
            <p:cNvPr id="17" name="Straight Arrow Connector 16">
              <a:extLst>
                <a:ext uri="{FF2B5EF4-FFF2-40B4-BE49-F238E27FC236}">
                  <a16:creationId xmlns:a16="http://schemas.microsoft.com/office/drawing/2014/main" id="{E6C98A0A-2FEE-46A3-9FE1-1C4A3D10EFAC}"/>
                </a:ext>
              </a:extLst>
            </p:cNvPr>
            <p:cNvCxnSpPr>
              <a:stCxn id="9" idx="1"/>
              <a:endCxn id="11" idx="3"/>
            </p:cNvCxnSpPr>
            <p:nvPr/>
          </p:nvCxnSpPr>
          <p:spPr>
            <a:xfrm flipH="1">
              <a:off x="2675550" y="579415"/>
              <a:ext cx="1485900" cy="35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23AAA17-801B-49C8-8067-7CEF16C96E3B}"/>
                </a:ext>
              </a:extLst>
            </p:cNvPr>
            <p:cNvSpPr/>
            <p:nvPr/>
          </p:nvSpPr>
          <p:spPr>
            <a:xfrm>
              <a:off x="3019425" y="314325"/>
              <a:ext cx="752475" cy="26509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Signup</a:t>
              </a:r>
            </a:p>
          </p:txBody>
        </p:sp>
        <p:sp>
          <p:nvSpPr>
            <p:cNvPr id="19" name="Rectangle 18">
              <a:extLst>
                <a:ext uri="{FF2B5EF4-FFF2-40B4-BE49-F238E27FC236}">
                  <a16:creationId xmlns:a16="http://schemas.microsoft.com/office/drawing/2014/main" id="{09CA6646-B303-4531-9410-917B9968C644}"/>
                </a:ext>
              </a:extLst>
            </p:cNvPr>
            <p:cNvSpPr/>
            <p:nvPr/>
          </p:nvSpPr>
          <p:spPr>
            <a:xfrm rot="18414003">
              <a:off x="1552529" y="1270281"/>
              <a:ext cx="1352550" cy="269486"/>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Add Music details</a:t>
              </a:r>
            </a:p>
          </p:txBody>
        </p:sp>
        <p:sp>
          <p:nvSpPr>
            <p:cNvPr id="20" name="Rectangle 19">
              <a:extLst>
                <a:ext uri="{FF2B5EF4-FFF2-40B4-BE49-F238E27FC236}">
                  <a16:creationId xmlns:a16="http://schemas.microsoft.com/office/drawing/2014/main" id="{E743B45A-F6E6-4076-9D58-28254F9E0458}"/>
                </a:ext>
              </a:extLst>
            </p:cNvPr>
            <p:cNvSpPr/>
            <p:nvPr/>
          </p:nvSpPr>
          <p:spPr>
            <a:xfrm>
              <a:off x="2943225" y="704850"/>
              <a:ext cx="1095375" cy="31271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Search music</a:t>
              </a:r>
            </a:p>
            <a:p>
              <a:pPr marL="0" marR="0">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cxnSp>
          <p:nvCxnSpPr>
            <p:cNvPr id="21" name="Straight Arrow Connector 20">
              <a:extLst>
                <a:ext uri="{FF2B5EF4-FFF2-40B4-BE49-F238E27FC236}">
                  <a16:creationId xmlns:a16="http://schemas.microsoft.com/office/drawing/2014/main" id="{13BCE641-C909-4591-8B4F-64626CCD96F3}"/>
                </a:ext>
              </a:extLst>
            </p:cNvPr>
            <p:cNvCxnSpPr/>
            <p:nvPr/>
          </p:nvCxnSpPr>
          <p:spPr>
            <a:xfrm flipV="1">
              <a:off x="1637325" y="923925"/>
              <a:ext cx="2667975" cy="156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91E176B-D7F7-4BD1-9356-35DAFD32BA62}"/>
                </a:ext>
              </a:extLst>
            </p:cNvPr>
            <p:cNvSpPr/>
            <p:nvPr/>
          </p:nvSpPr>
          <p:spPr>
            <a:xfrm rot="19991742">
              <a:off x="2719192" y="1506540"/>
              <a:ext cx="1485900" cy="47277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View my playlist</a:t>
              </a:r>
            </a:p>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grpSp>
    </p:spTree>
    <p:extLst>
      <p:ext uri="{BB962C8B-B14F-4D97-AF65-F5344CB8AC3E}">
        <p14:creationId xmlns:p14="http://schemas.microsoft.com/office/powerpoint/2010/main" val="112446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6" name="Picture 5">
            <a:extLst>
              <a:ext uri="{FF2B5EF4-FFF2-40B4-BE49-F238E27FC236}">
                <a16:creationId xmlns:a16="http://schemas.microsoft.com/office/drawing/2014/main" id="{61BCB0D1-6637-428B-9835-F7238B1CF4EB}"/>
              </a:ext>
            </a:extLst>
          </p:cNvPr>
          <p:cNvPicPr>
            <a:picLocks noChangeAspect="1"/>
          </p:cNvPicPr>
          <p:nvPr/>
        </p:nvPicPr>
        <p:blipFill>
          <a:blip r:embed="rId2"/>
          <a:stretch>
            <a:fillRect/>
          </a:stretch>
        </p:blipFill>
        <p:spPr>
          <a:xfrm>
            <a:off x="7727819" y="32108"/>
            <a:ext cx="1364387" cy="1189194"/>
          </a:xfrm>
          <a:prstGeom prst="rect">
            <a:avLst/>
          </a:prstGeom>
        </p:spPr>
      </p:pic>
      <p:sp>
        <p:nvSpPr>
          <p:cNvPr id="7" name="Text Placeholder 6"/>
          <p:cNvSpPr>
            <a:spLocks noGrp="1"/>
          </p:cNvSpPr>
          <p:nvPr>
            <p:ph type="body" idx="1"/>
          </p:nvPr>
        </p:nvSpPr>
        <p:spPr>
          <a:xfrm>
            <a:off x="814275" y="1537988"/>
            <a:ext cx="5168836" cy="2724300"/>
          </a:xfrm>
        </p:spPr>
        <p:txBody>
          <a:bodyPr/>
          <a:lstStyle/>
          <a:p>
            <a:pPr marL="101600" indent="0" fontAlgn="base">
              <a:lnSpc>
                <a:spcPct val="150000"/>
              </a:lnSpc>
              <a:buClr>
                <a:schemeClr val="tx1">
                  <a:lumMod val="60000"/>
                  <a:lumOff val="40000"/>
                </a:schemeClr>
              </a:buClr>
              <a:buNone/>
            </a:pPr>
            <a:r>
              <a:rPr lang="en-US" sz="1800" dirty="0">
                <a:latin typeface="Times New Roman" pitchFamily="18" charset="0"/>
                <a:cs typeface="Times New Roman" pitchFamily="18" charset="0"/>
              </a:rPr>
              <a:t>In this project has two modules:</a:t>
            </a:r>
          </a:p>
          <a:p>
            <a:pPr fontAlgn="base">
              <a:lnSpc>
                <a:spcPct val="150000"/>
              </a:lnSpc>
              <a:buClr>
                <a:schemeClr val="tx1">
                  <a:lumMod val="60000"/>
                  <a:lumOff val="40000"/>
                </a:schemeClr>
              </a:buClr>
              <a:buFont typeface="Wingdings" panose="05000000000000000000" pitchFamily="2" charset="2"/>
              <a:buChar char="v"/>
            </a:pPr>
            <a:r>
              <a:rPr lang="en-US" sz="1800" dirty="0">
                <a:latin typeface="Times New Roman" pitchFamily="18" charset="0"/>
                <a:cs typeface="Times New Roman" pitchFamily="18" charset="0"/>
              </a:rPr>
              <a:t>  User1</a:t>
            </a:r>
          </a:p>
          <a:p>
            <a:pPr fontAlgn="base">
              <a:lnSpc>
                <a:spcPct val="150000"/>
              </a:lnSpc>
              <a:buClr>
                <a:schemeClr val="tx1">
                  <a:lumMod val="60000"/>
                  <a:lumOff val="40000"/>
                </a:schemeClr>
              </a:buClr>
              <a:buFont typeface="Wingdings" panose="05000000000000000000" pitchFamily="2" charset="2"/>
              <a:buChar char="v"/>
            </a:pPr>
            <a:r>
              <a:rPr lang="en-US" sz="1800" dirty="0">
                <a:latin typeface="Times New Roman" pitchFamily="18" charset="0"/>
                <a:cs typeface="Times New Roman" pitchFamily="18" charset="0"/>
              </a:rPr>
              <a:t>  User2</a:t>
            </a: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99459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7753-8D34-4414-89DD-7DA2F8FDFECE}"/>
              </a:ext>
            </a:extLst>
          </p:cNvPr>
          <p:cNvSpPr>
            <a:spLocks noGrp="1"/>
          </p:cNvSpPr>
          <p:nvPr>
            <p:ph type="title"/>
          </p:nvPr>
        </p:nvSpPr>
        <p:spPr>
          <a:xfrm>
            <a:off x="460534" y="392575"/>
            <a:ext cx="5258400" cy="766200"/>
          </a:xfrm>
        </p:spPr>
        <p:txBody>
          <a:bodyPr/>
          <a:lstStyle/>
          <a:p>
            <a:pPr marL="101600" indent="0" fontAlgn="base">
              <a:lnSpc>
                <a:spcPct val="150000"/>
              </a:lnSpc>
              <a:buClr>
                <a:schemeClr val="tx1">
                  <a:lumMod val="60000"/>
                  <a:lumOff val="40000"/>
                </a:schemeClr>
              </a:buClr>
              <a:buNone/>
            </a:pPr>
            <a:r>
              <a:rPr lang="en-US" sz="2000" dirty="0">
                <a:latin typeface="Times New Roman" pitchFamily="18" charset="0"/>
                <a:cs typeface="Times New Roman" pitchFamily="18" charset="0"/>
              </a:rPr>
              <a:t>User</a:t>
            </a:r>
          </a:p>
        </p:txBody>
      </p:sp>
      <p:sp>
        <p:nvSpPr>
          <p:cNvPr id="3" name="Text Placeholder 2">
            <a:extLst>
              <a:ext uri="{FF2B5EF4-FFF2-40B4-BE49-F238E27FC236}">
                <a16:creationId xmlns:a16="http://schemas.microsoft.com/office/drawing/2014/main" id="{AB77B499-8D7C-444B-AFB5-48376E5D7067}"/>
              </a:ext>
            </a:extLst>
          </p:cNvPr>
          <p:cNvSpPr>
            <a:spLocks noGrp="1"/>
          </p:cNvSpPr>
          <p:nvPr>
            <p:ph type="body" idx="1"/>
          </p:nvPr>
        </p:nvSpPr>
        <p:spPr>
          <a:xfrm>
            <a:off x="264695" y="1335505"/>
            <a:ext cx="7632457" cy="1467854"/>
          </a:xfrm>
        </p:spPr>
        <p:txBody>
          <a:bodyPr/>
          <a:lstStyle/>
          <a:p>
            <a:pPr marL="342900" indent="-342900" algn="just">
              <a:lnSpc>
                <a:spcPct val="150000"/>
              </a:lnSpc>
              <a:spcAft>
                <a:spcPts val="800"/>
              </a:spcAft>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p>
        </p:txBody>
      </p:sp>
      <p:sp>
        <p:nvSpPr>
          <p:cNvPr id="5" name="Slide Number Placeholder 4">
            <a:extLst>
              <a:ext uri="{FF2B5EF4-FFF2-40B4-BE49-F238E27FC236}">
                <a16:creationId xmlns:a16="http://schemas.microsoft.com/office/drawing/2014/main" id="{0B9C6483-1E5B-494A-A2D9-CF256F7D25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6" name="Picture 5">
            <a:extLst>
              <a:ext uri="{FF2B5EF4-FFF2-40B4-BE49-F238E27FC236}">
                <a16:creationId xmlns:a16="http://schemas.microsoft.com/office/drawing/2014/main" id="{33AC98F4-FC40-4035-8E30-BE44F2177B5A}"/>
              </a:ext>
            </a:extLst>
          </p:cNvPr>
          <p:cNvPicPr>
            <a:picLocks noChangeAspect="1"/>
          </p:cNvPicPr>
          <p:nvPr/>
        </p:nvPicPr>
        <p:blipFill>
          <a:blip r:embed="rId3"/>
          <a:stretch>
            <a:fillRect/>
          </a:stretch>
        </p:blipFill>
        <p:spPr>
          <a:xfrm>
            <a:off x="7727819" y="32108"/>
            <a:ext cx="1364387" cy="1189194"/>
          </a:xfrm>
          <a:prstGeom prst="rect">
            <a:avLst/>
          </a:prstGeom>
        </p:spPr>
      </p:pic>
      <p:sp>
        <p:nvSpPr>
          <p:cNvPr id="12" name="Text Placeholder 2">
            <a:extLst>
              <a:ext uri="{FF2B5EF4-FFF2-40B4-BE49-F238E27FC236}">
                <a16:creationId xmlns:a16="http://schemas.microsoft.com/office/drawing/2014/main" id="{76719E3C-19A6-47F5-8F8C-20872158AA35}"/>
              </a:ext>
            </a:extLst>
          </p:cNvPr>
          <p:cNvSpPr>
            <a:spLocks noGrp="1"/>
          </p:cNvSpPr>
          <p:nvPr>
            <p:ph type="body" idx="1"/>
          </p:nvPr>
        </p:nvSpPr>
        <p:spPr>
          <a:xfrm>
            <a:off x="0" y="1140311"/>
            <a:ext cx="8710863" cy="3781646"/>
          </a:xfrm>
        </p:spPr>
        <p:txBody>
          <a:bodyPr/>
          <a:lstStyle/>
          <a:p>
            <a:pPr>
              <a:lnSpc>
                <a:spcPct val="150000"/>
              </a:lnSpc>
            </a:pPr>
            <a:r>
              <a:rPr lang="en-US" dirty="0">
                <a:latin typeface="Times New Roman" panose="02020603050405020304" pitchFamily="18" charset="0"/>
                <a:cs typeface="Times New Roman" panose="02020603050405020304" pitchFamily="18" charset="0"/>
              </a:rPr>
              <a:t>Only one module:</a:t>
            </a:r>
          </a:p>
          <a:p>
            <a:pPr>
              <a:lnSpc>
                <a:spcPct val="150000"/>
              </a:lnSpc>
            </a:pPr>
            <a:r>
              <a:rPr lang="en-US" dirty="0">
                <a:latin typeface="Times New Roman" panose="02020603050405020304" pitchFamily="18" charset="0"/>
                <a:cs typeface="Times New Roman" panose="02020603050405020304" pitchFamily="18" charset="0"/>
              </a:rPr>
              <a:t> Login the account with the username and password</a:t>
            </a:r>
          </a:p>
          <a:p>
            <a:pPr>
              <a:lnSpc>
                <a:spcPct val="150000"/>
              </a:lnSpc>
            </a:pPr>
            <a:r>
              <a:rPr lang="en-US" dirty="0">
                <a:latin typeface="Times New Roman" panose="02020603050405020304" pitchFamily="18" charset="0"/>
                <a:cs typeface="Times New Roman" panose="02020603050405020304" pitchFamily="18" charset="0"/>
              </a:rPr>
              <a:t>View a songs by music directors</a:t>
            </a:r>
          </a:p>
          <a:p>
            <a:pPr>
              <a:lnSpc>
                <a:spcPct val="150000"/>
              </a:lnSpc>
            </a:pPr>
            <a:r>
              <a:rPr lang="en-US" dirty="0">
                <a:latin typeface="Times New Roman" panose="02020603050405020304" pitchFamily="18" charset="0"/>
                <a:cs typeface="Times New Roman" panose="02020603050405020304" pitchFamily="18" charset="0"/>
              </a:rPr>
              <a:t>User can search the song based on keyword, add the library.</a:t>
            </a:r>
          </a:p>
          <a:p>
            <a:pPr>
              <a:lnSpc>
                <a:spcPct val="150000"/>
              </a:lnSpc>
            </a:pPr>
            <a:r>
              <a:rPr lang="en-US" dirty="0">
                <a:latin typeface="Times New Roman" panose="02020603050405020304" pitchFamily="18" charset="0"/>
                <a:cs typeface="Times New Roman" panose="02020603050405020304" pitchFamily="18" charset="0"/>
              </a:rPr>
              <a:t> View the songs in that play pause resume, like, new playlist      everything will be shown</a:t>
            </a:r>
          </a:p>
          <a:p>
            <a:pPr>
              <a:lnSpc>
                <a:spcPct val="150000"/>
              </a:lnSpc>
            </a:pPr>
            <a:r>
              <a:rPr lang="en-US" dirty="0">
                <a:latin typeface="Times New Roman" panose="02020603050405020304" pitchFamily="18" charset="0"/>
                <a:cs typeface="Times New Roman" panose="02020603050405020304" pitchFamily="18" charset="0"/>
              </a:rPr>
              <a:t> Logout</a:t>
            </a:r>
          </a:p>
          <a:p>
            <a:pPr marL="342900" lvl="0" indent="-342900" algn="just" fontAlgn="base">
              <a:lnSpc>
                <a:spcPct val="150000"/>
              </a:lnSpc>
              <a:buFont typeface="Symbol" panose="05050102010706020507" pitchFamily="18" charset="2"/>
              <a:buChar char=""/>
            </a:pPr>
            <a:endParaRPr lang="en-IN" sz="1800" dirty="0">
              <a:solidFill>
                <a:schemeClr val="accent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94265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7B24-CA3E-4802-AC8A-56E9AFBC81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REQUIREMENTS</a:t>
            </a:r>
            <a:endParaRPr lang="en-IN" dirty="0"/>
          </a:p>
        </p:txBody>
      </p:sp>
      <p:sp>
        <p:nvSpPr>
          <p:cNvPr id="3" name="Text Placeholder 2">
            <a:extLst>
              <a:ext uri="{FF2B5EF4-FFF2-40B4-BE49-F238E27FC236}">
                <a16:creationId xmlns:a16="http://schemas.microsoft.com/office/drawing/2014/main" id="{03D36A18-20C8-45A2-BD8A-4F218818DA0A}"/>
              </a:ext>
            </a:extLst>
          </p:cNvPr>
          <p:cNvSpPr>
            <a:spLocks noGrp="1"/>
          </p:cNvSpPr>
          <p:nvPr>
            <p:ph type="body" idx="1"/>
          </p:nvPr>
        </p:nvSpPr>
        <p:spPr>
          <a:xfrm>
            <a:off x="237068" y="392576"/>
            <a:ext cx="8056926" cy="3885914"/>
          </a:xfrm>
        </p:spPr>
        <p:txBody>
          <a:bodyPr/>
          <a:lstStyle/>
          <a:p>
            <a:pPr>
              <a:lnSpc>
                <a:spcPct val="150000"/>
              </a:lnSpc>
              <a:buNone/>
            </a:pPr>
            <a:endParaRPr lang="en-IN" sz="1800" dirty="0">
              <a:latin typeface="Times New Roman" panose="02020603050405020304" pitchFamily="18" charset="0"/>
              <a:cs typeface="Times New Roman" panose="02020603050405020304" pitchFamily="18" charset="0"/>
            </a:endParaRPr>
          </a:p>
          <a:p>
            <a:pPr>
              <a:lnSpc>
                <a:spcPct val="150000"/>
              </a:lnSpc>
              <a:buNone/>
            </a:pPr>
            <a:endParaRPr lang="en-IN" sz="1800" dirty="0">
              <a:latin typeface="Times New Roman" panose="02020603050405020304" pitchFamily="18" charset="0"/>
              <a:cs typeface="Times New Roman" panose="02020603050405020304" pitchFamily="18" charset="0"/>
            </a:endParaRPr>
          </a:p>
          <a:p>
            <a:pPr indent="457200" algn="just">
              <a:lnSpc>
                <a:spcPct val="150000"/>
              </a:lnSpc>
              <a:buNone/>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indent="-285750" algn="just">
              <a:lnSpc>
                <a:spcPct val="150000"/>
              </a:lnSpc>
              <a:buClr>
                <a:schemeClr val="tx1">
                  <a:lumMod val="60000"/>
                  <a:lumOff val="40000"/>
                </a:schemeClr>
              </a:buClr>
              <a:buFont typeface="Wingdings" pitchFamily="2" charset="2"/>
              <a:buChar char="v"/>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System			        : Dual core.</a:t>
            </a:r>
          </a:p>
          <a:p>
            <a:pPr marL="742950" indent="-285750" algn="just">
              <a:lnSpc>
                <a:spcPct val="150000"/>
              </a:lnSpc>
              <a:buClr>
                <a:schemeClr val="tx1">
                  <a:lumMod val="60000"/>
                  <a:lumOff val="40000"/>
                </a:schemeClr>
              </a:buClr>
              <a:buFont typeface="Wingdings" pitchFamily="2" charset="2"/>
              <a:buChar char="v"/>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Hard Disk        		        : 100 GB.</a:t>
            </a:r>
          </a:p>
          <a:p>
            <a:pPr marL="742950" indent="-285750" algn="just">
              <a:lnSpc>
                <a:spcPct val="150000"/>
              </a:lnSpc>
              <a:buClr>
                <a:schemeClr val="tx1">
                  <a:lumMod val="60000"/>
                  <a:lumOff val="40000"/>
                </a:schemeClr>
              </a:buClr>
              <a:buFont typeface="Wingdings" pitchFamily="2" charset="2"/>
              <a:buChar char="v"/>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Floppy Drive	                        : 1.44 Mb.</a:t>
            </a:r>
          </a:p>
          <a:p>
            <a:pPr marL="742950" indent="-285750" algn="just">
              <a:lnSpc>
                <a:spcPct val="150000"/>
              </a:lnSpc>
              <a:buClr>
                <a:schemeClr val="tx1">
                  <a:lumMod val="60000"/>
                  <a:lumOff val="40000"/>
                </a:schemeClr>
              </a:buClr>
              <a:buFont typeface="Wingdings" pitchFamily="2" charset="2"/>
              <a:buChar char="v"/>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Monitor			        : 15 VGA Colour.</a:t>
            </a:r>
          </a:p>
          <a:p>
            <a:pPr marL="742950" indent="-285750" algn="just">
              <a:lnSpc>
                <a:spcPct val="150000"/>
              </a:lnSpc>
              <a:buClr>
                <a:schemeClr val="tx1">
                  <a:lumMod val="60000"/>
                  <a:lumOff val="40000"/>
                </a:schemeClr>
              </a:buClr>
              <a:buFont typeface="Wingdings" pitchFamily="2" charset="2"/>
              <a:buChar char="v"/>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Mouse			        : Logitech </a:t>
            </a:r>
            <a:r>
              <a:rPr lang="en-GB" sz="1800" dirty="0" err="1">
                <a:latin typeface="Times New Roman" panose="02020603050405020304" pitchFamily="18" charset="0"/>
                <a:ea typeface="Times New Roman" panose="02020603050405020304" pitchFamily="18" charset="0"/>
                <a:cs typeface="Times New Roman" panose="02020603050405020304" pitchFamily="18" charset="0"/>
              </a:rPr>
              <a:t>Mx</a:t>
            </a:r>
            <a:r>
              <a:rPr lang="en-GB" sz="1800" dirty="0">
                <a:latin typeface="Times New Roman" panose="02020603050405020304" pitchFamily="18" charset="0"/>
                <a:ea typeface="Times New Roman" panose="02020603050405020304" pitchFamily="18" charset="0"/>
                <a:cs typeface="Times New Roman" panose="02020603050405020304" pitchFamily="18" charset="0"/>
              </a:rPr>
              <a:t> Master 3.</a:t>
            </a:r>
          </a:p>
          <a:p>
            <a:pPr marL="742950" indent="-285750" algn="just">
              <a:lnSpc>
                <a:spcPct val="150000"/>
              </a:lnSpc>
              <a:buClr>
                <a:schemeClr val="tx1">
                  <a:lumMod val="60000"/>
                  <a:lumOff val="40000"/>
                </a:schemeClr>
              </a:buClr>
              <a:buFont typeface="Wingdings" pitchFamily="2" charset="2"/>
              <a:buChar char="v"/>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Ram		                         :4GB.</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spcAft>
                <a:spcPts val="1000"/>
              </a:spcAft>
              <a:buNone/>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
            </a:pPr>
            <a:endParaRPr lang="en-IN" sz="18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
            </a:pPr>
            <a:endParaRPr lang="en-IN" sz="1800" dirty="0">
              <a:latin typeface="Times New Roman" panose="02020603050405020304" pitchFamily="18" charset="0"/>
              <a:cs typeface="Times New Roman" panose="02020603050405020304" pitchFamily="18" charset="0"/>
            </a:endParaRPr>
          </a:p>
          <a:p>
            <a:pPr lvl="1">
              <a:lnSpc>
                <a:spcPct val="150000"/>
              </a:lnSpc>
            </a:pPr>
            <a:endParaRPr lang="en-IN" sz="1800" dirty="0">
              <a:solidFill>
                <a:srgbClr val="00000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6" name="Picture 5">
            <a:extLst>
              <a:ext uri="{FF2B5EF4-FFF2-40B4-BE49-F238E27FC236}">
                <a16:creationId xmlns:a16="http://schemas.microsoft.com/office/drawing/2014/main"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5966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FF4B-38FD-47CD-8769-05353407D23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REQUIREMENTS</a:t>
            </a:r>
            <a:endParaRPr lang="en-IN" dirty="0"/>
          </a:p>
        </p:txBody>
      </p:sp>
      <p:sp>
        <p:nvSpPr>
          <p:cNvPr id="3" name="Text Placeholder 2">
            <a:extLst>
              <a:ext uri="{FF2B5EF4-FFF2-40B4-BE49-F238E27FC236}">
                <a16:creationId xmlns:a16="http://schemas.microsoft.com/office/drawing/2014/main" id="{D9B49EA2-2F1D-4BF1-9DBE-14846DC41B29}"/>
              </a:ext>
            </a:extLst>
          </p:cNvPr>
          <p:cNvSpPr>
            <a:spLocks noGrp="1"/>
          </p:cNvSpPr>
          <p:nvPr>
            <p:ph type="body" idx="1"/>
          </p:nvPr>
        </p:nvSpPr>
        <p:spPr>
          <a:xfrm>
            <a:off x="589547" y="1537988"/>
            <a:ext cx="6828684" cy="2724300"/>
          </a:xfrm>
        </p:spPr>
        <p:txBody>
          <a:bodyPr/>
          <a:lstStyle/>
          <a:p>
            <a:pPr>
              <a:lnSpc>
                <a:spcPct val="150000"/>
              </a:lnSpc>
              <a:buClr>
                <a:schemeClr val="tx1">
                  <a:lumMod val="60000"/>
                  <a:lumOff val="40000"/>
                </a:schemeClr>
              </a:buClr>
              <a:buFont typeface="Wingdings" pitchFamily="2" charset="2"/>
              <a:buChar char="v"/>
            </a:pPr>
            <a:r>
              <a:rPr lang="en-IN" sz="1800" dirty="0">
                <a:solidFill>
                  <a:srgbClr val="000000"/>
                </a:solidFill>
                <a:latin typeface="Times New Roman" panose="02020603050405020304" pitchFamily="18" charset="0"/>
                <a:cs typeface="Times New Roman" panose="02020603050405020304" pitchFamily="18" charset="0"/>
              </a:rPr>
              <a:t>Operating system 	                    : Windows 7/10.</a:t>
            </a:r>
          </a:p>
          <a:p>
            <a:pPr>
              <a:lnSpc>
                <a:spcPct val="150000"/>
              </a:lnSpc>
              <a:buClr>
                <a:schemeClr val="tx1">
                  <a:lumMod val="60000"/>
                  <a:lumOff val="40000"/>
                </a:schemeClr>
              </a:buClr>
              <a:buFont typeface="Wingdings" pitchFamily="2" charset="2"/>
              <a:buChar char="v"/>
            </a:pPr>
            <a:r>
              <a:rPr lang="en-IN" sz="1800" dirty="0">
                <a:solidFill>
                  <a:srgbClr val="000000"/>
                </a:solidFill>
                <a:latin typeface="Times New Roman" panose="02020603050405020304" pitchFamily="18" charset="0"/>
                <a:cs typeface="Times New Roman" panose="02020603050405020304" pitchFamily="18" charset="0"/>
              </a:rPr>
              <a:t>Coding Language	                    :  JAVA</a:t>
            </a:r>
          </a:p>
          <a:p>
            <a:pPr>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Front End		                    :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NetBeans</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Software</a:t>
            </a:r>
            <a:endParaRPr lang="en-IN" sz="1800" dirty="0">
              <a:latin typeface="Times New Roman" pitchFamily="18" charset="0"/>
              <a:ea typeface="Times New Roman" panose="02020603050405020304" pitchFamily="18" charset="0"/>
              <a:cs typeface="Times New Roman" pitchFamily="18" charset="0"/>
            </a:endParaRPr>
          </a:p>
          <a:p>
            <a:pPr>
              <a:lnSpc>
                <a:spcPct val="150000"/>
              </a:lnSpc>
              <a:buClr>
                <a:schemeClr val="tx1">
                  <a:lumMod val="60000"/>
                  <a:lumOff val="40000"/>
                </a:schemeClr>
              </a:buClr>
              <a:buFont typeface="Wingdings" pitchFamily="2" charset="2"/>
              <a:buChar char="v"/>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Backend		                    :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MySQLyog</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Community 32</a:t>
            </a:r>
            <a:endParaRPr lang="en-IN" sz="1800" dirty="0">
              <a:latin typeface="Times New Roman" pitchFamily="18" charset="0"/>
              <a:ea typeface="Times New Roman" panose="02020603050405020304" pitchFamily="18" charset="0"/>
              <a:cs typeface="Times New Roman" pitchFamily="18" charset="0"/>
            </a:endParaRPr>
          </a:p>
          <a:p>
            <a:endParaRPr lang="en-IN" sz="1600" dirty="0">
              <a:solidFill>
                <a:srgbClr val="000000"/>
              </a:solidFill>
              <a:latin typeface="Times New Roman" panose="02020603050405020304" pitchFamily="18" charset="0"/>
              <a:cs typeface="Times New Roman" panose="02020603050405020304" pitchFamily="18" charset="0"/>
            </a:endParaRPr>
          </a:p>
          <a:p>
            <a:endParaRPr lang="en-IN" sz="1600" dirty="0">
              <a:solidFill>
                <a:srgbClr val="000000"/>
              </a:solidFill>
            </a:endParaRPr>
          </a:p>
        </p:txBody>
      </p:sp>
      <p:sp>
        <p:nvSpPr>
          <p:cNvPr id="5" name="Slide Number Placeholder 4">
            <a:extLst>
              <a:ext uri="{FF2B5EF4-FFF2-40B4-BE49-F238E27FC236}">
                <a16:creationId xmlns:a16="http://schemas.microsoft.com/office/drawing/2014/main"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pic>
        <p:nvPicPr>
          <p:cNvPr id="6" name="Picture 5">
            <a:extLst>
              <a:ext uri="{FF2B5EF4-FFF2-40B4-BE49-F238E27FC236}">
                <a16:creationId xmlns:a16="http://schemas.microsoft.com/office/drawing/2014/main" id="{B401507D-81A9-44F3-B782-583EAFCD429B}"/>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54252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20C4-9B75-4D45-96CD-64E552866F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98DC350-72BB-4644-8DA5-AD2C7074F91A}"/>
              </a:ext>
            </a:extLst>
          </p:cNvPr>
          <p:cNvSpPr>
            <a:spLocks noGrp="1"/>
          </p:cNvSpPr>
          <p:nvPr>
            <p:ph type="body" idx="1"/>
          </p:nvPr>
        </p:nvSpPr>
        <p:spPr>
          <a:xfrm>
            <a:off x="150608" y="1473798"/>
            <a:ext cx="8423237" cy="2777733"/>
          </a:xfrm>
        </p:spPr>
        <p:txBody>
          <a:bodyPr/>
          <a:lstStyle/>
          <a:p>
            <a:pPr>
              <a:lnSpc>
                <a:spcPct val="150000"/>
              </a:lnSpc>
            </a:pPr>
            <a:r>
              <a:rPr lang="en-US" dirty="0">
                <a:latin typeface="Times New Roman" panose="02020603050405020304" pitchFamily="18" charset="0"/>
                <a:cs typeface="Times New Roman" panose="02020603050405020304" pitchFamily="18" charset="0"/>
              </a:rPr>
              <a:t>At present days every organization is using web technology for their proper functioning, so this web based project is all in all important from market aspects.</a:t>
            </a:r>
          </a:p>
          <a:p>
            <a:pPr>
              <a:lnSpc>
                <a:spcPct val="150000"/>
              </a:lnSpc>
            </a:pPr>
            <a:r>
              <a:rPr lang="en-US" dirty="0">
                <a:latin typeface="Times New Roman" panose="02020603050405020304" pitchFamily="18" charset="0"/>
                <a:cs typeface="Times New Roman" panose="02020603050405020304" pitchFamily="18" charset="0"/>
              </a:rPr>
              <a:t>Furthermore if this project will be uploaded, it can be used as music entertainment site and any person can register their self on the site to access different type of music alums.</a:t>
            </a: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pic>
        <p:nvPicPr>
          <p:cNvPr id="6" name="Picture 5">
            <a:extLst>
              <a:ext uri="{FF2B5EF4-FFF2-40B4-BE49-F238E27FC236}">
                <a16:creationId xmlns:a16="http://schemas.microsoft.com/office/drawing/2014/main" id="{3B463137-BFAE-4166-A145-414D7C2C275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46613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B76E-7E65-4EED-9054-41DE8B794F92}"/>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D59C5E6-0113-4B09-AF2B-4CE8E7F41C7F}"/>
              </a:ext>
            </a:extLst>
          </p:cNvPr>
          <p:cNvSpPr>
            <a:spLocks noGrp="1"/>
          </p:cNvSpPr>
          <p:nvPr>
            <p:ph type="body" idx="1"/>
          </p:nvPr>
        </p:nvSpPr>
        <p:spPr>
          <a:xfrm>
            <a:off x="0" y="1221302"/>
            <a:ext cx="8410012" cy="3520031"/>
          </a:xfrm>
        </p:spPr>
        <p:txBody>
          <a:bodyPr/>
          <a:lstStyle/>
          <a:p>
            <a:pPr indent="-457200" algn="just">
              <a:lnSpc>
                <a:spcPct val="150000"/>
              </a:lnSpc>
              <a:spcAft>
                <a:spcPts val="1000"/>
              </a:spcAft>
            </a:pPr>
            <a:r>
              <a:rPr lang="en-US" dirty="0">
                <a:latin typeface="Times New Roman" panose="02020603050405020304" pitchFamily="18" charset="0"/>
                <a:cs typeface="Times New Roman" panose="02020603050405020304" pitchFamily="18" charset="0"/>
              </a:rPr>
              <a:t>The goal of building a simple skeleton application for providing an online music player has been achieved.  The idea was to create a simple application to be used as a playground for future ideas of providing valuable music content to the users.  Also, a simple algorithm was developed that delivers good playlists with minimal input form the user side.  The area used to display track specific information like title, artist, and other.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16</a:t>
            </a:fld>
            <a:endParaRPr lang="en"/>
          </a:p>
        </p:txBody>
      </p:sp>
      <p:pic>
        <p:nvPicPr>
          <p:cNvPr id="6" name="Picture 5">
            <a:extLst>
              <a:ext uri="{FF2B5EF4-FFF2-40B4-BE49-F238E27FC236}">
                <a16:creationId xmlns:a16="http://schemas.microsoft.com/office/drawing/2014/main"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7129-63AA-4EF6-802C-84D2FBD02CD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5" name="Slide Number Placeholder 4">
            <a:extLst>
              <a:ext uri="{FF2B5EF4-FFF2-40B4-BE49-F238E27FC236}">
                <a16:creationId xmlns:a16="http://schemas.microsoft.com/office/drawing/2014/main"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pic>
        <p:nvPicPr>
          <p:cNvPr id="6" name="Picture 5">
            <a:extLst>
              <a:ext uri="{FF2B5EF4-FFF2-40B4-BE49-F238E27FC236}">
                <a16:creationId xmlns:a16="http://schemas.microsoft.com/office/drawing/2014/main"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Text Placeholder 3"/>
          <p:cNvSpPr>
            <a:spLocks noGrp="1"/>
          </p:cNvSpPr>
          <p:nvPr>
            <p:ph type="body" idx="1"/>
          </p:nvPr>
        </p:nvSpPr>
        <p:spPr>
          <a:xfrm>
            <a:off x="215153" y="1537988"/>
            <a:ext cx="8520056" cy="2724300"/>
          </a:xfrm>
        </p:spPr>
        <p:txBody>
          <a:bodyPr/>
          <a:lstStyle/>
          <a:p>
            <a:pPr marL="101600" indent="0" algn="just">
              <a:lnSpc>
                <a:spcPct val="150000"/>
              </a:lnSpc>
              <a:buNone/>
            </a:pPr>
            <a:r>
              <a:rPr lang="en-IN" dirty="0">
                <a:latin typeface="Times New Roman" panose="02020603050405020304" pitchFamily="18" charset="0"/>
                <a:cs typeface="Times New Roman" panose="02020603050405020304" pitchFamily="18" charset="0"/>
              </a:rPr>
              <a:t>1.Lei Gong, Cong Zhou, “Development and Research of Mobile Termination Application Based on Android [J],” Computer and modernization,2008 </a:t>
            </a:r>
            <a:r>
              <a:rPr lang="en-IN" dirty="0" err="1">
                <a:latin typeface="Times New Roman" panose="02020603050405020304" pitchFamily="18" charset="0"/>
                <a:cs typeface="Times New Roman" panose="02020603050405020304" pitchFamily="18" charset="0"/>
              </a:rPr>
              <a:t>Yumin</a:t>
            </a:r>
            <a:r>
              <a:rPr lang="en-IN" dirty="0">
                <a:latin typeface="Times New Roman" panose="02020603050405020304" pitchFamily="18" charset="0"/>
                <a:cs typeface="Times New Roman" panose="02020603050405020304" pitchFamily="18" charset="0"/>
              </a:rPr>
              <a:t> 2.Yao,Weiguo Liu, “Study of Android Architecture and Its Application Development,” Computer system application,2008 </a:t>
            </a:r>
            <a:endParaRPr lang="en-US" dirty="0">
              <a:latin typeface="Times New Roman" panose="02020603050405020304" pitchFamily="18" charset="0"/>
              <a:cs typeface="Times New Roman" panose="02020603050405020304" pitchFamily="18" charset="0"/>
            </a:endParaRPr>
          </a:p>
          <a:p>
            <a:pPr marL="101600" indent="0" algn="just">
              <a:lnSpc>
                <a:spcPct val="150000"/>
              </a:lnSpc>
              <a:buNone/>
            </a:pPr>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Xianhua</a:t>
            </a:r>
            <a:r>
              <a:rPr lang="en-IN" dirty="0">
                <a:latin typeface="Times New Roman" panose="02020603050405020304" pitchFamily="18" charset="0"/>
                <a:cs typeface="Times New Roman" panose="02020603050405020304" pitchFamily="18" charset="0"/>
              </a:rPr>
              <a:t> Shu, “Mobile Web Map Service Design Based on Android, ” DALIAN MARITIME UNIVERSITY 2009.</a:t>
            </a:r>
            <a:endParaRPr lang="en-US" dirty="0">
              <a:latin typeface="Times New Roman" panose="02020603050405020304" pitchFamily="18" charset="0"/>
              <a:cs typeface="Times New Roman" panose="02020603050405020304" pitchFamily="18" charset="0"/>
            </a:endParaRPr>
          </a:p>
          <a:p>
            <a:pPr>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3710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294640" y="1009470"/>
            <a:ext cx="6512560" cy="2961900"/>
          </a:xfrm>
          <a:prstGeom prst="rect">
            <a:avLst/>
          </a:prstGeom>
        </p:spPr>
        <p:txBody>
          <a:bodyPr spcFirstLastPara="1" wrap="square" lIns="91425" tIns="91425" rIns="91425" bIns="91425" anchor="ctr" anchorCtr="0">
            <a:noAutofit/>
          </a:bodyPr>
          <a:lstStyle/>
          <a:p>
            <a:pPr algn="ctr"/>
            <a:r>
              <a:rPr lang="en-US" sz="2400" dirty="0">
                <a:solidFill>
                  <a:schemeClr val="bg1"/>
                </a:solidFill>
                <a:latin typeface="Times New Roman" panose="02020603050405020304" pitchFamily="18" charset="0"/>
                <a:cs typeface="Times New Roman" panose="02020603050405020304" pitchFamily="18" charset="0"/>
              </a:rPr>
              <a:t>Online Music Player</a:t>
            </a:r>
          </a:p>
        </p:txBody>
      </p:sp>
    </p:spTree>
    <p:extLst>
      <p:ext uri="{BB962C8B-B14F-4D97-AF65-F5344CB8AC3E}">
        <p14:creationId xmlns:p14="http://schemas.microsoft.com/office/powerpoint/2010/main" val="250723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AIM OF PROJECT</a:t>
            </a:r>
            <a:endParaRPr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pPr marL="0" lvl="0" indent="0" algn="r" rtl="0">
                <a:spcBef>
                  <a:spcPts val="0"/>
                </a:spcBef>
                <a:spcAft>
                  <a:spcPts val="0"/>
                </a:spcAft>
                <a:buNone/>
              </a:pPr>
              <a:t>3</a:t>
            </a:fld>
            <a:endParaRPr sz="1800">
              <a:latin typeface="Times New Roman" pitchFamily="18" charset="0"/>
              <a:cs typeface="Times New Roman" pitchFamily="18" charset="0"/>
            </a:endParaRPr>
          </a:p>
        </p:txBody>
      </p:sp>
      <p:sp>
        <p:nvSpPr>
          <p:cNvPr id="193" name="Google Shape;193;p12"/>
          <p:cNvSpPr txBox="1">
            <a:spLocks noGrp="1"/>
          </p:cNvSpPr>
          <p:nvPr>
            <p:ph type="body" idx="1"/>
          </p:nvPr>
        </p:nvSpPr>
        <p:spPr>
          <a:xfrm>
            <a:off x="204395" y="1539240"/>
            <a:ext cx="8702380" cy="1666539"/>
          </a:xfrm>
          <a:prstGeom prst="rect">
            <a:avLst/>
          </a:prstGeom>
        </p:spPr>
        <p:txBody>
          <a:bodyPr spcFirstLastPara="1" wrap="square" lIns="91425" tIns="91425" rIns="91425" bIns="91425" anchor="t" anchorCtr="0">
            <a:noAutofit/>
          </a:bodyPr>
          <a:lstStyle/>
          <a:p>
            <a:pPr algn="just">
              <a:lnSpc>
                <a:spcPct val="150000"/>
              </a:lnSpc>
              <a:buNone/>
            </a:pPr>
            <a:r>
              <a:rPr lang="en-US" sz="1800" dirty="0">
                <a:latin typeface="Times New Roman" pitchFamily="18" charset="0"/>
                <a:cs typeface="Times New Roman" pitchFamily="18" charset="0"/>
              </a:rPr>
              <a:t>.</a:t>
            </a:r>
            <a:endParaRPr lang="en-IN" sz="1800" dirty="0">
              <a:solidFill>
                <a:srgbClr val="000000"/>
              </a:solidFill>
              <a:latin typeface="Times New Roman" pitchFamily="18" charset="0"/>
              <a:ea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
        <p:nvSpPr>
          <p:cNvPr id="3" name="Rectangle 2"/>
          <p:cNvSpPr/>
          <p:nvPr/>
        </p:nvSpPr>
        <p:spPr>
          <a:xfrm>
            <a:off x="139850" y="1539240"/>
            <a:ext cx="8797832" cy="1704569"/>
          </a:xfrm>
          <a:prstGeom prst="rect">
            <a:avLst/>
          </a:prstGeom>
        </p:spPr>
        <p:txBody>
          <a:bodyPr wrap="square">
            <a:spAutoFit/>
          </a:bodyPr>
          <a:lstStyle/>
          <a:p>
            <a:pPr algn="just">
              <a:lnSpc>
                <a:spcPct val="150000"/>
              </a:lnSpc>
              <a:buClr>
                <a:schemeClr val="tx1">
                  <a:lumMod val="60000"/>
                  <a:lumOff val="40000"/>
                </a:schemeClr>
              </a:buClr>
            </a:pPr>
            <a:endParaRPr lang="en-IN" sz="1800" dirty="0">
              <a:latin typeface="Times New Roman" panose="02020603050405020304" pitchFamily="18" charset="0"/>
              <a:cs typeface="Times New Roman" pitchFamily="18" charset="0"/>
            </a:endParaRPr>
          </a:p>
          <a:p>
            <a:pPr marL="285750" indent="-285750" algn="just">
              <a:lnSpc>
                <a:spcPct val="150000"/>
              </a:lnSpc>
              <a:buClr>
                <a:schemeClr val="tx1">
                  <a:lumMod val="60000"/>
                  <a:lumOff val="40000"/>
                </a:schemeClr>
              </a:buClr>
              <a:buFont typeface="Wingdings" pitchFamily="2" charset="2"/>
              <a:buChar char="v"/>
            </a:pPr>
            <a:r>
              <a:rPr lang="en-IN" sz="1800" dirty="0">
                <a:latin typeface="Times New Roman" panose="02020603050405020304" pitchFamily="18" charset="0"/>
                <a:cs typeface="Times New Roman" pitchFamily="18" charset="0"/>
              </a:rPr>
              <a:t>The aim of the project is The objective of this project is to design a Music store web application with user interface which will enable them to browse, search, get song recommendations and buy the song-items of their choice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ABSTRACT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193" name="Google Shape;193;p12"/>
          <p:cNvSpPr txBox="1">
            <a:spLocks noGrp="1"/>
          </p:cNvSpPr>
          <p:nvPr>
            <p:ph type="body" idx="1"/>
          </p:nvPr>
        </p:nvSpPr>
        <p:spPr>
          <a:xfrm>
            <a:off x="-51794" y="1301068"/>
            <a:ext cx="9144000" cy="3913011"/>
          </a:xfrm>
          <a:prstGeom prst="rect">
            <a:avLst/>
          </a:prstGeom>
        </p:spPr>
        <p:txBody>
          <a:bodyPr spcFirstLastPara="1" wrap="square" lIns="91425" tIns="91425" rIns="91425" bIns="91425" anchor="t" anchorCtr="0">
            <a:noAutofit/>
          </a:bodyPr>
          <a:lstStyle/>
          <a:p>
            <a:pPr algn="just">
              <a:lnSpc>
                <a:spcPct val="150000"/>
              </a:lnSpc>
              <a:spcAft>
                <a:spcPts val="800"/>
              </a:spcAft>
            </a:pPr>
            <a:r>
              <a:rPr lang="en-IN" dirty="0">
                <a:latin typeface="Times New Roman" panose="02020603050405020304" pitchFamily="18" charset="0"/>
                <a:cs typeface="Times New Roman" panose="02020603050405020304" pitchFamily="18" charset="0"/>
              </a:rPr>
              <a:t>The objective of this project is to design a Music store web application with user interface which will enable them to browse, search, get song recommendations and buy the song-items of their choice. The motivation of this project comes from my desire to learn the increasingly growing field of SQL server database designing, website designing and their growing popularity by taking up this case </a:t>
            </a:r>
            <a:r>
              <a:rPr lang="en-IN" dirty="0" err="1">
                <a:latin typeface="Times New Roman" panose="02020603050405020304" pitchFamily="18" charset="0"/>
                <a:cs typeface="Times New Roman" panose="02020603050405020304" pitchFamily="18" charset="0"/>
              </a:rPr>
              <a:t>study.The</a:t>
            </a:r>
            <a:r>
              <a:rPr lang="en-IN" dirty="0">
                <a:latin typeface="Times New Roman" panose="02020603050405020304" pitchFamily="18" charset="0"/>
                <a:cs typeface="Times New Roman" panose="02020603050405020304" pitchFamily="18" charset="0"/>
              </a:rPr>
              <a:t> word “design” in the context of a Web Application can mean many things. Its most popular usage probably refers to the visual and user interface (UI) design of a web site.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6418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INTRODUCTION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193" name="Google Shape;193;p12"/>
          <p:cNvSpPr txBox="1">
            <a:spLocks noGrp="1"/>
          </p:cNvSpPr>
          <p:nvPr>
            <p:ph type="body" idx="1"/>
          </p:nvPr>
        </p:nvSpPr>
        <p:spPr>
          <a:xfrm>
            <a:off x="0" y="1262794"/>
            <a:ext cx="8638391" cy="5076680"/>
          </a:xfrm>
          <a:prstGeom prst="rect">
            <a:avLst/>
          </a:prstGeom>
        </p:spPr>
        <p:txBody>
          <a:bodyPr spcFirstLastPara="1" wrap="square" lIns="91425" tIns="91425" rIns="91425" bIns="91425" anchor="t" anchorCtr="0">
            <a:noAutofit/>
          </a:bodyPr>
          <a:lstStyle/>
          <a:p>
            <a:pPr algn="just">
              <a:lnSpc>
                <a:spcPct val="150000"/>
              </a:lnSpc>
              <a:spcAft>
                <a:spcPts val="800"/>
              </a:spcAft>
            </a:pPr>
            <a:r>
              <a:rPr lang="en-US" dirty="0">
                <a:latin typeface="Times New Roman" panose="02020603050405020304" pitchFamily="18" charset="0"/>
                <a:cs typeface="Times New Roman" panose="02020603050405020304" pitchFamily="18" charset="0"/>
              </a:rPr>
              <a:t>The “Online Music Portal” has been developed to override the problems prevailing in the practicing manual system.  This software is supported to eliminate and in some cases reduce the hardships faced by this existing system more over this system is designed for the particular need of the company to carry out operations in a smooth and effective manner.</a:t>
            </a: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EXISTING SYSTEM</a:t>
            </a:r>
            <a:endParaRPr lang="en-US"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193" name="Google Shape;193;p12"/>
          <p:cNvSpPr txBox="1">
            <a:spLocks noGrp="1"/>
          </p:cNvSpPr>
          <p:nvPr>
            <p:ph type="body" idx="1"/>
          </p:nvPr>
        </p:nvSpPr>
        <p:spPr>
          <a:xfrm>
            <a:off x="53788" y="1376979"/>
            <a:ext cx="8943455" cy="1998399"/>
          </a:xfrm>
          <a:prstGeom prst="rect">
            <a:avLst/>
          </a:prstGeom>
        </p:spPr>
        <p:txBody>
          <a:bodyPr spcFirstLastPara="1" wrap="square" lIns="91425" tIns="91425" rIns="91425" bIns="91425" anchor="t" anchorCtr="0">
            <a:noAutofit/>
          </a:bodyPr>
          <a:lstStyle/>
          <a:p>
            <a:pPr algn="just">
              <a:lnSpc>
                <a:spcPct val="150000"/>
              </a:lnSpc>
              <a:spcAft>
                <a:spcPts val="1400"/>
              </a:spcAft>
            </a:pPr>
            <a:r>
              <a:rPr lang="en-US" dirty="0"/>
              <a:t> </a:t>
            </a:r>
            <a:r>
              <a:rPr lang="en-US" dirty="0">
                <a:latin typeface="Times New Roman" panose="02020603050405020304" pitchFamily="18" charset="0"/>
                <a:cs typeface="Times New Roman" panose="02020603050405020304" pitchFamily="18" charset="0"/>
              </a:rPr>
              <a:t>There were many problems is existing system like to purchase items from shops.  I was time consuming, so the user faces many problems.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01600" indent="0" algn="just">
              <a:lnSpc>
                <a:spcPct val="150000"/>
              </a:lnSpc>
              <a:spcAft>
                <a:spcPts val="1400"/>
              </a:spcAft>
              <a:buNone/>
            </a:pPr>
            <a:endParaRPr lang="en-US" sz="1800" spc="20" dirty="0">
              <a:solidFill>
                <a:srgbClr val="141617"/>
              </a:solidFill>
              <a:effectLst/>
              <a:latin typeface="Times New Roman" panose="02020603050405020304" pitchFamily="18" charset="0"/>
              <a:ea typeface="Times New Roman" panose="02020603050405020304" pitchFamily="18" charset="0"/>
              <a:cs typeface="Courier"/>
            </a:endParaRPr>
          </a:p>
          <a:p>
            <a:pPr algn="just">
              <a:lnSpc>
                <a:spcPct val="150000"/>
              </a:lnSpc>
              <a:spcAft>
                <a:spcPts val="1400"/>
              </a:spcAft>
            </a:pPr>
            <a:endParaRPr lang="en-IN" sz="1800" dirty="0">
              <a:effectLst/>
              <a:latin typeface="Courier"/>
              <a:ea typeface="Times New Roman" panose="02020603050405020304" pitchFamily="18" charset="0"/>
              <a:cs typeface="Courier"/>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F47A-C7FB-4FD5-A4CC-EE9F0EB532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9AA40C3-B66B-4297-B378-4A26BC42B11A}"/>
              </a:ext>
            </a:extLst>
          </p:cNvPr>
          <p:cNvSpPr>
            <a:spLocks noGrp="1"/>
          </p:cNvSpPr>
          <p:nvPr>
            <p:ph type="body" idx="1"/>
          </p:nvPr>
        </p:nvSpPr>
        <p:spPr>
          <a:xfrm>
            <a:off x="269039" y="1761067"/>
            <a:ext cx="8140973" cy="1896533"/>
          </a:xfrm>
        </p:spPr>
        <p:txBody>
          <a:bodyPr/>
          <a:lstStyle/>
          <a:p>
            <a:pPr algn="just" fontAlgn="base">
              <a:lnSpc>
                <a:spcPct val="150000"/>
              </a:lnSpc>
            </a:pPr>
            <a:r>
              <a:rPr lang="en-US" dirty="0">
                <a:latin typeface="Times New Roman" panose="02020603050405020304" pitchFamily="18" charset="0"/>
                <a:cs typeface="Times New Roman" panose="02020603050405020304" pitchFamily="18" charset="0"/>
              </a:rPr>
              <a:t>Limited customers</a:t>
            </a:r>
          </a:p>
          <a:p>
            <a:pPr algn="just" fontAlgn="base">
              <a:lnSpc>
                <a:spcPct val="150000"/>
              </a:lnSpc>
            </a:pPr>
            <a:r>
              <a:rPr lang="en-US" dirty="0">
                <a:latin typeface="Times New Roman" panose="02020603050405020304" pitchFamily="18" charset="0"/>
                <a:cs typeface="Times New Roman" panose="02020603050405020304" pitchFamily="18" charset="0"/>
              </a:rPr>
              <a:t>The use of manpower in the existing system is so high because maintaining the details about all the products, stock, transaction and much other process.</a:t>
            </a:r>
          </a:p>
          <a:p>
            <a:pPr algn="just" fontAlgn="base">
              <a:lnSpc>
                <a:spcPct val="150000"/>
              </a:lnSpc>
            </a:pPr>
            <a:r>
              <a:rPr lang="en-US" dirty="0">
                <a:latin typeface="Times New Roman" panose="02020603050405020304" pitchFamily="18" charset="0"/>
                <a:cs typeface="Times New Roman" panose="02020603050405020304" pitchFamily="18" charset="0"/>
              </a:rPr>
              <a:t>Quick reports on the current status will be very time consuming and the chances of error will be high.</a:t>
            </a:r>
          </a:p>
          <a:p>
            <a:pPr marL="342900" lvl="0" indent="-342900" algn="just">
              <a:lnSpc>
                <a:spcPct val="150000"/>
              </a:lnSpc>
              <a:spcAft>
                <a:spcPts val="1000"/>
              </a:spcAft>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F70E187-580C-4ACA-BAF0-D05D1B7B1C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6" name="Picture 5">
            <a:extLst>
              <a:ext uri="{FF2B5EF4-FFF2-40B4-BE49-F238E27FC236}">
                <a16:creationId xmlns:a16="http://schemas.microsoft.com/office/drawing/2014/main" id="{CB31A1A1-3DD2-45D0-94C8-AC30156043E5}"/>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43129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C270-A84B-4183-864C-F73859C8E7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D3DCE1F-DCDB-44D0-894F-1E1EDF67E158}"/>
              </a:ext>
            </a:extLst>
          </p:cNvPr>
          <p:cNvSpPr>
            <a:spLocks noGrp="1"/>
          </p:cNvSpPr>
          <p:nvPr>
            <p:ph type="body" idx="1"/>
          </p:nvPr>
        </p:nvSpPr>
        <p:spPr>
          <a:xfrm>
            <a:off x="0" y="1615185"/>
            <a:ext cx="8756725" cy="4024704"/>
          </a:xfrm>
        </p:spPr>
        <p:txBody>
          <a:bodyPr/>
          <a:lstStyle/>
          <a:p>
            <a:pPr algn="just">
              <a:lnSpc>
                <a:spcPct val="150000"/>
              </a:lnSpc>
              <a:spcAft>
                <a:spcPts val="800"/>
              </a:spcAft>
            </a:pPr>
            <a:r>
              <a:rPr lang="en-US" dirty="0">
                <a:latin typeface="Times New Roman" panose="02020603050405020304" pitchFamily="18" charset="0"/>
                <a:cs typeface="Times New Roman" panose="02020603050405020304" pitchFamily="18" charset="0"/>
              </a:rPr>
              <a:t>The development of this new system contains the following activities, which try to develop on-line application by keeping the entire process in the view of data base integration approach.</a:t>
            </a:r>
          </a:p>
          <a:p>
            <a:pPr algn="just">
              <a:lnSpc>
                <a:spcPct val="150000"/>
              </a:lnSpc>
              <a:spcAft>
                <a:spcPts val="800"/>
              </a:spcAft>
            </a:pP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6" name="Picture 5">
            <a:extLst>
              <a:ext uri="{FF2B5EF4-FFF2-40B4-BE49-F238E27FC236}">
                <a16:creationId xmlns:a16="http://schemas.microsoft.com/office/drawing/2014/main"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D823-B8F6-4E18-95C6-56FCED37445E}"/>
              </a:ext>
            </a:extLst>
          </p:cNvPr>
          <p:cNvSpPr>
            <a:spLocks noGrp="1"/>
          </p:cNvSpPr>
          <p:nvPr>
            <p:ph type="title"/>
          </p:nvPr>
        </p:nvSpPr>
        <p:spPr/>
        <p:txBody>
          <a:bodyPr/>
          <a:lstStyle/>
          <a:p>
            <a:r>
              <a:rPr lang="en-US" dirty="0">
                <a:latin typeface="Times New Roman" pitchFamily="18" charset="0"/>
                <a:cs typeface="Times New Roman" pitchFamily="18" charset="0"/>
              </a:rPr>
              <a:t>ADVANTAGES</a:t>
            </a:r>
            <a:endParaRPr lang="en-IN"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514681C1-68A4-4DE1-B55D-2D9A3EECCA0B}"/>
              </a:ext>
            </a:extLst>
          </p:cNvPr>
          <p:cNvSpPr>
            <a:spLocks noGrp="1"/>
          </p:cNvSpPr>
          <p:nvPr>
            <p:ph type="body" idx="1"/>
          </p:nvPr>
        </p:nvSpPr>
        <p:spPr>
          <a:xfrm>
            <a:off x="405202" y="1275644"/>
            <a:ext cx="6913544" cy="3188524"/>
          </a:xfrm>
        </p:spPr>
        <p:txBody>
          <a:bodyPr/>
          <a:lstStyle/>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a:p>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endParaRPr lang="en-IN"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pic>
        <p:nvPicPr>
          <p:cNvPr id="6" name="Picture 5">
            <a:extLst>
              <a:ext uri="{FF2B5EF4-FFF2-40B4-BE49-F238E27FC236}">
                <a16:creationId xmlns:a16="http://schemas.microsoft.com/office/drawing/2014/main" id="{99697611-A80C-4452-B720-7E7CD2813342}"/>
              </a:ext>
            </a:extLst>
          </p:cNvPr>
          <p:cNvPicPr>
            <a:picLocks noChangeAspect="1"/>
          </p:cNvPicPr>
          <p:nvPr/>
        </p:nvPicPr>
        <p:blipFill>
          <a:blip r:embed="rId2"/>
          <a:stretch>
            <a:fillRect/>
          </a:stretch>
        </p:blipFill>
        <p:spPr>
          <a:xfrm>
            <a:off x="7727819" y="32108"/>
            <a:ext cx="1364387" cy="1189194"/>
          </a:xfrm>
          <a:prstGeom prst="rect">
            <a:avLst/>
          </a:prstGeom>
        </p:spPr>
      </p:pic>
      <p:sp>
        <p:nvSpPr>
          <p:cNvPr id="8" name="Text Placeholder 2">
            <a:extLst>
              <a:ext uri="{FF2B5EF4-FFF2-40B4-BE49-F238E27FC236}">
                <a16:creationId xmlns:a16="http://schemas.microsoft.com/office/drawing/2014/main" id="{59AA40C3-B66B-4297-B378-4A26BC42B11A}"/>
              </a:ext>
            </a:extLst>
          </p:cNvPr>
          <p:cNvSpPr>
            <a:spLocks noGrp="1"/>
          </p:cNvSpPr>
          <p:nvPr>
            <p:ph type="body" idx="1"/>
          </p:nvPr>
        </p:nvSpPr>
        <p:spPr>
          <a:xfrm>
            <a:off x="269039" y="1761067"/>
            <a:ext cx="8140973" cy="2068655"/>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Traditional </a:t>
            </a:r>
            <a:r>
              <a:rPr lang="en-US" sz="1800" dirty="0">
                <a:latin typeface="Times New Roman" panose="02020603050405020304" pitchFamily="18" charset="0"/>
                <a:cs typeface="Times New Roman" panose="02020603050405020304" pitchFamily="18" charset="0"/>
                <a:hlinkClick r:id="rId3"/>
              </a:rPr>
              <a:t>business models</a:t>
            </a:r>
            <a:r>
              <a:rPr lang="en-US" sz="1800" dirty="0">
                <a:latin typeface="Times New Roman" panose="02020603050405020304" pitchFamily="18" charset="0"/>
                <a:cs typeface="Times New Roman" panose="02020603050405020304" pitchFamily="18" charset="0"/>
              </a:rPr>
              <a:t> are now a thing of the past, and various new opportunities have taken their place in the music industry. This is also the case of popular music streaming platforms, which all have millions of monthly users.</a:t>
            </a:r>
          </a:p>
          <a:p>
            <a:pPr algn="just">
              <a:lnSpc>
                <a:spcPct val="150000"/>
              </a:lnSpc>
            </a:pPr>
            <a:r>
              <a:rPr lang="en-US" sz="1800" dirty="0">
                <a:latin typeface="Times New Roman" panose="02020603050405020304" pitchFamily="18" charset="0"/>
                <a:cs typeface="Times New Roman" panose="02020603050405020304" pitchFamily="18" charset="0"/>
              </a:rPr>
              <a:t>Thanks to these platforms, people can now listen to your music anytime, anywhere, and sometimes for a very small fee. However, you might be wondering, why should I use these platforms if I am an artist? Well, you started reading the right post.</a:t>
            </a:r>
          </a:p>
          <a:p>
            <a:pPr marL="342900" lvl="0" indent="-342900">
              <a:lnSpc>
                <a:spcPct val="150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498779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3115</TotalTime>
  <Words>890</Words>
  <Application>Microsoft Office PowerPoint</Application>
  <PresentationFormat>On-screen Show (16:9)</PresentationFormat>
  <Paragraphs>163</Paragraphs>
  <Slides>18</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Roboto Condensed Light</vt:lpstr>
      <vt:lpstr>Arvo</vt:lpstr>
      <vt:lpstr>Calibri</vt:lpstr>
      <vt:lpstr>Arial</vt:lpstr>
      <vt:lpstr>Roboto Condensed</vt:lpstr>
      <vt:lpstr>Times New Roman</vt:lpstr>
      <vt:lpstr>Wingdings</vt:lpstr>
      <vt:lpstr>Courier</vt:lpstr>
      <vt:lpstr>Symbol</vt:lpstr>
      <vt:lpstr>Salerio template</vt:lpstr>
      <vt:lpstr>HELLO!</vt:lpstr>
      <vt:lpstr>Online Music Player</vt:lpstr>
      <vt:lpstr>AIM OF PROJECT</vt:lpstr>
      <vt:lpstr>ABSTRACT</vt:lpstr>
      <vt:lpstr>INTRODUCTION </vt:lpstr>
      <vt:lpstr>EXISTING SYSTEM</vt:lpstr>
      <vt:lpstr>DISADVANTAGES</vt:lpstr>
      <vt:lpstr>PROPOSED SYSTEM</vt:lpstr>
      <vt:lpstr>ADVANTAGES</vt:lpstr>
      <vt:lpstr>SYSTEM ARCHITECTURE</vt:lpstr>
      <vt:lpstr>MODULES</vt:lpstr>
      <vt:lpstr>User</vt:lpstr>
      <vt:lpstr>HARDWARE REQUIREMENTS</vt:lpstr>
      <vt:lpstr>SOFTWARE REQUIREMENTS</vt:lpstr>
      <vt:lpstr>FUTURE WORK</vt:lpstr>
      <vt:lpstr>CONCLUSION</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ADMIN</cp:lastModifiedBy>
  <cp:revision>271</cp:revision>
  <dcterms:modified xsi:type="dcterms:W3CDTF">2023-04-29T13:27:27Z</dcterms:modified>
</cp:coreProperties>
</file>