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8" r:id="rId2"/>
    <p:sldId id="308" r:id="rId3"/>
    <p:sldId id="257" r:id="rId4"/>
    <p:sldId id="297" r:id="rId5"/>
    <p:sldId id="298" r:id="rId6"/>
    <p:sldId id="299" r:id="rId7"/>
    <p:sldId id="309" r:id="rId8"/>
    <p:sldId id="310" r:id="rId9"/>
    <p:sldId id="311" r:id="rId10"/>
    <p:sldId id="329" r:id="rId11"/>
    <p:sldId id="313" r:id="rId12"/>
    <p:sldId id="314" r:id="rId13"/>
    <p:sldId id="324" r:id="rId14"/>
    <p:sldId id="330" r:id="rId15"/>
    <p:sldId id="316" r:id="rId16"/>
    <p:sldId id="317" r:id="rId17"/>
    <p:sldId id="321" r:id="rId18"/>
    <p:sldId id="318" r:id="rId19"/>
    <p:sldId id="319" r:id="rId20"/>
    <p:sldId id="278" r:id="rId21"/>
  </p:sldIdLst>
  <p:sldSz cx="9144000" cy="5143500" type="screen16x9"/>
  <p:notesSz cx="6858000" cy="9144000"/>
  <p:embeddedFontLst>
    <p:embeddedFont>
      <p:font typeface="Arvo"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Roboto Condensed" panose="020B0604020202020204" charset="0"/>
      <p:regular r:id="rId31"/>
      <p:bold r:id="rId32"/>
      <p:italic r:id="rId33"/>
      <p:boldItalic r:id="rId34"/>
    </p:embeddedFont>
    <p:embeddedFont>
      <p:font typeface="Roboto Condensed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6533" autoAdjust="0"/>
  </p:normalViewPr>
  <p:slideViewPr>
    <p:cSldViewPr snapToGrid="0">
      <p:cViewPr varScale="1">
        <p:scale>
          <a:sx n="83" d="100"/>
          <a:sy n="83" d="100"/>
        </p:scale>
        <p:origin x="34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5490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213" name="Google Shape;213;p13"/>
          <p:cNvSpPr txBox="1">
            <a:spLocks noGrp="1"/>
          </p:cNvSpPr>
          <p:nvPr>
            <p:ph type="ctrTitle" idx="4294967295"/>
          </p:nvPr>
        </p:nvSpPr>
        <p:spPr>
          <a:xfrm>
            <a:off x="0" y="2363788"/>
            <a:ext cx="6594475" cy="11604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0" y="3230563"/>
            <a:ext cx="6594475" cy="13414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577208" y="455102"/>
            <a:ext cx="5258400" cy="766200"/>
          </a:xfrm>
        </p:spPr>
        <p:txBody>
          <a:bodyPr/>
          <a:lstStyle/>
          <a:p>
            <a:r>
              <a:rPr lang="en-US" dirty="0">
                <a:latin typeface="Times New Roman" pitchFamily="18" charset="0"/>
                <a:cs typeface="Times New Roman" pitchFamily="18" charset="0"/>
              </a:rPr>
              <a:t>SYSTEM ARCHITECTURE</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2"/>
          <a:stretch>
            <a:fillRect/>
          </a:stretch>
        </p:blipFill>
        <p:spPr>
          <a:xfrm>
            <a:off x="7727819" y="32108"/>
            <a:ext cx="1364387" cy="1189194"/>
          </a:xfrm>
          <a:prstGeom prst="rect">
            <a:avLst/>
          </a:prstGeom>
        </p:spPr>
      </p:pic>
      <p:grpSp>
        <p:nvGrpSpPr>
          <p:cNvPr id="7" name="Canvas 1">
            <a:extLst>
              <a:ext uri="{FF2B5EF4-FFF2-40B4-BE49-F238E27FC236}">
                <a16:creationId xmlns:a16="http://schemas.microsoft.com/office/drawing/2014/main" id="{AC79F7DB-B047-4BB5-A422-48B997AE1003}"/>
              </a:ext>
            </a:extLst>
          </p:cNvPr>
          <p:cNvGrpSpPr/>
          <p:nvPr/>
        </p:nvGrpSpPr>
        <p:grpSpPr>
          <a:xfrm>
            <a:off x="833378" y="1493134"/>
            <a:ext cx="5995686" cy="3458966"/>
            <a:chOff x="0" y="0"/>
            <a:chExt cx="5486400" cy="3200400"/>
          </a:xfrm>
        </p:grpSpPr>
        <p:sp>
          <p:nvSpPr>
            <p:cNvPr id="8" name="Rectangle 7">
              <a:extLst>
                <a:ext uri="{FF2B5EF4-FFF2-40B4-BE49-F238E27FC236}">
                  <a16:creationId xmlns:a16="http://schemas.microsoft.com/office/drawing/2014/main" id="{AA40F8C9-6E62-4330-B14E-4B9E42028E5D}"/>
                </a:ext>
              </a:extLst>
            </p:cNvPr>
            <p:cNvSpPr/>
            <p:nvPr/>
          </p:nvSpPr>
          <p:spPr>
            <a:xfrm>
              <a:off x="0" y="0"/>
              <a:ext cx="5486400" cy="3200400"/>
            </a:xfrm>
            <a:prstGeom prst="rect">
              <a:avLst/>
            </a:prstGeom>
          </p:spPr>
        </p:sp>
        <p:pic>
          <p:nvPicPr>
            <p:cNvPr id="9" name="Picture 8">
              <a:extLst>
                <a:ext uri="{FF2B5EF4-FFF2-40B4-BE49-F238E27FC236}">
                  <a16:creationId xmlns:a16="http://schemas.microsoft.com/office/drawing/2014/main" id="{6ECC6998-A2FB-486D-93E6-702D225945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00" y="180000"/>
              <a:ext cx="781050" cy="781050"/>
            </a:xfrm>
            <a:prstGeom prst="rect">
              <a:avLst/>
            </a:prstGeom>
            <a:noFill/>
            <a:ln>
              <a:noFill/>
            </a:ln>
          </p:spPr>
        </p:pic>
        <p:pic>
          <p:nvPicPr>
            <p:cNvPr id="10" name="Picture 9">
              <a:extLst>
                <a:ext uri="{FF2B5EF4-FFF2-40B4-BE49-F238E27FC236}">
                  <a16:creationId xmlns:a16="http://schemas.microsoft.com/office/drawing/2014/main" id="{08B8CF1E-08BD-40BF-90FD-ECBDE70B402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675" y="2047874"/>
              <a:ext cx="1134450" cy="856275"/>
            </a:xfrm>
            <a:prstGeom prst="rect">
              <a:avLst/>
            </a:prstGeom>
            <a:noFill/>
            <a:ln>
              <a:noFill/>
            </a:ln>
          </p:spPr>
        </p:pic>
        <p:pic>
          <p:nvPicPr>
            <p:cNvPr id="11" name="Picture 10">
              <a:extLst>
                <a:ext uri="{FF2B5EF4-FFF2-40B4-BE49-F238E27FC236}">
                  <a16:creationId xmlns:a16="http://schemas.microsoft.com/office/drawing/2014/main" id="{285F05CD-C0F1-49B2-A23F-1F1DDAD89AEB}"/>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5149" y="2208825"/>
              <a:ext cx="1209675" cy="801075"/>
            </a:xfrm>
            <a:prstGeom prst="rect">
              <a:avLst/>
            </a:prstGeom>
            <a:noFill/>
            <a:ln>
              <a:noFill/>
            </a:ln>
          </p:spPr>
        </p:pic>
        <p:pic>
          <p:nvPicPr>
            <p:cNvPr id="12" name="Picture 11">
              <a:extLst>
                <a:ext uri="{FF2B5EF4-FFF2-40B4-BE49-F238E27FC236}">
                  <a16:creationId xmlns:a16="http://schemas.microsoft.com/office/drawing/2014/main" id="{5C245F63-5316-4F4E-B379-946D20915984}"/>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8825" y="180000"/>
              <a:ext cx="896325" cy="835955"/>
            </a:xfrm>
            <a:prstGeom prst="rect">
              <a:avLst/>
            </a:prstGeom>
            <a:noFill/>
            <a:ln>
              <a:noFill/>
            </a:ln>
          </p:spPr>
        </p:pic>
        <p:pic>
          <p:nvPicPr>
            <p:cNvPr id="13" name="Picture 12">
              <a:extLst>
                <a:ext uri="{FF2B5EF4-FFF2-40B4-BE49-F238E27FC236}">
                  <a16:creationId xmlns:a16="http://schemas.microsoft.com/office/drawing/2014/main" id="{6B955FD6-09CA-47B5-8C1F-98EED62CCF24}"/>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90000" y="341925"/>
              <a:ext cx="514350" cy="514350"/>
            </a:xfrm>
            <a:prstGeom prst="rect">
              <a:avLst/>
            </a:prstGeom>
            <a:noFill/>
            <a:ln>
              <a:noFill/>
            </a:ln>
          </p:spPr>
        </p:pic>
        <p:cxnSp>
          <p:nvCxnSpPr>
            <p:cNvPr id="14" name="Straight Arrow Connector 13">
              <a:extLst>
                <a:ext uri="{FF2B5EF4-FFF2-40B4-BE49-F238E27FC236}">
                  <a16:creationId xmlns:a16="http://schemas.microsoft.com/office/drawing/2014/main" id="{F1A4614C-AC04-4E46-8C2B-432A7DCB02E4}"/>
                </a:ext>
              </a:extLst>
            </p:cNvPr>
            <p:cNvCxnSpPr>
              <a:stCxn id="9" idx="3"/>
              <a:endCxn id="12" idx="1"/>
            </p:cNvCxnSpPr>
            <p:nvPr/>
          </p:nvCxnSpPr>
          <p:spPr>
            <a:xfrm>
              <a:off x="961050" y="570525"/>
              <a:ext cx="1247775" cy="2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F328A8-B0F6-4592-BA6E-83B49B0B710C}"/>
                </a:ext>
              </a:extLst>
            </p:cNvPr>
            <p:cNvCxnSpPr/>
            <p:nvPr/>
          </p:nvCxnSpPr>
          <p:spPr>
            <a:xfrm flipH="1" flipV="1">
              <a:off x="904875" y="733425"/>
              <a:ext cx="1409700" cy="12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8A4A3F-26F2-4692-BD09-36FE9A82F87D}"/>
                </a:ext>
              </a:extLst>
            </p:cNvPr>
            <p:cNvCxnSpPr/>
            <p:nvPr/>
          </p:nvCxnSpPr>
          <p:spPr>
            <a:xfrm>
              <a:off x="819150" y="856275"/>
              <a:ext cx="2609850" cy="153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35A4074-7B22-492C-9A26-D01719FC831A}"/>
                </a:ext>
              </a:extLst>
            </p:cNvPr>
            <p:cNvCxnSpPr/>
            <p:nvPr/>
          </p:nvCxnSpPr>
          <p:spPr>
            <a:xfrm flipH="1" flipV="1">
              <a:off x="1381125" y="2686050"/>
              <a:ext cx="18097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12CDF4D-5030-4917-8AFA-241C72A582FB}"/>
                </a:ext>
              </a:extLst>
            </p:cNvPr>
            <p:cNvCxnSpPr/>
            <p:nvPr/>
          </p:nvCxnSpPr>
          <p:spPr>
            <a:xfrm flipV="1">
              <a:off x="3667125" y="856275"/>
              <a:ext cx="561975" cy="162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B3F7C27-0651-4DAD-AD39-4907E1CEEC10}"/>
                </a:ext>
              </a:extLst>
            </p:cNvPr>
            <p:cNvCxnSpPr/>
            <p:nvPr/>
          </p:nvCxnSpPr>
          <p:spPr>
            <a:xfrm flipV="1">
              <a:off x="3105150" y="637200"/>
              <a:ext cx="884850" cy="4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39F0001-4114-4DE8-B5B1-31F9F98F4CBF}"/>
                </a:ext>
              </a:extLst>
            </p:cNvPr>
            <p:cNvCxnSpPr/>
            <p:nvPr/>
          </p:nvCxnSpPr>
          <p:spPr>
            <a:xfrm flipH="1" flipV="1">
              <a:off x="590550" y="961050"/>
              <a:ext cx="142875" cy="108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9FE5A4A-86E7-4AFC-AF7E-5E11A018E886}"/>
                </a:ext>
              </a:extLst>
            </p:cNvPr>
            <p:cNvSpPr/>
            <p:nvPr/>
          </p:nvSpPr>
          <p:spPr>
            <a:xfrm>
              <a:off x="1076324" y="180001"/>
              <a:ext cx="1038225" cy="29625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Register</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22" name="Rectangle 21">
              <a:extLst>
                <a:ext uri="{FF2B5EF4-FFF2-40B4-BE49-F238E27FC236}">
                  <a16:creationId xmlns:a16="http://schemas.microsoft.com/office/drawing/2014/main" id="{A0717201-43B5-4732-8049-67D27A4EF670}"/>
                </a:ext>
              </a:extLst>
            </p:cNvPr>
            <p:cNvSpPr/>
            <p:nvPr/>
          </p:nvSpPr>
          <p:spPr>
            <a:xfrm rot="1100580">
              <a:off x="1383749" y="961474"/>
              <a:ext cx="1190625" cy="460556"/>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Authorized the TPA after login</a:t>
              </a:r>
            </a:p>
          </p:txBody>
        </p:sp>
        <p:sp>
          <p:nvSpPr>
            <p:cNvPr id="23" name="Rectangle 22">
              <a:extLst>
                <a:ext uri="{FF2B5EF4-FFF2-40B4-BE49-F238E27FC236}">
                  <a16:creationId xmlns:a16="http://schemas.microsoft.com/office/drawing/2014/main" id="{D34B4879-4862-4C38-ACDE-7868DDC57E79}"/>
                </a:ext>
              </a:extLst>
            </p:cNvPr>
            <p:cNvSpPr/>
            <p:nvPr/>
          </p:nvSpPr>
          <p:spPr>
            <a:xfrm>
              <a:off x="3190875" y="180000"/>
              <a:ext cx="847725" cy="296251"/>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Send key</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24" name="Rectangle 23">
              <a:extLst>
                <a:ext uri="{FF2B5EF4-FFF2-40B4-BE49-F238E27FC236}">
                  <a16:creationId xmlns:a16="http://schemas.microsoft.com/office/drawing/2014/main" id="{3C615036-639F-4C33-A891-1A8C21DEB93D}"/>
                </a:ext>
              </a:extLst>
            </p:cNvPr>
            <p:cNvSpPr/>
            <p:nvPr/>
          </p:nvSpPr>
          <p:spPr>
            <a:xfrm rot="2016802">
              <a:off x="1261528" y="1787808"/>
              <a:ext cx="1600200" cy="47147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Upload the file in encrypted format</a:t>
              </a:r>
            </a:p>
          </p:txBody>
        </p:sp>
        <p:sp>
          <p:nvSpPr>
            <p:cNvPr id="25" name="Rectangle 24">
              <a:extLst>
                <a:ext uri="{FF2B5EF4-FFF2-40B4-BE49-F238E27FC236}">
                  <a16:creationId xmlns:a16="http://schemas.microsoft.com/office/drawing/2014/main" id="{EA4BFF71-987B-42C2-8C2D-6AE632534408}"/>
                </a:ext>
              </a:extLst>
            </p:cNvPr>
            <p:cNvSpPr/>
            <p:nvPr/>
          </p:nvSpPr>
          <p:spPr>
            <a:xfrm rot="17125039">
              <a:off x="3924737" y="1486018"/>
              <a:ext cx="1275761" cy="608414"/>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Download the file in decrypted format</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grpSp>
    </p:spTree>
    <p:extLst>
      <p:ext uri="{BB962C8B-B14F-4D97-AF65-F5344CB8AC3E}">
        <p14:creationId xmlns:p14="http://schemas.microsoft.com/office/powerpoint/2010/main" val="112446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814275" y="1537988"/>
            <a:ext cx="5168836" cy="2724300"/>
          </a:xfrm>
        </p:spPr>
        <p:txBody>
          <a:bodyPr/>
          <a:lstStyle/>
          <a:p>
            <a:pPr marL="101600" indent="0" fontAlgn="base">
              <a:lnSpc>
                <a:spcPct val="150000"/>
              </a:lnSpc>
              <a:buClr>
                <a:schemeClr val="tx1">
                  <a:lumMod val="60000"/>
                  <a:lumOff val="40000"/>
                </a:schemeClr>
              </a:buClr>
              <a:buNone/>
            </a:pPr>
            <a:r>
              <a:rPr lang="en-US" sz="1800" dirty="0">
                <a:latin typeface="Times New Roman" pitchFamily="18" charset="0"/>
                <a:cs typeface="Times New Roman" pitchFamily="18" charset="0"/>
              </a:rPr>
              <a:t>In this project has five modules:</a:t>
            </a:r>
          </a:p>
          <a:p>
            <a:pPr marL="101600" indent="0">
              <a:buNone/>
            </a:pPr>
            <a:r>
              <a:rPr lang="en-US" sz="1800" dirty="0">
                <a:latin typeface="Times New Roman" pitchFamily="18" charset="0"/>
                <a:cs typeface="Times New Roman" pitchFamily="18" charset="0"/>
              </a:rPr>
              <a:t>1. Data user</a:t>
            </a:r>
          </a:p>
          <a:p>
            <a:pPr marL="101600" indent="0">
              <a:buNone/>
            </a:pPr>
            <a:r>
              <a:rPr lang="en-US" sz="1800" dirty="0">
                <a:latin typeface="Times New Roman" pitchFamily="18" charset="0"/>
                <a:cs typeface="Times New Roman" pitchFamily="18" charset="0"/>
              </a:rPr>
              <a:t>2. TPA</a:t>
            </a:r>
          </a:p>
          <a:p>
            <a:pPr marL="101600" indent="0">
              <a:buNone/>
            </a:pPr>
            <a:r>
              <a:rPr lang="en-US" sz="1800" dirty="0">
                <a:latin typeface="Times New Roman" pitchFamily="18" charset="0"/>
                <a:cs typeface="Times New Roman" pitchFamily="18" charset="0"/>
              </a:rPr>
              <a:t>3. KGC</a:t>
            </a:r>
          </a:p>
          <a:p>
            <a:pPr marL="101600" indent="0">
              <a:buNone/>
            </a:pPr>
            <a:r>
              <a:rPr lang="en-US" sz="1800" dirty="0">
                <a:latin typeface="Times New Roman" pitchFamily="18" charset="0"/>
                <a:cs typeface="Times New Roman" pitchFamily="18" charset="0"/>
              </a:rPr>
              <a:t>4. Cloud Server</a:t>
            </a:r>
          </a:p>
          <a:p>
            <a:pPr marL="101600" indent="0">
              <a:buNone/>
            </a:pPr>
            <a:r>
              <a:rPr lang="en-US" sz="1800" dirty="0">
                <a:latin typeface="Times New Roman" pitchFamily="18" charset="0"/>
                <a:cs typeface="Times New Roman" pitchFamily="18" charset="0"/>
              </a:rPr>
              <a:t>5. Attacker</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7753-8D34-4414-89DD-7DA2F8FDFECE}"/>
              </a:ext>
            </a:extLst>
          </p:cNvPr>
          <p:cNvSpPr>
            <a:spLocks noGrp="1"/>
          </p:cNvSpPr>
          <p:nvPr>
            <p:ph type="title"/>
          </p:nvPr>
        </p:nvSpPr>
        <p:spPr>
          <a:xfrm>
            <a:off x="460534" y="392575"/>
            <a:ext cx="5258400" cy="766200"/>
          </a:xfrm>
        </p:spPr>
        <p:txBody>
          <a:bodyPr/>
          <a:lstStyle/>
          <a:p>
            <a:pPr marL="101600" indent="0" fontAlgn="base">
              <a:lnSpc>
                <a:spcPct val="150000"/>
              </a:lnSpc>
              <a:buClr>
                <a:schemeClr val="tx1">
                  <a:lumMod val="60000"/>
                  <a:lumOff val="40000"/>
                </a:schemeClr>
              </a:buClr>
              <a:buNone/>
            </a:pPr>
            <a:r>
              <a:rPr lang="en-US" sz="2000" dirty="0">
                <a:latin typeface="Times New Roman" pitchFamily="18" charset="0"/>
                <a:cs typeface="Times New Roman" pitchFamily="18" charset="0"/>
              </a:rPr>
              <a:t>DA</a:t>
            </a:r>
            <a:r>
              <a:rPr lang="en-US" dirty="0">
                <a:latin typeface="Times New Roman" pitchFamily="18" charset="0"/>
                <a:cs typeface="Times New Roman" pitchFamily="18" charset="0"/>
              </a:rPr>
              <a:t>TA USER</a:t>
            </a:r>
            <a:endParaRPr lang="en-US" sz="20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AB77B499-8D7C-444B-AFB5-48376E5D7067}"/>
              </a:ext>
            </a:extLst>
          </p:cNvPr>
          <p:cNvSpPr>
            <a:spLocks noGrp="1"/>
          </p:cNvSpPr>
          <p:nvPr>
            <p:ph type="body" idx="1"/>
          </p:nvPr>
        </p:nvSpPr>
        <p:spPr>
          <a:xfrm>
            <a:off x="264695" y="1335505"/>
            <a:ext cx="7632457" cy="1467854"/>
          </a:xfrm>
        </p:spPr>
        <p:txBody>
          <a:bodyPr/>
          <a:lstStyle/>
          <a:p>
            <a:pPr marL="342900" indent="-342900" algn="just">
              <a:lnSpc>
                <a:spcPct val="150000"/>
              </a:lnSpc>
              <a:spcAft>
                <a:spcPts val="800"/>
              </a:spcAft>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p>
        </p:txBody>
      </p:sp>
      <p:sp>
        <p:nvSpPr>
          <p:cNvPr id="12" name="Text Placeholder 2">
            <a:extLst>
              <a:ext uri="{FF2B5EF4-FFF2-40B4-BE49-F238E27FC236}">
                <a16:creationId xmlns:a16="http://schemas.microsoft.com/office/drawing/2014/main" id="{76719E3C-19A6-47F5-8F8C-20872158AA35}"/>
              </a:ext>
            </a:extLst>
          </p:cNvPr>
          <p:cNvSpPr>
            <a:spLocks noGrp="1"/>
          </p:cNvSpPr>
          <p:nvPr>
            <p:ph type="body" idx="2"/>
          </p:nvPr>
        </p:nvSpPr>
        <p:spPr>
          <a:xfrm>
            <a:off x="0" y="1140311"/>
            <a:ext cx="8710863" cy="5654028"/>
          </a:xfrm>
        </p:spPr>
        <p:txBody>
          <a:bodyPr/>
          <a:lstStyle/>
          <a:p>
            <a:pPr lvl="0" algn="just"/>
            <a:r>
              <a:rPr lang="en-IN" sz="1800" dirty="0">
                <a:latin typeface="Times New Roman" panose="02020603050405020304" pitchFamily="18" charset="0"/>
                <a:cs typeface="Times New Roman" panose="02020603050405020304" pitchFamily="18" charset="0"/>
              </a:rPr>
              <a:t>Register their own details.</a:t>
            </a:r>
            <a:endParaRPr lang="en-US"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Authorized the TPA After login, Login their correct user name and password.</a:t>
            </a:r>
          </a:p>
          <a:p>
            <a:pPr lvl="0" algn="just"/>
            <a:r>
              <a:rPr lang="en-US" sz="1800" dirty="0">
                <a:latin typeface="Times New Roman" panose="02020603050405020304" pitchFamily="18" charset="0"/>
                <a:cs typeface="Times New Roman" panose="02020603050405020304" pitchFamily="18" charset="0"/>
              </a:rPr>
              <a:t>Upload the files to the cloud in encrypted format with file private and trapdoor key by using fuzzy logic for key generation for encryption &amp; decryption. </a:t>
            </a:r>
          </a:p>
          <a:p>
            <a:pPr lvl="0" algn="just"/>
            <a:r>
              <a:rPr lang="en-US" sz="1800" dirty="0">
                <a:latin typeface="Times New Roman" panose="02020603050405020304" pitchFamily="18" charset="0"/>
                <a:cs typeface="Times New Roman" panose="02020603050405020304" pitchFamily="18" charset="0"/>
              </a:rPr>
              <a:t>Manage the file.</a:t>
            </a:r>
          </a:p>
          <a:p>
            <a:pPr lvl="0" algn="just"/>
            <a:r>
              <a:rPr lang="en-US" sz="1800" dirty="0">
                <a:latin typeface="Times New Roman" panose="02020603050405020304" pitchFamily="18" charset="0"/>
                <a:cs typeface="Times New Roman" panose="02020603050405020304" pitchFamily="18" charset="0"/>
              </a:rPr>
              <a:t>Search Files: User can search file with Encrypted format, then sends the request to the key Generator Center.</a:t>
            </a:r>
          </a:p>
          <a:p>
            <a:pPr lvl="0" algn="just"/>
            <a:r>
              <a:rPr lang="en-US" sz="1800" dirty="0">
                <a:latin typeface="Times New Roman" panose="02020603050405020304" pitchFamily="18" charset="0"/>
                <a:cs typeface="Times New Roman" panose="02020603050405020304" pitchFamily="18" charset="0"/>
              </a:rPr>
              <a:t>View Request Status Waiting or Accept.</a:t>
            </a:r>
          </a:p>
          <a:p>
            <a:pPr lvl="0" algn="just"/>
            <a:r>
              <a:rPr lang="en-US" sz="1800" dirty="0">
                <a:latin typeface="Times New Roman" panose="02020603050405020304" pitchFamily="18" charset="0"/>
                <a:cs typeface="Times New Roman" panose="02020603050405020304" pitchFamily="18" charset="0"/>
              </a:rPr>
              <a:t>Download Files by using the file private key, user can download the files in decrypted format.</a:t>
            </a:r>
          </a:p>
          <a:p>
            <a:pPr lvl="0" algn="just"/>
            <a:r>
              <a:rPr lang="en-US" sz="1800" dirty="0">
                <a:latin typeface="Times New Roman" panose="02020603050405020304" pitchFamily="18" charset="0"/>
                <a:cs typeface="Times New Roman" panose="02020603050405020304" pitchFamily="18" charset="0"/>
              </a:rPr>
              <a:t>Logout</a:t>
            </a:r>
          </a:p>
          <a:p>
            <a:pPr marL="342900" lvl="0" indent="-342900" algn="just" fontAlgn="base">
              <a:buFont typeface="Symbol" panose="05050102010706020507" pitchFamily="18" charset="2"/>
              <a:buChar char=""/>
            </a:pPr>
            <a:endParaRPr lang="en-IN" sz="1800" dirty="0">
              <a:solidFill>
                <a:schemeClr val="accent1"/>
              </a:solidFill>
              <a:effectLst/>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0B9C6483-1E5B-494A-A2D9-CF256F7D2538}"/>
              </a:ext>
            </a:extLst>
          </p:cNvPr>
          <p:cNvSpPr>
            <a:spLocks noGrp="1"/>
          </p:cNvSpPr>
          <p:nvPr>
            <p:ph type="sldNum" idx="12"/>
          </p:nvPr>
        </p:nvSpPr>
        <p:spPr>
          <a:xfrm>
            <a:off x="7599932" y="6164358"/>
            <a:ext cx="1487400" cy="3156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6" name="Picture 5">
            <a:extLst>
              <a:ext uri="{FF2B5EF4-FFF2-40B4-BE49-F238E27FC236}">
                <a16:creationId xmlns:a16="http://schemas.microsoft.com/office/drawing/2014/main" id="{33AC98F4-FC40-4035-8E30-BE44F2177B5A}"/>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9426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TPA</a:t>
            </a:r>
            <a:br>
              <a:rPr lang="en-US" dirty="0"/>
            </a:br>
            <a:endParaRPr lang="en-US" dirty="0"/>
          </a:p>
        </p:txBody>
      </p:sp>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609600" y="1183202"/>
            <a:ext cx="7765960" cy="3638455"/>
          </a:xfrm>
        </p:spPr>
        <p:txBody>
          <a:bodyPr/>
          <a:lstStyle/>
          <a:p>
            <a:pPr marL="0" lvl="0" indent="0" algn="just">
              <a:lnSpc>
                <a:spcPct val="150000"/>
              </a:lnSpc>
              <a:buNone/>
            </a:pPr>
            <a:endParaRPr lang="en-IN" sz="1800" b="1" dirty="0">
              <a:latin typeface="Times New Roman" pitchFamily="18" charset="0"/>
              <a:cs typeface="Times New Roman" pitchFamily="18" charset="0"/>
            </a:endParaRPr>
          </a:p>
          <a:p>
            <a:pPr marL="0" lvl="0" indent="0" algn="just">
              <a:lnSpc>
                <a:spcPct val="150000"/>
              </a:lnSpc>
              <a:buNone/>
            </a:pPr>
            <a:endParaRPr lang="en-IN" dirty="0"/>
          </a:p>
        </p:txBody>
      </p:sp>
      <p:sp>
        <p:nvSpPr>
          <p:cNvPr id="8" name="Text Placeholder 2">
            <a:extLst>
              <a:ext uri="{FF2B5EF4-FFF2-40B4-BE49-F238E27FC236}">
                <a16:creationId xmlns:a16="http://schemas.microsoft.com/office/drawing/2014/main" id="{76719E3C-19A6-47F5-8F8C-20872158AA35}"/>
              </a:ext>
            </a:extLst>
          </p:cNvPr>
          <p:cNvSpPr>
            <a:spLocks noGrp="1"/>
          </p:cNvSpPr>
          <p:nvPr>
            <p:ph type="body" idx="2"/>
          </p:nvPr>
        </p:nvSpPr>
        <p:spPr>
          <a:xfrm>
            <a:off x="110010" y="1661904"/>
            <a:ext cx="8251690" cy="2374825"/>
          </a:xfrm>
        </p:spPr>
        <p:txBody>
          <a:bodyPr/>
          <a:lstStyle/>
          <a:p>
            <a:pPr marL="101600" indent="0">
              <a:lnSpc>
                <a:spcPct val="150000"/>
              </a:lnSpc>
              <a:buNone/>
            </a:pPr>
            <a:endParaRPr lang="en-IN" sz="1800" dirty="0">
              <a:solidFill>
                <a:srgbClr val="000000"/>
              </a:solidFill>
              <a:latin typeface="Times New Roman" pitchFamily="18" charset="0"/>
              <a:cs typeface="Times New Roman" pitchFamily="18" charset="0"/>
            </a:endParaRPr>
          </a:p>
          <a:p>
            <a:pPr>
              <a:lnSpc>
                <a:spcPct val="150000"/>
              </a:lnSpc>
            </a:pPr>
            <a:endParaRPr lang="en-IN" sz="1800" dirty="0">
              <a:solidFill>
                <a:srgbClr val="000000"/>
              </a:solidFill>
              <a:latin typeface="Times New Roman" pitchFamily="18" charset="0"/>
              <a:cs typeface="Times New Roman" pitchFamily="18" charset="0"/>
            </a:endParaRPr>
          </a:p>
          <a:p>
            <a:pPr marL="0" indent="0">
              <a:lnSpc>
                <a:spcPct val="150000"/>
              </a:lnSpc>
              <a:buNone/>
            </a:pPr>
            <a:endParaRPr lang="en-IN" sz="1800" dirty="0">
              <a:solidFill>
                <a:srgbClr val="000000"/>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13" name="Text Placeholder 2">
            <a:extLst>
              <a:ext uri="{FF2B5EF4-FFF2-40B4-BE49-F238E27FC236}">
                <a16:creationId xmlns:a16="http://schemas.microsoft.com/office/drawing/2014/main" id="{514681C1-68A4-4DE1-B55D-2D9A3EECCA0B}"/>
              </a:ext>
            </a:extLst>
          </p:cNvPr>
          <p:cNvSpPr>
            <a:spLocks noGrp="1"/>
          </p:cNvSpPr>
          <p:nvPr>
            <p:ph type="body" idx="4294967295"/>
          </p:nvPr>
        </p:nvSpPr>
        <p:spPr>
          <a:xfrm>
            <a:off x="0" y="1389063"/>
            <a:ext cx="8493125" cy="3459162"/>
          </a:xfrm>
        </p:spPr>
        <p:txBody>
          <a:bodyPr/>
          <a:lstStyle/>
          <a:p>
            <a:pPr marL="342900" lvl="0" indent="-342900" algn="just" fontAlgn="base">
              <a:lnSpc>
                <a:spcPct val="150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rPr>
              <a:t>Login the account with the correct credentials</a:t>
            </a:r>
          </a:p>
          <a:p>
            <a:pPr marL="342900" lvl="0" indent="-342900" algn="just" fontAlgn="base">
              <a:lnSpc>
                <a:spcPct val="150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rPr>
              <a:t>Student can view all the three semester mark details</a:t>
            </a:r>
          </a:p>
          <a:p>
            <a:pPr marL="342900" lvl="0" indent="-342900" algn="just" fontAlgn="base">
              <a:lnSpc>
                <a:spcPct val="150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rPr>
              <a:t>Like subject, mark, Pass/fail </a:t>
            </a:r>
          </a:p>
          <a:p>
            <a:pPr marL="342900" lvl="0" indent="-342900" algn="just" fontAlgn="base">
              <a:lnSpc>
                <a:spcPct val="150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rPr>
              <a:t>Logout</a:t>
            </a:r>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3"/>
          <a:stretch>
            <a:fillRect/>
          </a:stretch>
        </p:blipFill>
        <p:spPr>
          <a:xfrm>
            <a:off x="7727819" y="32108"/>
            <a:ext cx="1364387" cy="1189194"/>
          </a:xfrm>
          <a:prstGeom prst="rect">
            <a:avLst/>
          </a:prstGeom>
        </p:spPr>
      </p:pic>
      <p:sp>
        <p:nvSpPr>
          <p:cNvPr id="2" name="TextBox 1"/>
          <p:cNvSpPr txBox="1"/>
          <p:nvPr/>
        </p:nvSpPr>
        <p:spPr>
          <a:xfrm>
            <a:off x="609600" y="637994"/>
            <a:ext cx="184731" cy="615553"/>
          </a:xfrm>
          <a:prstGeom prst="rect">
            <a:avLst/>
          </a:prstGeom>
          <a:noFill/>
        </p:spPr>
        <p:txBody>
          <a:bodyPr wrap="none" rtlCol="0">
            <a:spAutoFit/>
          </a:bodyPr>
          <a:lstStyle/>
          <a:p>
            <a:endParaRPr lang="en-IN" sz="2000" b="1" dirty="0">
              <a:solidFill>
                <a:schemeClr val="bg1"/>
              </a:solidFill>
              <a:latin typeface="Times New Roman" pitchFamily="18" charset="0"/>
              <a:cs typeface="Times New Roman" pitchFamily="18" charset="0"/>
            </a:endParaRPr>
          </a:p>
          <a:p>
            <a:endParaRPr lang="en-IN" dirty="0"/>
          </a:p>
        </p:txBody>
      </p:sp>
      <p:sp>
        <p:nvSpPr>
          <p:cNvPr id="10" name="Rectangle 9"/>
          <p:cNvSpPr/>
          <p:nvPr/>
        </p:nvSpPr>
        <p:spPr>
          <a:xfrm>
            <a:off x="1405467" y="1467556"/>
            <a:ext cx="7495822" cy="388696"/>
          </a:xfrm>
          <a:prstGeom prst="rect">
            <a:avLst/>
          </a:prstGeom>
        </p:spPr>
        <p:txBody>
          <a:bodyPr wrap="square">
            <a:spAutoFit/>
          </a:bodyPr>
          <a:lstStyle/>
          <a:p>
            <a:pPr marL="0" indent="0">
              <a:lnSpc>
                <a:spcPct val="107000"/>
              </a:lnSpc>
              <a:spcAft>
                <a:spcPts val="800"/>
              </a:spcAft>
            </a:pP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72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633C35-6FF8-46B4-AC42-82E115CC65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3" name="Rectangle 2">
            <a:extLst>
              <a:ext uri="{FF2B5EF4-FFF2-40B4-BE49-F238E27FC236}">
                <a16:creationId xmlns:a16="http://schemas.microsoft.com/office/drawing/2014/main" id="{9B6A16F9-FD3C-4D26-BEC8-4D36D550DD4F}"/>
              </a:ext>
            </a:extLst>
          </p:cNvPr>
          <p:cNvSpPr/>
          <p:nvPr/>
        </p:nvSpPr>
        <p:spPr>
          <a:xfrm>
            <a:off x="173620" y="1437048"/>
            <a:ext cx="4074289" cy="2448491"/>
          </a:xfrm>
          <a:prstGeom prst="rect">
            <a:avLst/>
          </a:prstGeom>
        </p:spPr>
        <p:txBody>
          <a:bodyPr wrap="square">
            <a:spAutoFit/>
          </a:bodyPr>
          <a:lstStyle/>
          <a:p>
            <a:pPr algn="just">
              <a:lnSpc>
                <a:spcPct val="150000"/>
              </a:lnSpc>
              <a:spcBef>
                <a:spcPts val="1200"/>
              </a:spcBef>
              <a:spcAft>
                <a:spcPts val="1200"/>
              </a:spcAft>
            </a:pPr>
            <a:r>
              <a:rPr lang="en-IN" sz="1600" b="1" dirty="0">
                <a:latin typeface="Times New Roman" panose="02020603050405020304" pitchFamily="18" charset="0"/>
                <a:ea typeface="Arial" panose="020B0604020202020204" pitchFamily="34" charset="0"/>
              </a:rPr>
              <a:t>ATTACKER:</a:t>
            </a:r>
            <a:endParaRPr lang="en-US" sz="1600" dirty="0">
              <a:latin typeface="Arial" panose="020B0604020202020204" pitchFamily="34" charset="0"/>
              <a:ea typeface="Arial" panose="020B0604020202020204" pitchFamily="34" charset="0"/>
            </a:endParaRPr>
          </a:p>
          <a:p>
            <a:pPr marL="342900" lvl="0" indent="-342900" algn="just">
              <a:lnSpc>
                <a:spcPct val="150000"/>
              </a:lnSpc>
              <a:spcBef>
                <a:spcPts val="1200"/>
              </a:spcBef>
              <a:spcAft>
                <a:spcPts val="1200"/>
              </a:spcAft>
              <a:buFont typeface="Arial" panose="020B0604020202020204" pitchFamily="34" charset="0"/>
              <a:buChar char="•"/>
              <a:tabLst>
                <a:tab pos="457200" algn="l"/>
              </a:tabLst>
            </a:pPr>
            <a:r>
              <a:rPr lang="en-US" sz="1600" dirty="0">
                <a:latin typeface="Times New Roman" panose="02020603050405020304" pitchFamily="18" charset="0"/>
                <a:ea typeface="Arial" panose="020B0604020202020204" pitchFamily="34" charset="0"/>
                <a:cs typeface="Times New Roman" panose="02020603050405020304" pitchFamily="18" charset="0"/>
              </a:rPr>
              <a:t>Login</a:t>
            </a:r>
            <a:endParaRPr lang="en-US" sz="1600" dirty="0">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50000"/>
              </a:lnSpc>
              <a:spcBef>
                <a:spcPts val="1200"/>
              </a:spcBef>
              <a:spcAft>
                <a:spcPts val="1200"/>
              </a:spcAft>
              <a:buFont typeface="Arial" panose="020B0604020202020204" pitchFamily="34" charset="0"/>
              <a:buChar char="•"/>
              <a:tabLst>
                <a:tab pos="457200" algn="l"/>
              </a:tabLst>
            </a:pPr>
            <a:r>
              <a:rPr lang="en-US" sz="1600" dirty="0">
                <a:latin typeface="Times New Roman" panose="02020603050405020304" pitchFamily="18" charset="0"/>
                <a:ea typeface="Arial" panose="020B0604020202020204" pitchFamily="34" charset="0"/>
                <a:cs typeface="Times New Roman" panose="02020603050405020304" pitchFamily="18" charset="0"/>
              </a:rPr>
              <a:t>View all Upload file &amp; Attacker them.</a:t>
            </a:r>
            <a:endParaRPr lang="en-US" sz="1600" dirty="0">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50000"/>
              </a:lnSpc>
              <a:spcBef>
                <a:spcPts val="1200"/>
              </a:spcBef>
              <a:spcAft>
                <a:spcPts val="1200"/>
              </a:spcAft>
              <a:buFont typeface="Arial" panose="020B0604020202020204" pitchFamily="34" charset="0"/>
              <a:buChar char="•"/>
              <a:tabLst>
                <a:tab pos="457200" algn="l"/>
              </a:tabLst>
            </a:pPr>
            <a:r>
              <a:rPr lang="en-IN" sz="1600" dirty="0">
                <a:latin typeface="Times New Roman" panose="02020603050405020304" pitchFamily="18" charset="0"/>
                <a:ea typeface="Arial" panose="020B0604020202020204" pitchFamily="34" charset="0"/>
                <a:cs typeface="Times New Roman" panose="02020603050405020304" pitchFamily="18" charset="0"/>
              </a:rPr>
              <a:t>Logout</a:t>
            </a:r>
            <a:endParaRPr lang="en-US" sz="1600" dirty="0">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2229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237068" y="392576"/>
            <a:ext cx="8056926" cy="3885914"/>
          </a:xfrm>
        </p:spPr>
        <p:txBody>
          <a:bodyPr/>
          <a:lstStyle/>
          <a:p>
            <a:pPr>
              <a:lnSpc>
                <a:spcPct val="150000"/>
              </a:lnSpc>
              <a:buNone/>
            </a:pPr>
            <a:endParaRPr lang="en-IN" sz="1800" dirty="0">
              <a:latin typeface="Times New Roman" panose="02020603050405020304" pitchFamily="18" charset="0"/>
              <a:cs typeface="Times New Roman" panose="02020603050405020304" pitchFamily="18" charset="0"/>
            </a:endParaRPr>
          </a:p>
          <a:p>
            <a:pPr>
              <a:lnSpc>
                <a:spcPct val="150000"/>
              </a:lnSpc>
              <a:buNone/>
            </a:pPr>
            <a:endParaRPr lang="en-IN" sz="1800" dirty="0">
              <a:latin typeface="Times New Roman" panose="02020603050405020304" pitchFamily="18" charset="0"/>
              <a:cs typeface="Times New Roman" panose="02020603050405020304" pitchFamily="18" charset="0"/>
            </a:endParaRPr>
          </a:p>
          <a:p>
            <a:pPr indent="457200" algn="jus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pPr>
            <a:r>
              <a:rPr lang="en-GB" dirty="0">
                <a:latin typeface="Times New Roman" panose="02020603050405020304" pitchFamily="18" charset="0"/>
                <a:cs typeface="Times New Roman" panose="02020603050405020304" pitchFamily="18" charset="0"/>
              </a:rPr>
              <a:t>System			: Pentium IV 2.4 GHz.</a:t>
            </a:r>
            <a:endParaRPr lang="en-US" dirty="0">
              <a:latin typeface="Times New Roman" panose="02020603050405020304" pitchFamily="18" charset="0"/>
              <a:cs typeface="Times New Roman" panose="02020603050405020304" pitchFamily="18" charset="0"/>
            </a:endParaRPr>
          </a:p>
          <a:p>
            <a:pPr lvl="0" algn="just">
              <a:lnSpc>
                <a:spcPct val="150000"/>
              </a:lnSpc>
            </a:pPr>
            <a:r>
              <a:rPr lang="en-GB" dirty="0">
                <a:latin typeface="Times New Roman" panose="02020603050405020304" pitchFamily="18" charset="0"/>
                <a:cs typeface="Times New Roman" panose="02020603050405020304" pitchFamily="18" charset="0"/>
              </a:rPr>
              <a:t>Hard Disk        		: 40 GB.</a:t>
            </a:r>
            <a:endParaRPr lang="en-US" dirty="0">
              <a:latin typeface="Times New Roman" panose="02020603050405020304" pitchFamily="18" charset="0"/>
              <a:cs typeface="Times New Roman" panose="02020603050405020304" pitchFamily="18" charset="0"/>
            </a:endParaRPr>
          </a:p>
          <a:p>
            <a:pPr lvl="0" algn="just">
              <a:lnSpc>
                <a:spcPct val="150000"/>
              </a:lnSpc>
            </a:pPr>
            <a:r>
              <a:rPr lang="en-GB" dirty="0">
                <a:latin typeface="Times New Roman" panose="02020603050405020304" pitchFamily="18" charset="0"/>
                <a:cs typeface="Times New Roman" panose="02020603050405020304" pitchFamily="18" charset="0"/>
              </a:rPr>
              <a:t>Floppy Drive			: 1.44 Mb.</a:t>
            </a:r>
            <a:endParaRPr lang="en-US" dirty="0">
              <a:latin typeface="Times New Roman" panose="02020603050405020304" pitchFamily="18" charset="0"/>
              <a:cs typeface="Times New Roman" panose="02020603050405020304" pitchFamily="18" charset="0"/>
            </a:endParaRPr>
          </a:p>
          <a:p>
            <a:pPr lvl="0" algn="just">
              <a:lnSpc>
                <a:spcPct val="150000"/>
              </a:lnSpc>
            </a:pPr>
            <a:r>
              <a:rPr lang="en-GB" dirty="0">
                <a:latin typeface="Times New Roman" panose="02020603050405020304" pitchFamily="18" charset="0"/>
                <a:cs typeface="Times New Roman" panose="02020603050405020304" pitchFamily="18" charset="0"/>
              </a:rPr>
              <a:t>Monitor			: 15 VGA Colour.</a:t>
            </a:r>
            <a:endParaRPr lang="en-US" dirty="0">
              <a:latin typeface="Times New Roman" panose="02020603050405020304" pitchFamily="18" charset="0"/>
              <a:cs typeface="Times New Roman" panose="02020603050405020304" pitchFamily="18" charset="0"/>
            </a:endParaRPr>
          </a:p>
          <a:p>
            <a:pPr lvl="0" algn="just">
              <a:lnSpc>
                <a:spcPct val="150000"/>
              </a:lnSpc>
            </a:pPr>
            <a:r>
              <a:rPr lang="en-GB" dirty="0">
                <a:latin typeface="Times New Roman" panose="02020603050405020304" pitchFamily="18" charset="0"/>
                <a:cs typeface="Times New Roman" panose="02020603050405020304" pitchFamily="18" charset="0"/>
              </a:rPr>
              <a:t>Mouse			: Logitech.</a:t>
            </a:r>
            <a:endParaRPr lang="en-US" dirty="0">
              <a:latin typeface="Times New Roman" panose="02020603050405020304" pitchFamily="18" charset="0"/>
              <a:cs typeface="Times New Roman" panose="02020603050405020304" pitchFamily="18" charset="0"/>
            </a:endParaRPr>
          </a:p>
          <a:p>
            <a:pPr lvl="0" algn="just">
              <a:lnSpc>
                <a:spcPct val="150000"/>
              </a:lnSpc>
            </a:pPr>
            <a:r>
              <a:rPr lang="en-GB" dirty="0">
                <a:latin typeface="Times New Roman" panose="02020603050405020304" pitchFamily="18" charset="0"/>
                <a:cs typeface="Times New Roman" panose="02020603050405020304" pitchFamily="18" charset="0"/>
              </a:rPr>
              <a:t>Ram			: 512 Mb.</a:t>
            </a:r>
            <a:endParaRPr lang="en-US" dirty="0">
              <a:latin typeface="Times New Roman" panose="02020603050405020304" pitchFamily="18" charset="0"/>
              <a:cs typeface="Times New Roman" panose="02020603050405020304" pitchFamily="18" charset="0"/>
            </a:endParaRPr>
          </a:p>
          <a:p>
            <a:pPr marL="101600" indent="0">
              <a:buNone/>
            </a:pPr>
            <a:r>
              <a:rPr lang="en-US" b="1" dirty="0"/>
              <a:t> </a:t>
            </a:r>
            <a:endParaRPr lang="en-US" dirty="0"/>
          </a:p>
          <a:p>
            <a:pPr indent="457200" algn="just">
              <a:lnSpc>
                <a:spcPct val="150000"/>
              </a:lnSpc>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endParaRPr lang="en-IN"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endParaRPr lang="en-IN" sz="1800" dirty="0">
              <a:latin typeface="Times New Roman" panose="02020603050405020304" pitchFamily="18" charset="0"/>
              <a:cs typeface="Times New Roman" panose="02020603050405020304" pitchFamily="18" charset="0"/>
            </a:endParaRPr>
          </a:p>
          <a:p>
            <a:pPr lvl="1">
              <a:lnSpc>
                <a:spcPct val="150000"/>
              </a:lnSpc>
            </a:pPr>
            <a:endParaRPr lang="en-IN" sz="1800" dirty="0">
              <a:solidFill>
                <a:srgbClr val="00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5966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IN" dirty="0"/>
          </a:p>
        </p:txBody>
      </p:sp>
      <p:sp>
        <p:nvSpPr>
          <p:cNvPr id="3" name="Text Placeholder 2">
            <a:extLst>
              <a:ext uri="{FF2B5EF4-FFF2-40B4-BE49-F238E27FC236}">
                <a16:creationId xmlns:a16="http://schemas.microsoft.com/office/drawing/2014/main" id="{D9B49EA2-2F1D-4BF1-9DBE-14846DC41B29}"/>
              </a:ext>
            </a:extLst>
          </p:cNvPr>
          <p:cNvSpPr>
            <a:spLocks noGrp="1"/>
          </p:cNvSpPr>
          <p:nvPr>
            <p:ph type="body" idx="1"/>
          </p:nvPr>
        </p:nvSpPr>
        <p:spPr>
          <a:xfrm>
            <a:off x="589547" y="1537988"/>
            <a:ext cx="6828684" cy="2724300"/>
          </a:xfrm>
        </p:spPr>
        <p:txBody>
          <a:bodyPr/>
          <a:lstStyle/>
          <a:p>
            <a:pPr lvl="0">
              <a:lnSpc>
                <a:spcPct val="150000"/>
              </a:lnSpc>
            </a:pPr>
            <a:r>
              <a:rPr lang="en-US" dirty="0">
                <a:latin typeface="Times New Roman" panose="02020603050405020304" pitchFamily="18" charset="0"/>
                <a:cs typeface="Times New Roman" panose="02020603050405020304" pitchFamily="18" charset="0"/>
              </a:rPr>
              <a:t>Operating system 			: Windows XP.</a:t>
            </a:r>
          </a:p>
          <a:p>
            <a:pPr lvl="0">
              <a:lnSpc>
                <a:spcPct val="150000"/>
              </a:lnSpc>
            </a:pPr>
            <a:r>
              <a:rPr lang="en-US" dirty="0">
                <a:latin typeface="Times New Roman" panose="02020603050405020304" pitchFamily="18" charset="0"/>
                <a:cs typeface="Times New Roman" panose="02020603050405020304" pitchFamily="18" charset="0"/>
              </a:rPr>
              <a:t>Coding Language			:  JAVA</a:t>
            </a:r>
          </a:p>
          <a:p>
            <a:pPr lvl="0">
              <a:lnSpc>
                <a:spcPct val="150000"/>
              </a:lnSpc>
            </a:pPr>
            <a:r>
              <a:rPr lang="en-US" dirty="0">
                <a:latin typeface="Times New Roman" panose="02020603050405020304" pitchFamily="18" charset="0"/>
                <a:cs typeface="Times New Roman" panose="02020603050405020304" pitchFamily="18" charset="0"/>
              </a:rPr>
              <a:t>Data Base				:  MYSQL</a:t>
            </a:r>
          </a:p>
          <a:p>
            <a:endParaRPr lang="en-IN" sz="1600" dirty="0">
              <a:solidFill>
                <a:srgbClr val="000000"/>
              </a:solidFill>
              <a:latin typeface="Times New Roman" panose="02020603050405020304" pitchFamily="18" charset="0"/>
              <a:cs typeface="Times New Roman" panose="02020603050405020304" pitchFamily="18" charset="0"/>
            </a:endParaRPr>
          </a:p>
          <a:p>
            <a:endParaRPr lang="en-IN" sz="1600" dirty="0">
              <a:solidFill>
                <a:srgbClr val="000000"/>
              </a:solidFill>
            </a:endParaRPr>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6" name="Picture 5">
            <a:extLst>
              <a:ext uri="{FF2B5EF4-FFF2-40B4-BE49-F238E27FC236}">
                <a16:creationId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54252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150608" y="1473798"/>
            <a:ext cx="8423237" cy="2777733"/>
          </a:xfrm>
        </p:spPr>
        <p:txBody>
          <a:bodyPr/>
          <a:lstStyle/>
          <a:p>
            <a:pPr algn="just">
              <a:lnSpc>
                <a:spcPct val="150000"/>
              </a:lnSpc>
              <a:spcAft>
                <a:spcPts val="800"/>
              </a:spcAft>
            </a:pPr>
            <a:r>
              <a:rPr lang="en-US" dirty="0">
                <a:latin typeface="Times New Roman" panose="02020603050405020304" pitchFamily="18" charset="0"/>
                <a:cs typeface="Times New Roman" panose="02020603050405020304" pitchFamily="18" charset="0"/>
              </a:rPr>
              <a:t>For this project,</a:t>
            </a:r>
            <a:r>
              <a:rPr lang="en-IN" dirty="0">
                <a:latin typeface="Times New Roman" panose="02020603050405020304" pitchFamily="18" charset="0"/>
                <a:cs typeface="Times New Roman" panose="02020603050405020304" pitchFamily="18" charset="0"/>
              </a:rPr>
              <a:t> a privacy-preserving guarantee that reveals nothing but the d common attributes chosen by cloud server when executing the auditing protocols. The authors are investigating a strong privacy-preserving mechanism that can ensure zero-knowledge in the auditing phase. Future work includes proposing a concrete construction that are both practical and with high efficiency.</a:t>
            </a:r>
            <a:endParaRPr lang="en-US" dirty="0">
              <a:latin typeface="Times New Roman" panose="02020603050405020304" pitchFamily="18"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6" name="Picture 5">
            <a:extLst>
              <a:ext uri="{FF2B5EF4-FFF2-40B4-BE49-F238E27FC236}">
                <a16:creationId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0" y="1221302"/>
            <a:ext cx="8410012" cy="3520031"/>
          </a:xfrm>
        </p:spPr>
        <p:txBody>
          <a:bodyPr/>
          <a:lstStyle/>
          <a:p>
            <a:pPr indent="-457200" algn="just">
              <a:lnSpc>
                <a:spcPct val="150000"/>
              </a:lnSpc>
              <a:spcAft>
                <a:spcPts val="1000"/>
              </a:spcAft>
            </a:pPr>
            <a:r>
              <a:rPr lang="en-IN" dirty="0">
                <a:latin typeface="Times New Roman" panose="02020603050405020304" pitchFamily="18" charset="0"/>
                <a:cs typeface="Times New Roman" panose="02020603050405020304" pitchFamily="18" charset="0"/>
              </a:rPr>
              <a:t>we proposed an attribute-based cloud data integrity auditing protocol, for the first time, to simplify the key management issue in traditional cloud data auditing schemes. We formalize the system model and security model for this new primitive. Subsequently, a concrete construction is presented by involving the idea of attribute-based cryptography.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18</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4" name="Text Placeholder 3"/>
          <p:cNvSpPr>
            <a:spLocks noGrp="1"/>
          </p:cNvSpPr>
          <p:nvPr>
            <p:ph type="body" idx="1"/>
          </p:nvPr>
        </p:nvSpPr>
        <p:spPr>
          <a:xfrm>
            <a:off x="215153" y="1537988"/>
            <a:ext cx="8520056" cy="2724300"/>
          </a:xfrm>
        </p:spPr>
        <p:txBody>
          <a:bodyPr/>
          <a:lstStyle/>
          <a:p>
            <a:pPr lvl="0">
              <a:lnSpc>
                <a:spcPct val="150000"/>
              </a:lnSpc>
            </a:pPr>
            <a:r>
              <a:rPr lang="en-IN" dirty="0">
                <a:latin typeface="Times New Roman" panose="02020603050405020304" pitchFamily="18" charset="0"/>
                <a:cs typeface="Times New Roman" panose="02020603050405020304" pitchFamily="18" charset="0"/>
              </a:rPr>
              <a:t>H. He, H. Wang, J. Yang, P.S. Yu, “BLINKS: ranked keyword searches on graphs,” Proc. of the 2007 ACM SIGMOD international Conf. on Management of data, Beijing, China, pp. 305-316, 2007.</a:t>
            </a:r>
            <a:endParaRPr lang="en-US" dirty="0">
              <a:latin typeface="Times New Roman" panose="02020603050405020304" pitchFamily="18" charset="0"/>
              <a:cs typeface="Times New Roman" panose="02020603050405020304" pitchFamily="18" charset="0"/>
            </a:endParaRPr>
          </a:p>
          <a:p>
            <a:pPr lvl="0">
              <a:lnSpc>
                <a:spcPct val="150000"/>
              </a:lnSpc>
            </a:pPr>
            <a:r>
              <a:rPr lang="en-IN" dirty="0">
                <a:latin typeface="Times New Roman" panose="02020603050405020304" pitchFamily="18" charset="0"/>
                <a:cs typeface="Times New Roman" panose="02020603050405020304" pitchFamily="18" charset="0"/>
              </a:rPr>
              <a:t> C.-S. Park, S. Lim, “Efficient processing of keyword queries over graph databases for finding effective answers,” Information Processing &amp; Management, vol. 51, no. 1, pp. 42-57, 2015. </a:t>
            </a:r>
            <a:endParaRPr lang="en-US" dirty="0">
              <a:latin typeface="Times New Roman" panose="02020603050405020304" pitchFamily="18" charset="0"/>
              <a:cs typeface="Times New Roman" panose="02020603050405020304" pitchFamily="18" charset="0"/>
            </a:endParaRPr>
          </a:p>
          <a:p>
            <a:pPr>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94640" y="1009470"/>
            <a:ext cx="6512560" cy="2961900"/>
          </a:xfrm>
          <a:prstGeom prst="rect">
            <a:avLst/>
          </a:prstGeom>
        </p:spPr>
        <p:txBody>
          <a:bodyPr spcFirstLastPara="1" wrap="square" lIns="91425" tIns="91425" rIns="91425" bIns="91425" anchor="ctr" anchorCtr="0">
            <a:noAutofit/>
          </a:bodyPr>
          <a:lstStyle/>
          <a:p>
            <a:pPr algn="ctr"/>
            <a:r>
              <a:rPr lang="en-US" sz="2400" dirty="0">
                <a:solidFill>
                  <a:schemeClr val="bg1"/>
                </a:solidFill>
                <a:latin typeface="Times New Roman" panose="02020603050405020304" pitchFamily="18" charset="0"/>
                <a:cs typeface="Times New Roman" panose="02020603050405020304" pitchFamily="18" charset="0"/>
              </a:rPr>
              <a:t>Data Security With Third Party Admin In Cloud Storage </a:t>
            </a: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
        <p:nvSpPr>
          <p:cNvPr id="524" name="Google Shape;524;p33"/>
          <p:cNvSpPr txBox="1">
            <a:spLocks noGrp="1"/>
          </p:cNvSpPr>
          <p:nvPr>
            <p:ph type="ctrTitle" idx="4294967295"/>
          </p:nvPr>
        </p:nvSpPr>
        <p:spPr>
          <a:xfrm>
            <a:off x="0" y="2282825"/>
            <a:ext cx="6594475" cy="1160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2549525" y="3138488"/>
            <a:ext cx="6594475" cy="13430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AIM OF PROJECT</a:t>
            </a:r>
            <a:endParaRPr dirty="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04395" y="1539240"/>
            <a:ext cx="8702380" cy="1666539"/>
          </a:xfrm>
          <a:prstGeom prst="rect">
            <a:avLst/>
          </a:prstGeom>
        </p:spPr>
        <p:txBody>
          <a:bodyPr spcFirstLastPara="1" wrap="square" lIns="91425" tIns="91425" rIns="91425" bIns="91425" anchor="t" anchorCtr="0">
            <a:noAutofit/>
          </a:bodyPr>
          <a:lstStyle/>
          <a:p>
            <a:pPr algn="just">
              <a:lnSpc>
                <a:spcPct val="150000"/>
              </a:lnSpc>
              <a:buNone/>
            </a:pPr>
            <a:r>
              <a:rPr lang="en-US" sz="1800" dirty="0">
                <a:latin typeface="Times New Roman" pitchFamily="18" charset="0"/>
                <a:cs typeface="Times New Roman" pitchFamily="18" charset="0"/>
              </a:rPr>
              <a:t>.</a:t>
            </a:r>
            <a:endParaRPr lang="en-IN" sz="1800" dirty="0">
              <a:solidFill>
                <a:srgbClr val="000000"/>
              </a:solidFill>
              <a:latin typeface="Times New Roman" pitchFamily="18" charset="0"/>
              <a:ea typeface="Times New Roman" panose="02020603050405020304" pitchFamily="18" charset="0"/>
              <a:cs typeface="Times New Roman" pitchFamily="18" charset="0"/>
            </a:endParaRPr>
          </a:p>
        </p:txBody>
      </p:sp>
      <p:sp>
        <p:nvSpPr>
          <p:cNvPr id="192" name="Google Shape;192;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pPr marL="0" lvl="0" indent="0" algn="r" rtl="0">
                <a:spcBef>
                  <a:spcPts val="0"/>
                </a:spcBef>
                <a:spcAft>
                  <a:spcPts val="0"/>
                </a:spcAft>
                <a:buNone/>
              </a:pPr>
              <a:t>3</a:t>
            </a:fld>
            <a:endParaRPr sz="1800">
              <a:latin typeface="Times New Roman"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
        <p:nvSpPr>
          <p:cNvPr id="3" name="Rectangle 2"/>
          <p:cNvSpPr/>
          <p:nvPr/>
        </p:nvSpPr>
        <p:spPr>
          <a:xfrm>
            <a:off x="139850" y="1539240"/>
            <a:ext cx="8797832" cy="873572"/>
          </a:xfrm>
          <a:prstGeom prst="rect">
            <a:avLst/>
          </a:prstGeom>
        </p:spPr>
        <p:txBody>
          <a:bodyPr wrap="square">
            <a:spAutoFit/>
          </a:bodyPr>
          <a:lstStyle/>
          <a:p>
            <a:pPr marL="285750" indent="-285750" algn="just">
              <a:lnSpc>
                <a:spcPct val="150000"/>
              </a:lnSpc>
              <a:buClr>
                <a:schemeClr val="tx1">
                  <a:lumMod val="60000"/>
                  <a:lumOff val="40000"/>
                </a:schemeClr>
              </a:buClr>
              <a:buFont typeface="Wingdings" pitchFamily="2" charset="2"/>
              <a:buChar char="v"/>
            </a:pPr>
            <a:r>
              <a:rPr lang="en-IN" sz="1800" dirty="0">
                <a:latin typeface="Times New Roman" panose="02020603050405020304" pitchFamily="18" charset="0"/>
                <a:cs typeface="Times New Roman" pitchFamily="18" charset="0"/>
              </a:rPr>
              <a:t>The aim of the project is </a:t>
            </a:r>
            <a:r>
              <a:rPr lang="en-US" sz="1800" dirty="0">
                <a:latin typeface="Times New Roman" panose="02020603050405020304" pitchFamily="18" charset="0"/>
                <a:cs typeface="Times New Roman" panose="02020603050405020304" pitchFamily="18" charset="0"/>
              </a:rPr>
              <a:t>it provides us services beyond of our imagination, not only in the field of virtualization but it also facilitates in models like client/server deployment models.</a:t>
            </a:r>
            <a:endParaRPr lang="en-IN" sz="1800" dirty="0">
              <a:latin typeface="Times New Roman" panose="02020603050405020304"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endParaRPr dirty="0"/>
          </a:p>
        </p:txBody>
      </p:sp>
      <p:sp>
        <p:nvSpPr>
          <p:cNvPr id="193" name="Google Shape;193;p12"/>
          <p:cNvSpPr txBox="1">
            <a:spLocks noGrp="1"/>
          </p:cNvSpPr>
          <p:nvPr>
            <p:ph type="body" idx="1"/>
          </p:nvPr>
        </p:nvSpPr>
        <p:spPr>
          <a:xfrm>
            <a:off x="-51794" y="1301068"/>
            <a:ext cx="9144000" cy="3913011"/>
          </a:xfrm>
          <a:prstGeom prst="rect">
            <a:avLst/>
          </a:prstGeom>
        </p:spPr>
        <p:txBody>
          <a:bodyPr spcFirstLastPara="1" wrap="square" lIns="91425" tIns="91425" rIns="91425" bIns="91425" anchor="t" anchorCtr="0">
            <a:noAutofit/>
          </a:bodyPr>
          <a:lstStyle/>
          <a:p>
            <a:pPr algn="just">
              <a:lnSpc>
                <a:spcPct val="150000"/>
              </a:lnSpc>
              <a:spcAft>
                <a:spcPts val="800"/>
              </a:spcAft>
            </a:pPr>
            <a:r>
              <a:rPr lang="en-US" sz="1800" dirty="0">
                <a:latin typeface="Times New Roman" panose="02020603050405020304" pitchFamily="18" charset="0"/>
                <a:cs typeface="Times New Roman" panose="02020603050405020304" pitchFamily="18" charset="0"/>
              </a:rPr>
              <a:t>Cloud is now tremendously growing technology in market. It provides us services beyond of our imagination, not only in the field of virtualization but it also facilitates in models like client/server deployment models. It provides advantage of distributed computing, grid computing, utility computing, autonomic computing, as well as various services like web services and software services.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2" name="Google Shape;192;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INTRODUCTION	</a:t>
            </a:r>
            <a:endParaRPr dirty="0"/>
          </a:p>
        </p:txBody>
      </p:sp>
      <p:sp>
        <p:nvSpPr>
          <p:cNvPr id="193" name="Google Shape;193;p12"/>
          <p:cNvSpPr txBox="1">
            <a:spLocks noGrp="1"/>
          </p:cNvSpPr>
          <p:nvPr>
            <p:ph type="body" idx="1"/>
          </p:nvPr>
        </p:nvSpPr>
        <p:spPr>
          <a:xfrm>
            <a:off x="0" y="1262794"/>
            <a:ext cx="8638391" cy="5076680"/>
          </a:xfrm>
          <a:prstGeom prst="rect">
            <a:avLst/>
          </a:prstGeom>
        </p:spPr>
        <p:txBody>
          <a:bodyPr spcFirstLastPara="1" wrap="square" lIns="91425" tIns="91425" rIns="91425" bIns="91425" anchor="t" anchorCtr="0">
            <a:noAutofit/>
          </a:bodyPr>
          <a:lstStyle/>
          <a:p>
            <a:pPr algn="just">
              <a:lnSpc>
                <a:spcPct val="150000"/>
              </a:lnSpc>
              <a:spcAft>
                <a:spcPts val="800"/>
              </a:spcAft>
            </a:pPr>
            <a:r>
              <a:rPr lang="en-US" sz="1800" dirty="0">
                <a:latin typeface="Times New Roman" panose="02020603050405020304" pitchFamily="18" charset="0"/>
                <a:cs typeface="Times New Roman" panose="02020603050405020304" pitchFamily="18" charset="0"/>
              </a:rPr>
              <a:t>Cloud computing is a virtual environment providing IT services on low coat and using third party access for it. Various researchers describe cloud differently like </a:t>
            </a:r>
            <a:r>
              <a:rPr lang="en-US" sz="1800" dirty="0" err="1">
                <a:latin typeface="Times New Roman" panose="02020603050405020304" pitchFamily="18" charset="0"/>
                <a:cs typeface="Times New Roman" panose="02020603050405020304" pitchFamily="18" charset="0"/>
              </a:rPr>
              <a:t>Zhiguo</a:t>
            </a:r>
            <a:r>
              <a:rPr lang="en-US" sz="1800" dirty="0">
                <a:latin typeface="Times New Roman" panose="02020603050405020304" pitchFamily="18" charset="0"/>
                <a:cs typeface="Times New Roman" panose="02020603050405020304" pitchFamily="18" charset="0"/>
              </a:rPr>
              <a:t> Wan et. al. states that “Cloud Computing is a new computing paradigm that is built on virtualization, distributed computing, utility computing and service oriented architecture”. This can reduce complexity, Hardware requirement and client side requirements. So, it is very popular and can handle massive amount of data.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2" name="Google Shape;192;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EXISTING SYSTEM</a:t>
            </a:r>
            <a:endParaRPr lang="en-US" dirty="0"/>
          </a:p>
        </p:txBody>
      </p:sp>
      <p:sp>
        <p:nvSpPr>
          <p:cNvPr id="193" name="Google Shape;193;p12"/>
          <p:cNvSpPr txBox="1">
            <a:spLocks noGrp="1"/>
          </p:cNvSpPr>
          <p:nvPr>
            <p:ph type="body" idx="1"/>
          </p:nvPr>
        </p:nvSpPr>
        <p:spPr>
          <a:xfrm>
            <a:off x="53788" y="1376979"/>
            <a:ext cx="8943455" cy="1998399"/>
          </a:xfrm>
          <a:prstGeom prst="rect">
            <a:avLst/>
          </a:prstGeom>
        </p:spPr>
        <p:txBody>
          <a:bodyPr spcFirstLastPara="1" wrap="square" lIns="91425" tIns="91425" rIns="91425" bIns="91425" anchor="t" anchorCtr="0">
            <a:noAutofit/>
          </a:bodyPr>
          <a:lstStyle/>
          <a:p>
            <a:pPr algn="just">
              <a:lnSpc>
                <a:spcPct val="150000"/>
              </a:lnSpc>
            </a:pPr>
            <a:r>
              <a:rPr lang="en-US" dirty="0">
                <a:latin typeface="Times New Roman" panose="02020603050405020304" pitchFamily="18" charset="0"/>
                <a:cs typeface="Times New Roman" panose="02020603050405020304" pitchFamily="18" charset="0"/>
              </a:rPr>
              <a:t>TPA is supposed to be a central, independent &amp; reliable component; it may become bottleneck to the entire system. </a:t>
            </a:r>
          </a:p>
          <a:p>
            <a:pPr algn="just">
              <a:lnSpc>
                <a:spcPct val="150000"/>
              </a:lnSpc>
            </a:pPr>
            <a:r>
              <a:rPr lang="en-US" dirty="0">
                <a:latin typeface="Times New Roman" panose="02020603050405020304" pitchFamily="18" charset="0"/>
                <a:cs typeface="Times New Roman" panose="02020603050405020304" pitchFamily="18" charset="0"/>
              </a:rPr>
              <a:t>Any unusual activity in TPA may cause entire cloud system to go down or reduction in the performance. </a:t>
            </a:r>
          </a:p>
          <a:p>
            <a:pPr algn="just">
              <a:lnSpc>
                <a:spcPct val="150000"/>
              </a:lnSpc>
            </a:pPr>
            <a:r>
              <a:rPr lang="en-US" dirty="0">
                <a:latin typeface="Times New Roman" panose="02020603050405020304" pitchFamily="18" charset="0"/>
                <a:cs typeface="Times New Roman" panose="02020603050405020304" pitchFamily="18" charset="0"/>
              </a:rPr>
              <a:t> Cloud data owner can directly control the cryptographic operations to be performed on his data stored on cloud. Cloud </a:t>
            </a:r>
          </a:p>
          <a:p>
            <a:pPr marL="101600" indent="0" algn="just">
              <a:lnSpc>
                <a:spcPct val="150000"/>
              </a:lnSpc>
              <a:spcAft>
                <a:spcPts val="1400"/>
              </a:spcAft>
              <a:buNone/>
            </a:pPr>
            <a:endParaRPr lang="en-US" sz="1800" spc="20" dirty="0">
              <a:solidFill>
                <a:srgbClr val="141617"/>
              </a:solidFill>
              <a:effectLst/>
              <a:latin typeface="Times New Roman" panose="02020603050405020304" pitchFamily="18" charset="0"/>
              <a:ea typeface="Times New Roman" panose="02020603050405020304" pitchFamily="18" charset="0"/>
              <a:cs typeface="Courier"/>
            </a:endParaRPr>
          </a:p>
          <a:p>
            <a:pPr algn="just">
              <a:lnSpc>
                <a:spcPct val="150000"/>
              </a:lnSpc>
              <a:spcAft>
                <a:spcPts val="1400"/>
              </a:spcAft>
            </a:pPr>
            <a:endParaRPr lang="en-IN" sz="1800" dirty="0">
              <a:effectLst/>
              <a:latin typeface="Courier"/>
              <a:ea typeface="Times New Roman" panose="02020603050405020304" pitchFamily="18" charset="0"/>
              <a:cs typeface="Courier"/>
            </a:endParaRPr>
          </a:p>
        </p:txBody>
      </p:sp>
      <p:sp>
        <p:nvSpPr>
          <p:cNvPr id="192" name="Google Shape;192;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47A-C7FB-4FD5-A4CC-EE9F0EB532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269039" y="1761067"/>
            <a:ext cx="8140973" cy="1896533"/>
          </a:xfrm>
        </p:spPr>
        <p:txBody>
          <a:bodyPr/>
          <a:lstStyle/>
          <a:p>
            <a:pPr marL="0" indent="0" algn="just">
              <a:lnSpc>
                <a:spcPct val="150000"/>
              </a:lnSpc>
              <a:spcAft>
                <a:spcPts val="1000"/>
              </a:spcAft>
              <a:buNone/>
            </a:pPr>
            <a:r>
              <a:rPr lang="en-US" b="1" dirty="0"/>
              <a:t> </a:t>
            </a:r>
            <a:r>
              <a:rPr lang="en-US" dirty="0">
                <a:latin typeface="Times New Roman" panose="02020603050405020304" pitchFamily="18" charset="0"/>
                <a:cs typeface="Times New Roman" panose="02020603050405020304" pitchFamily="18" charset="0"/>
              </a:rPr>
              <a:t>1. You Need an Internet Connection</a:t>
            </a:r>
          </a:p>
          <a:p>
            <a:pPr marL="0" indent="0" algn="just">
              <a:lnSpc>
                <a:spcPct val="150000"/>
              </a:lnSpc>
              <a:spcAft>
                <a:spcPts val="1000"/>
              </a:spcAft>
              <a:buNone/>
            </a:pPr>
            <a:r>
              <a:rPr lang="en-US" dirty="0">
                <a:latin typeface="Times New Roman" panose="02020603050405020304" pitchFamily="18" charset="0"/>
                <a:cs typeface="Times New Roman" panose="02020603050405020304" pitchFamily="18" charset="0"/>
              </a:rPr>
              <a:t>2. Extra Storage Space Comes at a Cost</a:t>
            </a:r>
          </a:p>
          <a:p>
            <a:pPr marL="0" indent="0" algn="just">
              <a:lnSpc>
                <a:spcPct val="150000"/>
              </a:lnSpc>
              <a:spcAft>
                <a:spcPts val="1000"/>
              </a:spcAft>
              <a:buNone/>
            </a:pPr>
            <a:r>
              <a:rPr lang="en-US" dirty="0">
                <a:latin typeface="Times New Roman" panose="02020603050405020304" pitchFamily="18" charset="0"/>
                <a:cs typeface="Times New Roman" panose="02020603050405020304" pitchFamily="18" charset="0"/>
              </a:rPr>
              <a:t>3. Security and Privacy Concerns With Some Providers</a:t>
            </a:r>
          </a:p>
          <a:p>
            <a:pPr marL="101600" indent="0">
              <a:buNone/>
            </a:pPr>
            <a:br>
              <a:rPr lang="en-US" sz="1800" dirty="0"/>
            </a:br>
            <a:br>
              <a:rPr lang="en-US" sz="1800" dirty="0"/>
            </a:br>
            <a:br>
              <a:rPr lang="en-US" sz="1800" dirty="0"/>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6" name="Picture 5">
            <a:extLst>
              <a:ext uri="{FF2B5EF4-FFF2-40B4-BE49-F238E27FC236}">
                <a16:creationId xmlns:a16="http://schemas.microsoft.com/office/drawing/2014/main"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0" y="1615185"/>
            <a:ext cx="8756725" cy="4024704"/>
          </a:xfrm>
        </p:spPr>
        <p:txBody>
          <a:bodyPr/>
          <a:lstStyle/>
          <a:p>
            <a:pPr algn="just">
              <a:lnSpc>
                <a:spcPct val="150000"/>
              </a:lnSpc>
              <a:spcAft>
                <a:spcPts val="800"/>
              </a:spcAft>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proposed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supports real-time, multiple-terminal, and cloud-independent storage synchronization. We also prototyped the </a:t>
            </a:r>
            <a:r>
              <a:rPr lang="en-US" b="1" dirty="0">
                <a:latin typeface="Times New Roman" panose="02020603050405020304" pitchFamily="18" charset="0"/>
                <a:cs typeface="Times New Roman" panose="02020603050405020304" pitchFamily="18" charset="0"/>
              </a:rPr>
              <a:t>proposed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a:t>
            </a:r>
          </a:p>
          <a:p>
            <a:pPr algn="just">
              <a:lnSpc>
                <a:spcPct val="150000"/>
              </a:lnSpc>
              <a:spcAft>
                <a:spcPts val="800"/>
              </a:spcAft>
            </a:pPr>
            <a:r>
              <a:rPr lang="en-US" dirty="0">
                <a:latin typeface="Times New Roman" panose="02020603050405020304" pitchFamily="18" charset="0"/>
                <a:cs typeface="Times New Roman" panose="02020603050405020304" pitchFamily="18" charset="0"/>
              </a:rPr>
              <a:t>We then use the idea of state encoding and a push-pull paradigm to propose a </a:t>
            </a:r>
            <a:r>
              <a:rPr lang="en-US" b="1" dirty="0">
                <a:latin typeface="Times New Roman" panose="02020603050405020304" pitchFamily="18" charset="0"/>
                <a:cs typeface="Times New Roman" panose="02020603050405020304" pitchFamily="18" charset="0"/>
              </a:rPr>
              <a:t>cloud</a:t>
            </a:r>
            <a:r>
              <a:rPr lang="en-US" dirty="0">
                <a:latin typeface="Times New Roman" panose="02020603050405020304" pitchFamily="18" charset="0"/>
                <a:cs typeface="Times New Roman" panose="02020603050405020304" pitchFamily="18" charset="0"/>
              </a:rPr>
              <a:t> object </a:t>
            </a: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synchronization </a:t>
            </a:r>
            <a:r>
              <a:rPr lang="en-US" b="1" dirty="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p:txBody>
          <a:bodyPr/>
          <a:lstStyle/>
          <a:p>
            <a:r>
              <a:rPr lang="en-US" dirty="0">
                <a:latin typeface="Times New Roman" pitchFamily="18" charset="0"/>
                <a:cs typeface="Times New Roman" pitchFamily="18" charset="0"/>
              </a:rPr>
              <a:t>ADVANTAGES</a:t>
            </a:r>
            <a:endParaRPr lang="en-IN"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514681C1-68A4-4DE1-B55D-2D9A3EECCA0B}"/>
              </a:ext>
            </a:extLst>
          </p:cNvPr>
          <p:cNvSpPr>
            <a:spLocks noGrp="1"/>
          </p:cNvSpPr>
          <p:nvPr>
            <p:ph type="body" idx="1"/>
          </p:nvPr>
        </p:nvSpPr>
        <p:spPr>
          <a:xfrm>
            <a:off x="405202" y="1275644"/>
            <a:ext cx="6913544" cy="3188524"/>
          </a:xfrm>
        </p:spPr>
        <p:txBody>
          <a:bodyPr/>
          <a:lstStyle/>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a:p>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dirty="0">
              <a:latin typeface="Times New Roman" pitchFamily="18" charset="0"/>
              <a:cs typeface="Times New Roman" pitchFamily="18" charset="0"/>
            </a:endParaRPr>
          </a:p>
        </p:txBody>
      </p:sp>
      <p:sp>
        <p:nvSpPr>
          <p:cNvPr id="8" name="Text Placeholder 2">
            <a:extLst>
              <a:ext uri="{FF2B5EF4-FFF2-40B4-BE49-F238E27FC236}">
                <a16:creationId xmlns:a16="http://schemas.microsoft.com/office/drawing/2014/main" id="{59AA40C3-B66B-4297-B378-4A26BC42B11A}"/>
              </a:ext>
            </a:extLst>
          </p:cNvPr>
          <p:cNvSpPr>
            <a:spLocks noGrp="1"/>
          </p:cNvSpPr>
          <p:nvPr>
            <p:ph type="body" idx="2"/>
          </p:nvPr>
        </p:nvSpPr>
        <p:spPr>
          <a:xfrm>
            <a:off x="269039" y="1761067"/>
            <a:ext cx="8140973" cy="2068655"/>
          </a:xfrm>
        </p:spPr>
        <p:txBody>
          <a:bodyPr/>
          <a:lstStyle/>
          <a:p>
            <a:pPr marL="101600" indent="0" algn="just" fontAlgn="base">
              <a:lnSpc>
                <a:spcPct val="150000"/>
              </a:lnSpc>
              <a:buNone/>
            </a:pPr>
            <a:r>
              <a:rPr lang="en-US" dirty="0">
                <a:latin typeface="Times New Roman" panose="02020603050405020304" pitchFamily="18" charset="0"/>
                <a:cs typeface="Times New Roman" panose="02020603050405020304" pitchFamily="18" charset="0"/>
              </a:rPr>
              <a:t> 1.Data Redundancy and Replication</a:t>
            </a:r>
          </a:p>
          <a:p>
            <a:pPr marL="101600" indent="0" algn="just" fontAlgn="base">
              <a:lnSpc>
                <a:spcPct val="150000"/>
              </a:lnSpc>
              <a:buNone/>
            </a:pPr>
            <a:r>
              <a:rPr lang="en-US" dirty="0">
                <a:latin typeface="Times New Roman" panose="02020603050405020304" pitchFamily="18" charset="0"/>
                <a:cs typeface="Times New Roman" panose="02020603050405020304" pitchFamily="18" charset="0"/>
              </a:rPr>
              <a:t> 2.Data Tiering for Cost Savings</a:t>
            </a:r>
          </a:p>
          <a:p>
            <a:pPr marL="101600" indent="0" algn="just" fontAlgn="base">
              <a:lnSpc>
                <a:spcPct val="150000"/>
              </a:lnSpc>
              <a:buNone/>
            </a:pPr>
            <a:r>
              <a:rPr lang="en-US" dirty="0">
                <a:latin typeface="Times New Roman" panose="02020603050405020304" pitchFamily="18" charset="0"/>
                <a:cs typeface="Times New Roman" panose="02020603050405020304" pitchFamily="18" charset="0"/>
              </a:rPr>
              <a:t> 3.Usability or Accessibility</a:t>
            </a:r>
          </a:p>
          <a:p>
            <a:pPr marL="101600" indent="0" algn="just" fontAlgn="base">
              <a:lnSpc>
                <a:spcPct val="150000"/>
              </a:lnSpc>
              <a:buNone/>
            </a:pPr>
            <a:r>
              <a:rPr lang="en-US" dirty="0">
                <a:latin typeface="Times New Roman" panose="02020603050405020304" pitchFamily="18" charset="0"/>
                <a:cs typeface="Times New Roman" panose="02020603050405020304" pitchFamily="18" charset="0"/>
              </a:rPr>
              <a:t>4. Ransomware/Malware Protection</a:t>
            </a:r>
          </a:p>
          <a:p>
            <a:pPr marL="101600" indent="0">
              <a:buNone/>
            </a:pPr>
            <a:br>
              <a:rPr lang="en-US" sz="1800" dirty="0"/>
            </a:br>
            <a:br>
              <a:rPr lang="en-US" sz="1800" dirty="0"/>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6" name="Picture 5">
            <a:extLst>
              <a:ext uri="{FF2B5EF4-FFF2-40B4-BE49-F238E27FC236}">
                <a16:creationId xmlns:a16="http://schemas.microsoft.com/office/drawing/2014/main"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2233</TotalTime>
  <Words>936</Words>
  <Application>Microsoft Office PowerPoint</Application>
  <PresentationFormat>On-screen Show (16:9)</PresentationFormat>
  <Paragraphs>183</Paragraphs>
  <Slides>20</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Roboto Condensed Light</vt:lpstr>
      <vt:lpstr>Times New Roman</vt:lpstr>
      <vt:lpstr>Wingdings</vt:lpstr>
      <vt:lpstr>Courier</vt:lpstr>
      <vt:lpstr>Symbol</vt:lpstr>
      <vt:lpstr>Arial</vt:lpstr>
      <vt:lpstr>Arvo</vt:lpstr>
      <vt:lpstr>Calibri</vt:lpstr>
      <vt:lpstr>Roboto Condensed</vt:lpstr>
      <vt:lpstr>Salerio template</vt:lpstr>
      <vt:lpstr>HELLO!</vt:lpstr>
      <vt:lpstr>Data Security With Third Party Admin In Cloud Storage </vt:lpstr>
      <vt:lpstr>AIM OF PROJECT</vt:lpstr>
      <vt:lpstr>ABSTRACT</vt:lpstr>
      <vt:lpstr>INTRODUCTION </vt:lpstr>
      <vt:lpstr>EXISTING SYSTEM</vt:lpstr>
      <vt:lpstr>DISADVANTAGES</vt:lpstr>
      <vt:lpstr>PROPOSED SYSTEM</vt:lpstr>
      <vt:lpstr>ADVANTAGES</vt:lpstr>
      <vt:lpstr>SYSTEM ARCHITECTURE</vt:lpstr>
      <vt:lpstr>MODULES</vt:lpstr>
      <vt:lpstr>DATA USER</vt:lpstr>
      <vt:lpstr>TPA </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269</cp:revision>
  <dcterms:modified xsi:type="dcterms:W3CDTF">2023-04-24T13:28:29Z</dcterms:modified>
</cp:coreProperties>
</file>