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8" r:id="rId3"/>
    <p:sldId id="308" r:id="rId5"/>
    <p:sldId id="257" r:id="rId6"/>
    <p:sldId id="297" r:id="rId7"/>
    <p:sldId id="298" r:id="rId8"/>
    <p:sldId id="299" r:id="rId9"/>
    <p:sldId id="309" r:id="rId10"/>
    <p:sldId id="310" r:id="rId11"/>
    <p:sldId id="328" r:id="rId12"/>
    <p:sldId id="312" r:id="rId13"/>
    <p:sldId id="313" r:id="rId14"/>
    <p:sldId id="327" r:id="rId15"/>
    <p:sldId id="326" r:id="rId16"/>
    <p:sldId id="339" r:id="rId17"/>
    <p:sldId id="340" r:id="rId18"/>
    <p:sldId id="341" r:id="rId19"/>
    <p:sldId id="317" r:id="rId20"/>
    <p:sldId id="316" r:id="rId21"/>
    <p:sldId id="321" r:id="rId22"/>
    <p:sldId id="318" r:id="rId23"/>
    <p:sldId id="319" r:id="rId24"/>
    <p:sldId id="278" r:id="rId25"/>
  </p:sldIdLst>
  <p:sldSz cx="9144000" cy="5143500" type="screen16x9"/>
  <p:notesSz cx="6858000" cy="9144000"/>
  <p:embeddedFontLst>
    <p:embeddedFont>
      <p:font typeface="Roboto Condensed" panose="02000000000000000000"/>
      <p:regular r:id="rId29"/>
    </p:embeddedFont>
    <p:embeddedFont>
      <p:font typeface="Roboto Condensed Light" panose="0200000000000000000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533" autoAdjust="0"/>
  </p:normalViewPr>
  <p:slideViewPr>
    <p:cSldViewPr snapToGrid="0">
      <p:cViewPr varScale="1">
        <p:scale>
          <a:sx n="107" d="100"/>
          <a:sy n="107" d="100"/>
        </p:scale>
        <p:origin x="-84" y="-378"/>
      </p:cViewPr>
      <p:guideLst>
        <p:guide orient="horz" pos="1614"/>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hyperlink" Target="mailto:1croreprojects@gmail.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I am here because I love to give presentations. </a:t>
            </a:r>
            <a:endParaRPr sz="2000" dirty="0"/>
          </a:p>
          <a:p>
            <a:pPr marL="0" lvl="0" indent="0" algn="ctr" rtl="0">
              <a:spcBef>
                <a:spcPts val="0"/>
              </a:spcBef>
              <a:spcAft>
                <a:spcPts val="0"/>
              </a:spcAft>
              <a:buClr>
                <a:schemeClr val="dk1"/>
              </a:buClr>
              <a:buSzPts val="1100"/>
              <a:buFont typeface="Arial" panose="020B0604020202020204"/>
              <a:buNone/>
            </a:pPr>
            <a:r>
              <a:rPr lang="en-GB" sz="2000" dirty="0"/>
              <a:t>You can find me at @1CROREPROJECTS</a:t>
            </a:r>
            <a:endParaRPr sz="2000" b="1" dirty="0"/>
          </a:p>
        </p:txBody>
      </p:sp>
      <p:pic>
        <p:nvPicPr>
          <p:cNvPr id="215" name="Google Shape;215;p13" descr="10.jpg"/>
          <p:cNvPicPr preferRelativeResize="0"/>
          <p:nvPr/>
        </p:nvPicPr>
        <p:blipFill rotWithShape="1">
          <a:blip r:embed="rId1"/>
          <a:srcRect l="15648" r="28102"/>
          <a:stretch>
            <a:fillRect/>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75" y="364791"/>
            <a:ext cx="5258400" cy="766200"/>
          </a:xfrm>
        </p:spPr>
        <p:txBody>
          <a:bodyPr/>
          <a:lstStyle/>
          <a:p>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pic>
        <p:nvPicPr>
          <p:cNvPr id="4" name="Picture 3"/>
          <p:cNvPicPr>
            <a:picLocks noChangeAspect="1"/>
          </p:cNvPicPr>
          <p:nvPr/>
        </p:nvPicPr>
        <p:blipFill>
          <a:blip r:embed="rId2"/>
          <a:stretch>
            <a:fillRect/>
          </a:stretch>
        </p:blipFill>
        <p:spPr>
          <a:xfrm>
            <a:off x="1125220" y="1346835"/>
            <a:ext cx="5475605" cy="3796665"/>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0180" y="1464945"/>
            <a:ext cx="7792720" cy="3678555"/>
          </a:xfrm>
        </p:spPr>
        <p:txBody>
          <a:bodyPr/>
          <a:lstStyle/>
          <a:p>
            <a:pPr marL="0" indent="0">
              <a:lnSpc>
                <a:spcPct val="150000"/>
              </a:lnSpc>
              <a:spcBef>
                <a:spcPts val="1400"/>
              </a:spcBef>
              <a:buSzPts val="2400"/>
              <a:buNone/>
            </a:pPr>
            <a:r>
              <a:rPr lang="en-US" sz="1800" dirty="0">
                <a:latin typeface="Times New Roman" panose="02020603050405020304" pitchFamily="18" charset="0"/>
                <a:cs typeface="Times New Roman" panose="02020603050405020304" pitchFamily="18" charset="0"/>
              </a:rPr>
              <a:t>In this project having two modules:</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spcBef>
                <a:spcPts val="1400"/>
              </a:spcBef>
              <a:buSzPts val="2400"/>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 Data owner</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spcBef>
                <a:spcPts val="1400"/>
              </a:spcBef>
              <a:buSzPts val="2400"/>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Data users</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spcBef>
                <a:spcPts val="1400"/>
              </a:spcBef>
              <a:buSzPts val="2400"/>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 CA</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spcBef>
                <a:spcPts val="1400"/>
              </a:spcBef>
              <a:buSzPts val="2400"/>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 Attacker</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spcBef>
                <a:spcPts val="1400"/>
              </a:spcBef>
              <a:buSzPts val="2400"/>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 Cloud</a:t>
            </a:r>
            <a:endParaRPr lang="en-IN" sz="1800" dirty="0">
              <a:latin typeface="Times New Roman" panose="02020603050405020304" pitchFamily="18" charset="0"/>
              <a:cs typeface="Times New Roman" panose="02020603050405020304" pitchFamily="18" charset="0"/>
            </a:endParaRPr>
          </a:p>
          <a:p>
            <a:pPr lvl="0">
              <a:lnSpc>
                <a:spcPct val="150000"/>
              </a:lnSpc>
              <a:buClr>
                <a:schemeClr val="tx1">
                  <a:lumMod val="40000"/>
                  <a:lumOff val="60000"/>
                </a:schemeClr>
              </a:buClr>
              <a:buNone/>
            </a:pPr>
            <a:endParaRPr lang="en-IN"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21105"/>
            <a:ext cx="8796020" cy="3525520"/>
          </a:xfrm>
        </p:spPr>
        <p:txBody>
          <a:bodyPr/>
          <a:lstStyle/>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Register</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User have to register our details with bio-metric (fingerprint) technique.</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Login</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In owner login module have 3-steps verfications </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only authorized users can able to login our account.</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Upload File</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Auditing Files</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tx1">
                  <a:lumMod val="60000"/>
                  <a:lumOff val="40000"/>
                </a:schemeClr>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Logout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
        <p:nvSpPr>
          <p:cNvPr id="2" name="TextBox 1"/>
          <p:cNvSpPr txBox="1"/>
          <p:nvPr/>
        </p:nvSpPr>
        <p:spPr>
          <a:xfrm>
            <a:off x="654756" y="455798"/>
            <a:ext cx="4301066" cy="860425"/>
          </a:xfrm>
          <a:prstGeom prst="rect">
            <a:avLst/>
          </a:prstGeom>
          <a:noFill/>
        </p:spPr>
        <p:txBody>
          <a:bodyPr wrap="square" rtlCol="0">
            <a:spAutoFit/>
          </a:bodyPr>
          <a:lstStyle/>
          <a:p>
            <a:pPr marL="0" lvl="0" indent="0" algn="just">
              <a:lnSpc>
                <a:spcPct val="150000"/>
              </a:lnSpc>
              <a:buNone/>
            </a:pPr>
            <a:r>
              <a:rPr lang="en-US" altLang="en-IN" sz="2400" b="1" dirty="0">
                <a:solidFill>
                  <a:schemeClr val="bg1"/>
                </a:solidFill>
                <a:latin typeface="Times New Roman" panose="02020603050405020304" pitchFamily="18" charset="0"/>
                <a:cs typeface="Times New Roman" panose="02020603050405020304" pitchFamily="18" charset="0"/>
              </a:rPr>
              <a:t>DATA OWNER</a:t>
            </a:r>
            <a:r>
              <a:rPr lang="en-IN" sz="2400" b="1" dirty="0">
                <a:solidFill>
                  <a:schemeClr val="bg1"/>
                </a:solidFill>
                <a:latin typeface="Times New Roman" panose="02020603050405020304" pitchFamily="18" charset="0"/>
                <a:cs typeface="Times New Roman" panose="02020603050405020304" pitchFamily="18" charset="0"/>
              </a:rPr>
              <a:t> </a:t>
            </a:r>
            <a:endParaRPr lang="en-IN" sz="2400" b="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2663" y="1358115"/>
            <a:ext cx="8332631" cy="3196152"/>
          </a:xfrm>
        </p:spPr>
        <p:txBody>
          <a:bodyPr/>
          <a:lstStyle/>
          <a:p>
            <a:pPr marL="0" indent="0" algn="just">
              <a:lnSpc>
                <a:spcPct val="150000"/>
              </a:lnSpc>
              <a:spcBef>
                <a:spcPts val="0"/>
              </a:spcBef>
              <a:buSzPct val="100000"/>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100000"/>
              <a:buNone/>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
        <p:nvSpPr>
          <p:cNvPr id="2" name="TextBox 1"/>
          <p:cNvSpPr txBox="1"/>
          <p:nvPr/>
        </p:nvSpPr>
        <p:spPr>
          <a:xfrm>
            <a:off x="501237" y="600670"/>
            <a:ext cx="3839971" cy="460375"/>
          </a:xfrm>
          <a:prstGeom prst="rect">
            <a:avLst/>
          </a:prstGeom>
          <a:noFill/>
        </p:spPr>
        <p:txBody>
          <a:bodyPr wrap="square" rtlCol="0">
            <a:spAutoFit/>
          </a:bodyPr>
          <a:lstStyle/>
          <a:p>
            <a:r>
              <a:rPr lang="en-US" altLang="en-IN" sz="2400" b="1" dirty="0">
                <a:solidFill>
                  <a:schemeClr val="bg1"/>
                </a:solidFill>
              </a:rPr>
              <a:t>DATA USER</a:t>
            </a:r>
            <a:endParaRPr lang="en-US" altLang="en-IN" sz="2400" b="1" dirty="0">
              <a:solidFill>
                <a:schemeClr val="bg1"/>
              </a:solidFill>
            </a:endParaRPr>
          </a:p>
        </p:txBody>
      </p:sp>
      <p:sp>
        <p:nvSpPr>
          <p:cNvPr id="4" name="Rectangle 3"/>
          <p:cNvSpPr/>
          <p:nvPr/>
        </p:nvSpPr>
        <p:spPr>
          <a:xfrm>
            <a:off x="252662" y="864031"/>
            <a:ext cx="6605337" cy="3415030"/>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Register</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Login</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Search </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Download Request</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using file private key user can download the files in decrypted format.</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Logout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CENTER AUTHORITY</a:t>
            </a:r>
            <a:endParaRPr lang="en-US"/>
          </a:p>
        </p:txBody>
      </p:sp>
      <p:sp>
        <p:nvSpPr>
          <p:cNvPr id="3" name="Text Placeholder 2"/>
          <p:cNvSpPr>
            <a:spLocks noGrp="1"/>
          </p:cNvSpPr>
          <p:nvPr>
            <p:ph type="body" idx="1"/>
          </p:nvPr>
        </p:nvSpPr>
        <p:spPr>
          <a:xfrm>
            <a:off x="334645" y="1526540"/>
            <a:ext cx="7283450" cy="2724150"/>
          </a:xfrm>
        </p:spPr>
        <p:txBody>
          <a:bodyPr/>
          <a:p>
            <a:pPr>
              <a:buFont typeface="Wingdings" panose="05000000000000000000" charset="0"/>
              <a:buChar char="Ø"/>
            </a:pPr>
            <a:r>
              <a:rPr lang="en-US">
                <a:latin typeface="Times New Roman" panose="02020603050405020304" pitchFamily="18" charset="0"/>
                <a:cs typeface="Times New Roman" panose="02020603050405020304" pitchFamily="18" charset="0"/>
              </a:rPr>
              <a:t>Login</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 send key to the users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sends the file private key to user's registered mail id.</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forward auditing request to cloud server</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Logout</a:t>
            </a:r>
            <a:endParaRPr lang="en-US">
              <a:latin typeface="Times New Roman" panose="02020603050405020304" pitchFamily="18" charset="0"/>
              <a:cs typeface="Times New Roman" panose="02020603050405020304" pitchFamily="18" charset="0"/>
            </a:endParaRPr>
          </a:p>
          <a:p>
            <a:pPr marL="101600" indent="0">
              <a:buNone/>
            </a:pPr>
            <a:r>
              <a:rPr lang="en-US"/>
              <a:t>	</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ATTACKER</a:t>
            </a:r>
            <a:endParaRPr lang="en-US"/>
          </a:p>
        </p:txBody>
      </p:sp>
      <p:sp>
        <p:nvSpPr>
          <p:cNvPr id="3" name="Text Placeholder 2"/>
          <p:cNvSpPr>
            <a:spLocks noGrp="1"/>
          </p:cNvSpPr>
          <p:nvPr>
            <p:ph type="body" idx="1"/>
          </p:nvPr>
        </p:nvSpPr>
        <p:spPr>
          <a:xfrm>
            <a:off x="117475" y="1396365"/>
            <a:ext cx="7353300" cy="3413760"/>
          </a:xfrm>
        </p:spPr>
        <p:txBody>
          <a:bodyPr/>
          <a:p>
            <a:pPr>
              <a:buFont typeface="Wingdings" panose="05000000000000000000" charset="0"/>
              <a:buChar char="Ø"/>
            </a:pPr>
            <a:r>
              <a:rPr lang="en-US">
                <a:latin typeface="Times New Roman" panose="02020603050405020304" pitchFamily="18" charset="0"/>
                <a:cs typeface="Times New Roman" panose="02020603050405020304" pitchFamily="18" charset="0"/>
              </a:rPr>
              <a:t>Login</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Attack Files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attack the files uploaded by the data owner.</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Logout</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latin typeface="Times New Roman" panose="02020603050405020304" pitchFamily="18" charset="0"/>
                <a:cs typeface="Times New Roman" panose="02020603050405020304" pitchFamily="18" charset="0"/>
              </a:rPr>
              <a:t>cloud server</a:t>
            </a:r>
            <a:endParaRPr lang="en-US" sz="24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7475" y="1396365"/>
            <a:ext cx="7330440" cy="3660775"/>
          </a:xfrm>
        </p:spPr>
        <p:txBody>
          <a:bodyPr/>
          <a:p>
            <a:pPr>
              <a:buFont typeface="Wingdings" panose="05000000000000000000" charset="0"/>
              <a:buChar char="Ø"/>
            </a:pPr>
            <a:r>
              <a:rPr lang="en-US">
                <a:latin typeface="Times New Roman" panose="02020603050405020304" pitchFamily="18" charset="0"/>
                <a:cs typeface="Times New Roman" panose="02020603050405020304" pitchFamily="18" charset="0"/>
              </a:rPr>
              <a:t>Login</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Authorized data owner and user</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View Auditing Request</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View Attacked Files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View all uploaded Files and view all registered owners and users.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Result</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Logout</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graphicFrame>
        <p:nvGraphicFramePr>
          <p:cNvPr id="8" name="Table 7"/>
          <p:cNvGraphicFramePr>
            <a:graphicFrameLocks noGrp="1"/>
          </p:cNvGraphicFramePr>
          <p:nvPr/>
        </p:nvGraphicFramePr>
        <p:xfrm>
          <a:off x="1115583" y="1594895"/>
          <a:ext cx="5054398" cy="2977106"/>
        </p:xfrm>
        <a:graphic>
          <a:graphicData uri="http://schemas.openxmlformats.org/drawingml/2006/table">
            <a:tbl>
              <a:tblPr firstRow="1" firstCol="1" bandRow="1">
                <a:tableStyleId>{E27665BA-8202-44FC-AD62-C9F0E3EA811A}</a:tableStyleId>
              </a:tblPr>
              <a:tblGrid>
                <a:gridCol w="2527199"/>
                <a:gridCol w="2527199"/>
              </a:tblGrid>
              <a:tr h="1076498">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765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765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Operating System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925304">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smtClean="0">
                          <a:effectLst/>
                          <a:latin typeface="Times New Roman" panose="02020603050405020304" pitchFamily="18" charset="0"/>
                          <a:cs typeface="Times New Roman" panose="02020603050405020304" pitchFamily="18" charset="0"/>
                        </a:rPr>
                        <a:t>JAVADEVELOPEMENTKIT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graphicFrame>
        <p:nvGraphicFramePr>
          <p:cNvPr id="10" name="Table 9"/>
          <p:cNvGraphicFramePr>
            <a:graphicFrameLocks noGrp="1"/>
          </p:cNvGraphicFramePr>
          <p:nvPr/>
        </p:nvGraphicFramePr>
        <p:xfrm>
          <a:off x="978794" y="1783412"/>
          <a:ext cx="5190186" cy="2920152"/>
        </p:xfrm>
        <a:graphic>
          <a:graphicData uri="http://schemas.openxmlformats.org/drawingml/2006/table">
            <a:tbl>
              <a:tblPr firstRow="1" firstCol="1" bandRow="1">
                <a:tableStyleId>{E27665BA-8202-44FC-AD62-C9F0E3EA811A}</a:tableStyleId>
              </a:tblPr>
              <a:tblGrid>
                <a:gridCol w="2603785"/>
                <a:gridCol w="2586401"/>
              </a:tblGrid>
              <a:tr h="586002">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02764">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smtClean="0">
                          <a:effectLst/>
                          <a:latin typeface="Times New Roman" panose="02020603050405020304" pitchFamily="18" charset="0"/>
                          <a:cs typeface="Times New Roman" panose="02020603050405020304" pitchFamily="18" charset="0"/>
                        </a:rPr>
                        <a:t>100GB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3410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3021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Processor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6070" y="1487170"/>
            <a:ext cx="8785860" cy="2803525"/>
          </a:xfrm>
        </p:spPr>
        <p:txBody>
          <a:bodyPr/>
          <a:lstStyle/>
          <a:p>
            <a:pPr marL="101600" indent="0" algn="just">
              <a:lnSpc>
                <a:spcPct val="150000"/>
              </a:lnSpc>
              <a:buNone/>
            </a:pPr>
            <a:r>
              <a:rPr lang="en-US" altLang="en-IN" sz="1800" dirty="0">
                <a:solidFill>
                  <a:schemeClr val="tx1">
                    <a:lumMod val="50000"/>
                  </a:schemeClr>
                </a:solidFill>
                <a:latin typeface="Times New Roman" panose="02020603050405020304" pitchFamily="18" charset="0"/>
                <a:cs typeface="Times New Roman" panose="02020603050405020304" pitchFamily="18" charset="0"/>
              </a:rPr>
              <a:t> </a:t>
            </a:r>
            <a:endParaRPr lang="en-US" altLang="en-IN"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
        <p:nvSpPr>
          <p:cNvPr id="4" name="Text Box 3"/>
          <p:cNvSpPr txBox="1"/>
          <p:nvPr/>
        </p:nvSpPr>
        <p:spPr>
          <a:xfrm>
            <a:off x="163195" y="1369695"/>
            <a:ext cx="7813675" cy="1337945"/>
          </a:xfrm>
          <a:prstGeom prst="rect">
            <a:avLst/>
          </a:prstGeom>
          <a:noFill/>
        </p:spPr>
        <p:txBody>
          <a:bodyPr wrap="square" rtlCol="0" anchor="t">
            <a:spAutoFit/>
          </a:bodyPr>
          <a:p>
            <a:pPr>
              <a:lnSpc>
                <a:spcPct val="150000"/>
              </a:lnSpc>
            </a:pPr>
            <a:r>
              <a:rPr lang="en-US" sz="1800">
                <a:latin typeface="Times New Roman" panose="02020603050405020304" pitchFamily="18" charset="0"/>
                <a:cs typeface="Times New Roman" panose="02020603050405020304" pitchFamily="18" charset="0"/>
              </a:rPr>
              <a:t>In our future  experiments on our proposedmethod we finally came to an conclusion that CP-ABHE algorithm is best suited to provide security for the</a:t>
            </a: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rPr>
              <a:t>sensitive data to access from the cloud server</a:t>
            </a:r>
            <a:r>
              <a:rPr lang="en-US"/>
              <a:t>.</a:t>
            </a:r>
            <a:endParaRPr lang="en-US"/>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321778" cy="2961900"/>
          </a:xfrm>
          <a:prstGeom prst="rect">
            <a:avLst/>
          </a:prstGeom>
        </p:spPr>
        <p:txBody>
          <a:bodyPr spcFirstLastPara="1" wrap="square" lIns="91425" tIns="91425" rIns="91425" bIns="91425" anchor="ctr" anchorCtr="0">
            <a:noAutofit/>
          </a:bodyPr>
          <a:lstStyle/>
          <a:p>
            <a:pPr lvl="0" algn="ct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000" dirty="0">
              <a:solidFill>
                <a:schemeClr val="bg1"/>
              </a:solidFill>
            </a:endParaRPr>
          </a:p>
        </p:txBody>
      </p:sp>
      <p:sp>
        <p:nvSpPr>
          <p:cNvPr id="3" name="TextBox 2"/>
          <p:cNvSpPr txBox="1"/>
          <p:nvPr/>
        </p:nvSpPr>
        <p:spPr>
          <a:xfrm>
            <a:off x="129466" y="1958378"/>
            <a:ext cx="8003881" cy="829945"/>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A Practical Attribute-Based DocumentCollection Hierarchical Encryption</a:t>
            </a:r>
            <a:r>
              <a:rPr lang="en-US" altLang="en-IN"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Scheme in Cloud Computing</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094874"/>
            <a:ext cx="9124700" cy="3673095"/>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In this paper, we design a hierarchical document collection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encryption scheme. We first design an incremental algorithm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to construct the integrated access trees of the documents and</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decrease the number of trees. Then, each integrated access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tree is encrypted together and the documents in a tree can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be decrypted at a time.</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221302"/>
            <a:ext cx="9105400" cy="322905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[1] J. Bethencourt, A. Sahai, B. Waters, “Ciphertext-policy attribute-based</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encryption, Security and Privacy,” IEEE Symposium on. IEEE, 2007: 321-</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334.</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[2] D. Boneh, B. Waters, “Conjunctive, subset, and range queries on encrypted</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data,” in Proc. of TCC, 2007, pp. 535-554.</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[3] N. Cao, C. Wang, M. Li, K. Ren, and W. Lou, “Privacy-preserving multi_x0002_keyword ranked search over encrypted cloud data,” IEEE Trans. Parallel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Distrib. Syst., vol. 25, no. 1, pp. 222-233, Jan. 2014.</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t>Any questions?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You can find me at</a:t>
            </a:r>
            <a:endParaRPr sz="2000" dirty="0"/>
          </a:p>
          <a:p>
            <a:pPr marL="0" lvl="0" indent="0" algn="ctr" rtl="0">
              <a:spcBef>
                <a:spcPts val="0"/>
              </a:spcBef>
              <a:spcAft>
                <a:spcPts val="0"/>
              </a:spcAft>
              <a:buClr>
                <a:schemeClr val="dk1"/>
              </a:buClr>
              <a:buSzPts val="1100"/>
              <a:buFont typeface="Arial" panose="020B0604020202020204"/>
              <a:buNone/>
            </a:pPr>
            <a:r>
              <a:rPr lang="en-GB" sz="2000" b="1" dirty="0"/>
              <a:t>Reach us – </a:t>
            </a:r>
            <a:r>
              <a:rPr lang="en-GB" sz="2000" b="1" dirty="0">
                <a:hlinkClick r:id="rId1"/>
              </a:rPr>
              <a:t>1croreprojects@gmail.com</a:t>
            </a:r>
            <a:endParaRPr lang="en-GB" sz="2000" b="1" dirty="0"/>
          </a:p>
          <a:p>
            <a:pPr marL="0" lvl="0" indent="0" algn="ctr" rtl="0">
              <a:spcBef>
                <a:spcPts val="0"/>
              </a:spcBef>
              <a:spcAft>
                <a:spcPts val="0"/>
              </a:spcAft>
              <a:buClr>
                <a:schemeClr val="dk1"/>
              </a:buClr>
              <a:buSzPts val="1100"/>
              <a:buFont typeface="Arial" panose="020B0604020202020204"/>
              <a:buNone/>
            </a:pPr>
            <a:r>
              <a:rPr lang="en-GB"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AIM OF PROJECT</a:t>
            </a:r>
            <a:endParaRPr dirty="0">
              <a:latin typeface="Times New Roman" panose="02020603050405020304" pitchFamily="18" charset="0"/>
              <a:cs typeface="Times New Roman" panose="020206030504050203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800">
                <a:latin typeface="Times New Roman" panose="02020603050405020304" pitchFamily="18" charset="0"/>
                <a:cs typeface="Times New Roman" panose="02020603050405020304" pitchFamily="18" charset="0"/>
              </a:rPr>
            </a:fld>
            <a:endParaRPr sz="1800">
              <a:latin typeface="Times New Roman" panose="02020603050405020304" pitchFamily="18" charset="0"/>
              <a:cs typeface="Times New Roman" panose="02020603050405020304" pitchFamily="18" charset="0"/>
            </a:endParaRPr>
          </a:p>
        </p:txBody>
      </p:sp>
      <p:sp>
        <p:nvSpPr>
          <p:cNvPr id="193" name="Google Shape;193;p12"/>
          <p:cNvSpPr txBox="1">
            <a:spLocks noGrp="1"/>
          </p:cNvSpPr>
          <p:nvPr>
            <p:ph type="body" idx="1"/>
          </p:nvPr>
        </p:nvSpPr>
        <p:spPr>
          <a:xfrm>
            <a:off x="324589" y="1650430"/>
            <a:ext cx="7925757" cy="1755900"/>
          </a:xfrm>
          <a:prstGeom prst="rect">
            <a:avLst/>
          </a:prstGeom>
        </p:spPr>
        <p:txBody>
          <a:bodyPr spcFirstLastPara="1" wrap="square" lIns="91425" tIns="91425" rIns="91425" bIns="91425" anchor="t" anchorCtr="0">
            <a:noAutofit/>
          </a:bodyPr>
          <a:lstStyle/>
          <a:p>
            <a:pPr marL="101600" indent="0" algn="just">
              <a:lnSpc>
                <a:spcPct val="150000"/>
              </a:lnSpc>
              <a:buClr>
                <a:schemeClr val="tx1">
                  <a:lumMod val="60000"/>
                  <a:lumOff val="40000"/>
                </a:schemeClr>
              </a:buClr>
              <a:buNone/>
            </a:pPr>
            <a:r>
              <a:rPr lang="en-US" sz="1800" dirty="0">
                <a:solidFill>
                  <a:schemeClr val="tx2">
                    <a:lumMod val="10000"/>
                  </a:schemeClr>
                </a:solidFill>
                <a:latin typeface="Times New Roman" panose="02020603050405020304" pitchFamily="18" charset="0"/>
                <a:cs typeface="Times New Roman" panose="02020603050405020304" pitchFamily="18" charset="0"/>
              </a:rPr>
              <a:t>The main aim of the project is ciphertext-policy attribute-based encryption can provide fifine-grained access control and secure data sharing to the data users in cloud computing.</a:t>
            </a:r>
            <a:endParaRPr lang="en-US" sz="18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0" y="1220992"/>
            <a:ext cx="9144000" cy="3474742"/>
          </a:xfrm>
          <a:prstGeom prst="rect">
            <a:avLst/>
          </a:prstGeom>
        </p:spPr>
        <p:txBody>
          <a:bodyPr spcFirstLastPara="1" wrap="square" lIns="91425" tIns="91425" rIns="91425" bIns="91425" anchor="t" anchorCtr="0">
            <a:noAutofit/>
          </a:bodyPr>
          <a:lstStyle/>
          <a:p>
            <a:pPr marL="0" indent="0" algn="just">
              <a:lnSpc>
                <a:spcPct val="150000"/>
              </a:lnSpc>
              <a:spcBef>
                <a:spcPts val="0"/>
              </a:spcBef>
              <a:buSzPts val="2400"/>
              <a:buNone/>
            </a:pPr>
            <a:r>
              <a:rPr lang="en-US" sz="1800" dirty="0">
                <a:solidFill>
                  <a:schemeClr val="tx1"/>
                </a:solidFill>
                <a:latin typeface="Times New Roman" panose="02020603050405020304" pitchFamily="18" charset="0"/>
                <a:cs typeface="Times New Roman" panose="02020603050405020304" pitchFamily="18" charset="0"/>
              </a:rPr>
              <a:t>        In current day’s secure document storage and retrieval is one of the hottest research directions in cloudcomputing. Although many searchable encryption schemes have been proposed, few of them support efficientretrieval over the documents which are encrypted based on their attributes.In this paper, we propose a practicalCiphertext-Policy Attribute-Based Hierarchical document collection Encryption scheme named CP-ABHE. Ingeneral we can clearly identify that CP-ABHE is more efficient in both computation and storage space withoutsacrificing data security. In CP-ABHE, we first construct a set of integrated access trees based on thedocuments' attribute sets. We employ the greedy strategy to build the trees incrementally and grow the treesdynamically by combining the small ones. </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0" y="1079248"/>
            <a:ext cx="9002053" cy="4063865"/>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latin typeface="Times New Roman" panose="02020603050405020304" pitchFamily="18" charset="0"/>
                <a:cs typeface="Times New Roman" panose="02020603050405020304" pitchFamily="18" charset="0"/>
              </a:rPr>
              <a:t>Cloud computing, a rising innovation was first proposed in Quite a while 2006(Search Engine Strategies2006) by San Jose and characterized by NIST(National Institute of Standards and Technology).Since it wasproposed distributed computing has pulled in more noteworthy consideration from various areas of society.Distributed computing can gather and rearrange an enormous measure of information and obviously, the cloudworkers can give safer and adaptable, monetary and customized administrations contrasted and theneighborhood workers. As cloud administrations have gotten more well-known, requests for figuringinformation in the cloud have expanded. Regardless of the benefits of cloud administrations, releasing the</a:t>
            </a:r>
            <a:endParaRPr lang="en-US" sz="1800" dirty="0">
              <a:latin typeface="Times New Roman" panose="02020603050405020304" pitchFamily="18" charset="0"/>
              <a:cs typeface="Times New Roman" panose="02020603050405020304" pitchFamily="18" charset="0"/>
            </a:endParaRPr>
          </a:p>
          <a:p>
            <a:pPr marL="101600" indent="0" algn="just">
              <a:lnSpc>
                <a:spcPct val="150000"/>
              </a:lnSpc>
              <a:buNone/>
            </a:pPr>
            <a:r>
              <a:rPr lang="en-US" sz="1800" dirty="0">
                <a:latin typeface="Times New Roman" panose="02020603050405020304" pitchFamily="18" charset="0"/>
                <a:cs typeface="Times New Roman" panose="02020603050405020304" pitchFamily="18" charset="0"/>
              </a:rPr>
              <a:t>delicate data, </a:t>
            </a:r>
            <a:endParaRPr lang="en-US" sz="1800"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0" y="1362250"/>
            <a:ext cx="8676648" cy="3903679"/>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The term “attribute-based encryption” (ABE) in the field of information security.</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Many ABE schemes are designed including KP-ABE schemes and CP-ABE      schemes. Though KP-ABE can provide fine-grained access control, it restricts its   attention to the monotone access structure only.</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A KP-ABE scheme which allows a user’s private key can be expressed in terms of any access formula over attributes. Further, they prove the scheme’s security based on decisional bilinear Diffie-Hellman assumption. </a:t>
            </a:r>
            <a:endParaRPr lang="en-US" sz="1800"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13" y="1318278"/>
            <a:ext cx="7905242" cy="2892344"/>
          </a:xfrm>
        </p:spPr>
        <p:txBody>
          <a:bodyPr/>
          <a:lstStyle/>
          <a:p>
            <a:pPr>
              <a:buClr>
                <a:schemeClr val="accent1"/>
              </a:buClr>
              <a:buFont typeface="Wingdings" panose="05000000000000000000" charset="0"/>
              <a:buChar char="Ø"/>
            </a:pPr>
            <a:r>
              <a:rPr lang="en-US" altLang="en-IN" dirty="0">
                <a:latin typeface="Times New Roman" panose="02020603050405020304" pitchFamily="18" charset="0"/>
                <a:cs typeface="Times New Roman" panose="02020603050405020304" pitchFamily="18" charset="0"/>
              </a:rPr>
              <a:t>   </a:t>
            </a:r>
            <a:r>
              <a:rPr lang="en-US" altLang="en-IN" sz="16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KP-ABE scheme performs better than CP-ABE in terms of encryption/decryption efficiency and the size of CT. However, KPABE scheme is the secret key expanding problem.</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126065"/>
            <a:ext cx="9027951" cy="3572998"/>
          </a:xfrm>
        </p:spPr>
        <p:txBody>
          <a:bodyPr/>
          <a:lstStyle/>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Data owner is responsible for collecting documents and assigning a proper attribute set to each document. The documents are encrypted in two phases.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Each document is first encrypted by a symmetric encryption algorithm with a unique content key. Then, the content keys are encrypted by ABE-schemes. At last, both the encrypted documents and content keys are outsourced to the cloud server.</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417320"/>
            <a:ext cx="9091295" cy="2892425"/>
          </a:xfrm>
        </p:spPr>
        <p:txBody>
          <a:bodyPr/>
          <a:lstStyle/>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More and More enterprise and individual users’ trend to outsource the local    documents to the cloud.</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The security of CP-ABHE is theoretically proved and the effectiveness of the integrated access tree construction algorithm is analyses.</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The encryption/decryption efficiency. Moreover, the secret key expanding problem is solved properly.</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5655</Words>
  <Application>WPS Presentation</Application>
  <PresentationFormat>On-screen Show (16:9)</PresentationFormat>
  <Paragraphs>218</Paragraphs>
  <Slides>22</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Arial</vt:lpstr>
      <vt:lpstr>Roboto Condensed</vt:lpstr>
      <vt:lpstr>Roboto Condensed Light</vt:lpstr>
      <vt:lpstr>Arvo</vt:lpstr>
      <vt:lpstr>Times New Roman</vt:lpstr>
      <vt:lpstr>Times New Roman</vt:lpstr>
      <vt:lpstr>Calibri</vt:lpstr>
      <vt:lpstr>Microsoft YaHei</vt:lpstr>
      <vt:lpstr>Arial Unicode MS</vt:lpstr>
      <vt:lpstr>Wide Latin</vt:lpstr>
      <vt:lpstr>Wingdings</vt:lpstr>
      <vt:lpstr>Salerio template</vt:lpstr>
      <vt:lpstr>HELLO!</vt:lpstr>
      <vt:lpstr> </vt:lpstr>
      <vt:lpstr>AIM OF PROJECT</vt:lpstr>
      <vt:lpstr>ABSTRACT</vt:lpstr>
      <vt:lpstr>INTRODUCTION	</vt:lpstr>
      <vt:lpstr>EXISTING SYSTEM</vt:lpstr>
      <vt:lpstr>DISADVANTAGES</vt:lpstr>
      <vt:lpstr>PROPOSED SYSTEM</vt:lpstr>
      <vt:lpstr>ADVANTAGES</vt:lpstr>
      <vt:lpstr>SYSTEM ARCHITECTURE</vt:lpstr>
      <vt:lpstr>MODULES</vt:lpstr>
      <vt:lpstr>PowerPoint 演示文稿</vt:lpstr>
      <vt:lpstr>PowerPoint 演示文稿</vt:lpstr>
      <vt:lpstr>PowerPoint 演示文稿</vt:lpstr>
      <vt:lpstr>PowerPoint 演示文稿</vt:lpstr>
      <vt:lpstr>PowerPoint 演示文稿</vt:lpstr>
      <vt:lpstr>SOFTWARE REQUIREMENTS</vt:lpstr>
      <vt:lpstr>HARDWARE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190</cp:revision>
  <dcterms:created xsi:type="dcterms:W3CDTF">2023-05-08T07:06:00Z</dcterms:created>
  <dcterms:modified xsi:type="dcterms:W3CDTF">2023-05-08T12:04:24Z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4F3F89374CE24AEA8DD3C606C4F12CD1</vt:lpwstr>
  </property>
  <property fmtid="{D5CDD505-2E9C-101B-9397-08002B2CF9AE}" pid="3" name="KSOProductBuildVer">
    <vt:lpwstr>1033-11.2.0.11537</vt:lpwstr>
  </property>
</Properties>
</file>