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8" r:id="rId2"/>
    <p:sldId id="308" r:id="rId3"/>
    <p:sldId id="334" r:id="rId4"/>
    <p:sldId id="358" r:id="rId5"/>
    <p:sldId id="298" r:id="rId6"/>
    <p:sldId id="299" r:id="rId7"/>
    <p:sldId id="359" r:id="rId8"/>
    <p:sldId id="310" r:id="rId9"/>
    <p:sldId id="338" r:id="rId10"/>
    <p:sldId id="323" r:id="rId11"/>
    <p:sldId id="312" r:id="rId12"/>
    <p:sldId id="313" r:id="rId13"/>
    <p:sldId id="351" r:id="rId14"/>
    <p:sldId id="357" r:id="rId15"/>
    <p:sldId id="354" r:id="rId16"/>
    <p:sldId id="314" r:id="rId17"/>
    <p:sldId id="332" r:id="rId18"/>
    <p:sldId id="318" r:id="rId19"/>
    <p:sldId id="350" r:id="rId20"/>
    <p:sldId id="319" r:id="rId21"/>
    <p:sldId id="278" r:id="rId22"/>
  </p:sldIdLst>
  <p:sldSz cx="9144000" cy="5143500" type="screen16x9"/>
  <p:notesSz cx="6858000" cy="9144000"/>
  <p:embeddedFontLst>
    <p:embeddedFont>
      <p:font typeface="Yu Gothic UI Semilight" panose="020B0400000000000000" pitchFamily="34" charset="-128"/>
      <p:regular r:id="rId24"/>
    </p:embeddedFont>
    <p:embeddedFont>
      <p:font typeface="Arvo"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Roboto Condensed" panose="020B0604020202020204" charset="0"/>
      <p:regular r:id="rId33"/>
      <p:bold r:id="rId34"/>
      <p:italic r:id="rId35"/>
      <p:boldItalic r:id="rId36"/>
    </p:embeddedFont>
    <p:embeddedFont>
      <p:font typeface="Roboto Condensed Light" panose="020B0604020202020204" charset="0"/>
      <p:regular r:id="rId37"/>
      <p:bold r:id="rId38"/>
      <p:italic r:id="rId39"/>
      <p:bold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3" autoAdjust="0"/>
  </p:normalViewPr>
  <p:slideViewPr>
    <p:cSldViewPr snapToGrid="0">
      <p:cViewPr varScale="1">
        <p:scale>
          <a:sx n="83" d="100"/>
          <a:sy n="83" d="100"/>
        </p:scale>
        <p:origin x="10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7696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963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790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4909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7904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2438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19757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1848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12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a:xfrm>
            <a:off x="541867" y="392575"/>
            <a:ext cx="5530808" cy="766200"/>
          </a:xfrm>
        </p:spPr>
        <p:txBody>
          <a:bodyPr/>
          <a:lstStyle/>
          <a:p>
            <a:r>
              <a:rPr lang="en-US" sz="1800" dirty="0">
                <a:latin typeface="Times New Roman" pitchFamily="18" charset="0"/>
                <a:ea typeface="Roboto Condensed" charset="0"/>
                <a:cs typeface="Times New Roman" pitchFamily="18" charset="0"/>
              </a:rPr>
              <a:t>ALGORITHM</a:t>
            </a:r>
            <a:endParaRPr lang="en-IN" dirty="0">
              <a:latin typeface="Times New Roman" pitchFamily="18" charset="0"/>
              <a:ea typeface="Roboto Condensed" charset="0"/>
              <a:cs typeface="Times New Roman"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3"/>
          <a:stretch>
            <a:fillRect/>
          </a:stretch>
        </p:blipFill>
        <p:spPr>
          <a:xfrm>
            <a:off x="7727819" y="32108"/>
            <a:ext cx="1364387" cy="1189194"/>
          </a:xfrm>
          <a:prstGeom prst="rect">
            <a:avLst/>
          </a:prstGeom>
        </p:spPr>
      </p:pic>
      <p:sp>
        <p:nvSpPr>
          <p:cNvPr id="4" name="Text Placeholder 3"/>
          <p:cNvSpPr>
            <a:spLocks noGrp="1"/>
          </p:cNvSpPr>
          <p:nvPr>
            <p:ph type="body" idx="1"/>
          </p:nvPr>
        </p:nvSpPr>
        <p:spPr>
          <a:xfrm>
            <a:off x="144379" y="1479884"/>
            <a:ext cx="8689468" cy="2500446"/>
          </a:xfrm>
        </p:spPr>
        <p:txBody>
          <a:bodyPr/>
          <a:lstStyle/>
          <a:p>
            <a:pPr marL="101600" lvl="0" indent="0" algn="just">
              <a:lnSpc>
                <a:spcPct val="150000"/>
              </a:lnSpc>
              <a:buClr>
                <a:schemeClr val="tx1">
                  <a:lumMod val="60000"/>
                  <a:lumOff val="40000"/>
                </a:schemeClr>
              </a:buClr>
              <a:buNone/>
            </a:pPr>
            <a:r>
              <a:rPr lang="en-IN" sz="1800" b="1" dirty="0">
                <a:latin typeface="Times New Roman" pitchFamily="18" charset="0"/>
                <a:ea typeface="Tahoma" pitchFamily="34" charset="0"/>
                <a:cs typeface="Times New Roman" pitchFamily="18" charset="0"/>
              </a:rPr>
              <a:t>Attribute-based encryption</a:t>
            </a:r>
          </a:p>
          <a:p>
            <a:pPr lvl="0" algn="just">
              <a:lnSpc>
                <a:spcPct val="150000"/>
              </a:lnSpc>
              <a:buClr>
                <a:schemeClr val="tx1">
                  <a:lumMod val="60000"/>
                  <a:lumOff val="40000"/>
                </a:schemeClr>
              </a:buClr>
              <a:buFont typeface="Wingdings" pitchFamily="2" charset="2"/>
              <a:buChar char="v"/>
            </a:pPr>
            <a:r>
              <a:rPr lang="en-IN" sz="1800" dirty="0">
                <a:latin typeface="Times New Roman" pitchFamily="18" charset="0"/>
                <a:ea typeface="Tahoma" pitchFamily="34" charset="0"/>
                <a:cs typeface="Times New Roman" pitchFamily="18" charset="0"/>
              </a:rPr>
              <a:t> ABE can be used for log encryption. Instead of encrypting each part of a log with the keys of all recipients, it is possible to encrypt the log only with attributes which match recipients' attributes.</a:t>
            </a:r>
          </a:p>
        </p:txBody>
      </p:sp>
    </p:spTree>
    <p:extLst>
      <p:ext uri="{BB962C8B-B14F-4D97-AF65-F5344CB8AC3E}">
        <p14:creationId xmlns:p14="http://schemas.microsoft.com/office/powerpoint/2010/main" val="256925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p:txBody>
          <a:bodyPr/>
          <a:lstStyle/>
          <a:p>
            <a:r>
              <a:rPr lang="en-US" dirty="0"/>
              <a:t>SYSTEM ARCHITECTURE</a:t>
            </a:r>
            <a:endParaRPr lang="en-IN" dirty="0"/>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lvl="0"/>
            <a:fld id="{00000000-1234-1234-1234-123412341234}" type="slidenum">
              <a:rPr lang="en" smtClean="0"/>
              <a:pPr lvl="0"/>
              <a:t>11</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grpSp>
        <p:nvGrpSpPr>
          <p:cNvPr id="41" name="Canvas 1150">
            <a:extLst>
              <a:ext uri="{FF2B5EF4-FFF2-40B4-BE49-F238E27FC236}">
                <a16:creationId xmlns:a16="http://schemas.microsoft.com/office/drawing/2014/main" id="{FBD1A355-B387-B3E8-3867-CDE8F035709F}"/>
              </a:ext>
            </a:extLst>
          </p:cNvPr>
          <p:cNvGrpSpPr/>
          <p:nvPr/>
        </p:nvGrpSpPr>
        <p:grpSpPr>
          <a:xfrm>
            <a:off x="407069" y="1221302"/>
            <a:ext cx="7210931" cy="3665212"/>
            <a:chOff x="0" y="0"/>
            <a:chExt cx="5971540" cy="5820894"/>
          </a:xfrm>
        </p:grpSpPr>
        <p:sp>
          <p:nvSpPr>
            <p:cNvPr id="42" name="Rectangle 41">
              <a:extLst>
                <a:ext uri="{FF2B5EF4-FFF2-40B4-BE49-F238E27FC236}">
                  <a16:creationId xmlns:a16="http://schemas.microsoft.com/office/drawing/2014/main" id="{A133C1D3-9A60-E542-3745-8E366AB9028F}"/>
                </a:ext>
              </a:extLst>
            </p:cNvPr>
            <p:cNvSpPr/>
            <p:nvPr/>
          </p:nvSpPr>
          <p:spPr>
            <a:xfrm>
              <a:off x="0" y="0"/>
              <a:ext cx="5971540" cy="5820410"/>
            </a:xfrm>
            <a:prstGeom prst="rect">
              <a:avLst/>
            </a:prstGeom>
            <a:solidFill>
              <a:prstClr val="white"/>
            </a:solidFill>
          </p:spPr>
        </p:sp>
        <p:pic>
          <p:nvPicPr>
            <p:cNvPr id="43" name="Picture 42">
              <a:extLst>
                <a:ext uri="{FF2B5EF4-FFF2-40B4-BE49-F238E27FC236}">
                  <a16:creationId xmlns:a16="http://schemas.microsoft.com/office/drawing/2014/main" id="{4788E411-CD35-FBF5-D1F4-60A593859903}"/>
                </a:ext>
              </a:extLst>
            </p:cNvPr>
            <p:cNvPicPr>
              <a:picLocks noChangeAspect="1"/>
            </p:cNvPicPr>
            <p:nvPr/>
          </p:nvPicPr>
          <p:blipFill>
            <a:blip r:embed="rId4"/>
            <a:stretch>
              <a:fillRect/>
            </a:stretch>
          </p:blipFill>
          <p:spPr>
            <a:xfrm>
              <a:off x="799597" y="322429"/>
              <a:ext cx="1174814" cy="1174179"/>
            </a:xfrm>
            <a:prstGeom prst="rect">
              <a:avLst/>
            </a:prstGeom>
          </p:spPr>
        </p:pic>
        <p:pic>
          <p:nvPicPr>
            <p:cNvPr id="44" name="Picture 43">
              <a:extLst>
                <a:ext uri="{FF2B5EF4-FFF2-40B4-BE49-F238E27FC236}">
                  <a16:creationId xmlns:a16="http://schemas.microsoft.com/office/drawing/2014/main" id="{5BAC047B-60FF-AEF4-E149-BDE03A0F76CD}"/>
                </a:ext>
              </a:extLst>
            </p:cNvPr>
            <p:cNvPicPr>
              <a:picLocks noChangeAspect="1"/>
            </p:cNvPicPr>
            <p:nvPr/>
          </p:nvPicPr>
          <p:blipFill>
            <a:blip r:embed="rId5"/>
            <a:stretch>
              <a:fillRect/>
            </a:stretch>
          </p:blipFill>
          <p:spPr>
            <a:xfrm>
              <a:off x="4342896" y="272328"/>
              <a:ext cx="1323976" cy="1323976"/>
            </a:xfrm>
            <a:prstGeom prst="rect">
              <a:avLst/>
            </a:prstGeom>
          </p:spPr>
        </p:pic>
        <p:pic>
          <p:nvPicPr>
            <p:cNvPr id="45" name="Picture 44">
              <a:extLst>
                <a:ext uri="{FF2B5EF4-FFF2-40B4-BE49-F238E27FC236}">
                  <a16:creationId xmlns:a16="http://schemas.microsoft.com/office/drawing/2014/main" id="{55D0102D-EAC0-4A51-CDF7-74A52B1A69B2}"/>
                </a:ext>
              </a:extLst>
            </p:cNvPr>
            <p:cNvPicPr>
              <a:picLocks noChangeAspect="1"/>
            </p:cNvPicPr>
            <p:nvPr/>
          </p:nvPicPr>
          <p:blipFill>
            <a:blip r:embed="rId6"/>
            <a:stretch>
              <a:fillRect/>
            </a:stretch>
          </p:blipFill>
          <p:spPr>
            <a:xfrm>
              <a:off x="1523496" y="4120975"/>
              <a:ext cx="2409825" cy="1699919"/>
            </a:xfrm>
            <a:prstGeom prst="rect">
              <a:avLst/>
            </a:prstGeom>
          </p:spPr>
        </p:pic>
        <p:cxnSp>
          <p:nvCxnSpPr>
            <p:cNvPr id="46" name="Straight Arrow Connector 45">
              <a:extLst>
                <a:ext uri="{FF2B5EF4-FFF2-40B4-BE49-F238E27FC236}">
                  <a16:creationId xmlns:a16="http://schemas.microsoft.com/office/drawing/2014/main" id="{2E91E8CE-0038-5D12-332F-C1357DDE80CF}"/>
                </a:ext>
              </a:extLst>
            </p:cNvPr>
            <p:cNvCxnSpPr/>
            <p:nvPr/>
          </p:nvCxnSpPr>
          <p:spPr>
            <a:xfrm>
              <a:off x="1332997" y="1620421"/>
              <a:ext cx="444328" cy="331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BD9EA34-3101-5F7F-207F-2881356950FB}"/>
                </a:ext>
              </a:extLst>
            </p:cNvPr>
            <p:cNvCxnSpPr/>
            <p:nvPr/>
          </p:nvCxnSpPr>
          <p:spPr>
            <a:xfrm flipH="1">
              <a:off x="3723772" y="1417804"/>
              <a:ext cx="1552575" cy="353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8F652738-7E30-4F27-761F-DA1CABBE7D4A}"/>
                </a:ext>
              </a:extLst>
            </p:cNvPr>
            <p:cNvSpPr/>
            <p:nvPr/>
          </p:nvSpPr>
          <p:spPr>
            <a:xfrm rot="15929668">
              <a:off x="386779" y="4229190"/>
              <a:ext cx="2201309" cy="2857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Register &amp; Login </a:t>
              </a:r>
              <a:endParaRPr lang="en-IN" sz="1100" dirty="0">
                <a:solidFill>
                  <a:srgbClr val="000000"/>
                </a:solidFill>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0E6A8486-E535-AF5C-1C8C-A79AD968DE18}"/>
                </a:ext>
              </a:extLst>
            </p:cNvPr>
            <p:cNvSpPr/>
            <p:nvPr/>
          </p:nvSpPr>
          <p:spPr>
            <a:xfrm rot="17913710">
              <a:off x="3629330" y="3197713"/>
              <a:ext cx="2273732" cy="2857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100" dirty="0">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Register &amp; Login </a:t>
              </a:r>
              <a:endParaRPr lang="en-IN" sz="1100" dirty="0">
                <a:solidFill>
                  <a:srgbClr val="000000"/>
                </a:solidFill>
                <a:effectLst/>
                <a:ea typeface="Calibri" panose="020F0502020204030204" pitchFamily="34" charset="0"/>
                <a:cs typeface="Times New Roman" panose="02020603050405020304" pitchFamily="18" charset="0"/>
              </a:endParaRPr>
            </a:p>
            <a:p>
              <a:pPr algn="ctr">
                <a:lnSpc>
                  <a:spcPct val="106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50" name="Rectangle 49">
              <a:extLst>
                <a:ext uri="{FF2B5EF4-FFF2-40B4-BE49-F238E27FC236}">
                  <a16:creationId xmlns:a16="http://schemas.microsoft.com/office/drawing/2014/main" id="{A402766E-6ACF-0BFB-F2A3-4B49FA9CD244}"/>
                </a:ext>
              </a:extLst>
            </p:cNvPr>
            <p:cNvSpPr/>
            <p:nvPr/>
          </p:nvSpPr>
          <p:spPr>
            <a:xfrm rot="15537152">
              <a:off x="249138" y="2454329"/>
              <a:ext cx="2223036" cy="44511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100" dirty="0">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Give request </a:t>
              </a:r>
              <a:endParaRPr lang="en-IN" sz="1100" dirty="0">
                <a:solidFill>
                  <a:srgbClr val="000000"/>
                </a:solidFill>
                <a:effectLst/>
                <a:ea typeface="Calibri" panose="020F0502020204030204" pitchFamily="34" charset="0"/>
                <a:cs typeface="Times New Roman" panose="02020603050405020304" pitchFamily="18" charset="0"/>
              </a:endParaRPr>
            </a:p>
          </p:txBody>
        </p:sp>
        <p:cxnSp>
          <p:nvCxnSpPr>
            <p:cNvPr id="51" name="Straight Arrow Connector 50">
              <a:extLst>
                <a:ext uri="{FF2B5EF4-FFF2-40B4-BE49-F238E27FC236}">
                  <a16:creationId xmlns:a16="http://schemas.microsoft.com/office/drawing/2014/main" id="{426D74A3-5F69-593C-788D-387455645E65}"/>
                </a:ext>
              </a:extLst>
            </p:cNvPr>
            <p:cNvCxnSpPr/>
            <p:nvPr/>
          </p:nvCxnSpPr>
          <p:spPr>
            <a:xfrm flipH="1" flipV="1">
              <a:off x="1533022" y="1582309"/>
              <a:ext cx="485775" cy="3169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E5CB3B46-6566-A57E-2590-3B762C260AE5}"/>
                </a:ext>
              </a:extLst>
            </p:cNvPr>
            <p:cNvSpPr/>
            <p:nvPr/>
          </p:nvSpPr>
          <p:spPr>
            <a:xfrm rot="4852787">
              <a:off x="425013" y="3033513"/>
              <a:ext cx="3134225" cy="51872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dirty="0">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Collect the key and upload the image in encrypted </a:t>
              </a: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FCC1CE6-618F-2C54-3D53-AD591B22EEAE}"/>
                </a:ext>
              </a:extLst>
            </p:cNvPr>
            <p:cNvCxnSpPr/>
            <p:nvPr/>
          </p:nvCxnSpPr>
          <p:spPr>
            <a:xfrm>
              <a:off x="1761622" y="1322554"/>
              <a:ext cx="838200" cy="3209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464FC377-8632-8B66-C093-EC1165482F86}"/>
                </a:ext>
              </a:extLst>
            </p:cNvPr>
            <p:cNvSpPr/>
            <p:nvPr/>
          </p:nvSpPr>
          <p:spPr>
            <a:xfrm rot="15278045">
              <a:off x="1127718" y="2479584"/>
              <a:ext cx="2593091" cy="4445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dirty="0">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View &amp; manage the User request </a:t>
              </a:r>
              <a:endParaRPr lang="en-IN" sz="1100" dirty="0">
                <a:solidFill>
                  <a:srgbClr val="000000"/>
                </a:solidFill>
                <a:effectLst/>
                <a:ea typeface="Calibri" panose="020F0502020204030204" pitchFamily="34" charset="0"/>
                <a:cs typeface="Times New Roman" panose="02020603050405020304" pitchFamily="18" charset="0"/>
              </a:endParaRPr>
            </a:p>
            <a:p>
              <a:pPr algn="ctr">
                <a:lnSpc>
                  <a:spcPct val="105000"/>
                </a:lnSpc>
                <a:spcAft>
                  <a:spcPts val="800"/>
                </a:spcAft>
              </a:pPr>
              <a:r>
                <a:rPr lang="en-US" sz="1100" dirty="0">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6B016575-6501-F2DD-5C33-CB14CEBCE65D}"/>
                </a:ext>
              </a:extLst>
            </p:cNvPr>
            <p:cNvCxnSpPr/>
            <p:nvPr/>
          </p:nvCxnSpPr>
          <p:spPr>
            <a:xfrm flipV="1">
              <a:off x="3399922" y="1427329"/>
              <a:ext cx="1400175" cy="333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29985668-70AD-4039-D463-8AEC736ADC6F}"/>
                </a:ext>
              </a:extLst>
            </p:cNvPr>
            <p:cNvSpPr/>
            <p:nvPr/>
          </p:nvSpPr>
          <p:spPr>
            <a:xfrm>
              <a:off x="2190128" y="550373"/>
              <a:ext cx="2092533" cy="32241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all file &amp; request to Owner</a:t>
              </a:r>
              <a:endParaRPr lang="en-IN" sz="1100">
                <a:solidFill>
                  <a:srgbClr val="000000"/>
                </a:solidFill>
                <a:effectLst/>
                <a:ea typeface="Calibri" panose="020F0502020204030204" pitchFamily="34" charset="0"/>
                <a:cs typeface="Times New Roman" panose="02020603050405020304" pitchFamily="18" charset="0"/>
              </a:endParaRPr>
            </a:p>
            <a:p>
              <a:pPr algn="ctr">
                <a:lnSpc>
                  <a:spcPct val="105000"/>
                </a:lnSpc>
                <a:spcAft>
                  <a:spcPts val="800"/>
                </a:spcAft>
              </a:pPr>
              <a:r>
                <a:rPr lang="en-US" sz="1100">
                  <a:solidFill>
                    <a:srgbClr val="000000"/>
                  </a:solidFill>
                  <a:effectLst/>
                  <a:ea typeface="Calibri" panose="020F0502020204030204" pitchFamily="34" charset="0"/>
                  <a:cs typeface="Times New Roman" panose="02020603050405020304" pitchFamily="18" charset="0"/>
                </a:rPr>
                <a:t> </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57" name="Rectangle 56">
              <a:extLst>
                <a:ext uri="{FF2B5EF4-FFF2-40B4-BE49-F238E27FC236}">
                  <a16:creationId xmlns:a16="http://schemas.microsoft.com/office/drawing/2014/main" id="{7C22E221-4CDE-6F3C-9289-B4CC8607420E}"/>
                </a:ext>
              </a:extLst>
            </p:cNvPr>
            <p:cNvSpPr/>
            <p:nvPr/>
          </p:nvSpPr>
          <p:spPr>
            <a:xfrm rot="18390393">
              <a:off x="2990491" y="2519450"/>
              <a:ext cx="2456324" cy="32194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dirty="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&amp; download file</a:t>
              </a:r>
              <a:endParaRPr lang="en-IN" sz="1100" dirty="0">
                <a:solidFill>
                  <a:srgbClr val="000000"/>
                </a:solidFill>
                <a:effectLst/>
                <a:ea typeface="Calibri" panose="020F0502020204030204" pitchFamily="34" charset="0"/>
                <a:cs typeface="Times New Roman" panose="02020603050405020304" pitchFamily="18" charset="0"/>
              </a:endParaRPr>
            </a:p>
            <a:p>
              <a:pPr algn="ct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p:txBody>
        </p:sp>
        <p:cxnSp>
          <p:nvCxnSpPr>
            <p:cNvPr id="58" name="Straight Arrow Connector 57">
              <a:extLst>
                <a:ext uri="{FF2B5EF4-FFF2-40B4-BE49-F238E27FC236}">
                  <a16:creationId xmlns:a16="http://schemas.microsoft.com/office/drawing/2014/main" id="{CB0663E7-4C24-C3A1-A098-E443D50FEB76}"/>
                </a:ext>
              </a:extLst>
            </p:cNvPr>
            <p:cNvCxnSpPr>
              <a:stCxn id="44" idx="1"/>
              <a:endCxn id="43" idx="3"/>
            </p:cNvCxnSpPr>
            <p:nvPr/>
          </p:nvCxnSpPr>
          <p:spPr>
            <a:xfrm flipH="1" flipV="1">
              <a:off x="1974411" y="909519"/>
              <a:ext cx="2368485" cy="247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BEC8657C-2769-2FF8-6E31-4B94F67187B5}"/>
                </a:ext>
              </a:extLst>
            </p:cNvPr>
            <p:cNvSpPr/>
            <p:nvPr/>
          </p:nvSpPr>
          <p:spPr>
            <a:xfrm>
              <a:off x="614223" y="55729"/>
              <a:ext cx="1600200" cy="2857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b="1">
                  <a:solidFill>
                    <a:srgbClr val="FF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IMAGE OWNER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60" name="Rectangle 59">
              <a:extLst>
                <a:ext uri="{FF2B5EF4-FFF2-40B4-BE49-F238E27FC236}">
                  <a16:creationId xmlns:a16="http://schemas.microsoft.com/office/drawing/2014/main" id="{1940D418-5014-283A-D61A-03D4E2A22B83}"/>
                </a:ext>
              </a:extLst>
            </p:cNvPr>
            <p:cNvSpPr/>
            <p:nvPr/>
          </p:nvSpPr>
          <p:spPr>
            <a:xfrm>
              <a:off x="4269115" y="56374"/>
              <a:ext cx="1600200" cy="28511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b="1">
                  <a:solidFill>
                    <a:srgbClr val="FF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IMAGE USER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61" name="Rectangle 60">
              <a:extLst>
                <a:ext uri="{FF2B5EF4-FFF2-40B4-BE49-F238E27FC236}">
                  <a16:creationId xmlns:a16="http://schemas.microsoft.com/office/drawing/2014/main" id="{073AE5B7-B4A6-8535-E1CD-B922051904CE}"/>
                </a:ext>
              </a:extLst>
            </p:cNvPr>
            <p:cNvSpPr/>
            <p:nvPr/>
          </p:nvSpPr>
          <p:spPr>
            <a:xfrm>
              <a:off x="1974411" y="5471191"/>
              <a:ext cx="1600200" cy="28511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b="1">
                  <a:solidFill>
                    <a:srgbClr val="FF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CLOUD SERVER</a:t>
              </a:r>
              <a:endParaRPr lang="en-IN" sz="1100">
                <a:solidFill>
                  <a:srgbClr val="000000"/>
                </a:solidFill>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18206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405252" y="1290916"/>
            <a:ext cx="8200866" cy="3539267"/>
          </a:xfrm>
        </p:spPr>
        <p:txBody>
          <a:bodyPr/>
          <a:lstStyle/>
          <a:p>
            <a:pPr marL="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In this project  having three modules:</a:t>
            </a:r>
          </a:p>
          <a:p>
            <a:pPr marL="342900" indent="-342900">
              <a:lnSpc>
                <a:spcPct val="150000"/>
              </a:lnSpc>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  Data/Image owner</a:t>
            </a:r>
          </a:p>
          <a:p>
            <a:pPr marL="342900" indent="-342900">
              <a:lnSpc>
                <a:spcPct val="150000"/>
              </a:lnSpc>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   Data/Image user</a:t>
            </a:r>
          </a:p>
          <a:p>
            <a:pPr marL="342900" indent="-342900">
              <a:lnSpc>
                <a:spcPct val="150000"/>
              </a:lnSpc>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   Cloud server.</a:t>
            </a: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pPr marL="0" indent="0">
              <a:lnSpc>
                <a:spcPct val="150000"/>
              </a:lnSpc>
              <a:buNone/>
            </a:pPr>
            <a:r>
              <a:rPr lang="en-US" sz="1800" b="1" dirty="0">
                <a:solidFill>
                  <a:schemeClr val="bg1"/>
                </a:solidFill>
                <a:latin typeface="Times New Roman" panose="02020603050405020304" pitchFamily="18" charset="0"/>
                <a:cs typeface="Times New Roman" panose="02020603050405020304" pitchFamily="18" charset="0"/>
              </a:rPr>
              <a:t>DATA/IMAGE OWNER:</a:t>
            </a: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193182" y="1350143"/>
            <a:ext cx="8448541" cy="3157515"/>
          </a:xfrm>
        </p:spPr>
        <p:txBody>
          <a:bodyPr/>
          <a:lstStyle/>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Register the account with basic information.</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Login the Data Owner with correct username and password.</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Owner can request to cloud after the cloud server to send key.</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Upload the image with the encrypted format using the encryption algorithm</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And Manage the file </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View user request and give response</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Logout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738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pPr marL="0" indent="0">
              <a:lnSpc>
                <a:spcPct val="150000"/>
              </a:lnSpc>
              <a:buNone/>
            </a:pPr>
            <a:r>
              <a:rPr lang="en-US" sz="1800" b="1" dirty="0">
                <a:solidFill>
                  <a:schemeClr val="bg1"/>
                </a:solidFill>
                <a:latin typeface="Times New Roman" panose="02020603050405020304" pitchFamily="18" charset="0"/>
                <a:cs typeface="Times New Roman" panose="02020603050405020304" pitchFamily="18" charset="0"/>
              </a:rPr>
              <a:t>DATA/IMAGE USER:</a:t>
            </a: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360609" y="1278639"/>
            <a:ext cx="8621049" cy="3515767"/>
          </a:xfrm>
        </p:spPr>
        <p:txBody>
          <a:bodyPr/>
          <a:lstStyle/>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Register the account with basic information.</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Login the Data Owner with correct username and password.</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View all upload  file in cloud and end the request to particular owner </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View key and download the file</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Logout.</a:t>
            </a: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42668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pPr marL="0" indent="0">
              <a:lnSpc>
                <a:spcPct val="150000"/>
              </a:lnSpc>
              <a:buNone/>
            </a:pPr>
            <a:r>
              <a:rPr lang="en-US" sz="1800" dirty="0">
                <a:solidFill>
                  <a:schemeClr val="bg1"/>
                </a:solidFill>
                <a:latin typeface="Times New Roman" panose="02020603050405020304" pitchFamily="18" charset="0"/>
                <a:cs typeface="Times New Roman" panose="02020603050405020304" pitchFamily="18" charset="0"/>
              </a:rPr>
              <a:t>CLOUD SERVER:</a:t>
            </a: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445199" y="1048366"/>
            <a:ext cx="8253601" cy="4048626"/>
          </a:xfrm>
        </p:spPr>
        <p:txBody>
          <a:bodyPr/>
          <a:lstStyle/>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Login the account.</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View all owner.</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View all user.</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Owner uploaded request and make request then only data owner will upload the file</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view Count of the user request </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View all downloaded file</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Attribute Details </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Graph</a:t>
            </a:r>
          </a:p>
          <a:p>
            <a:pPr marL="285750" indent="-285750">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Logout</a:t>
            </a: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59866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7753-8D34-4414-89DD-7DA2F8FDFECE}"/>
              </a:ext>
            </a:extLst>
          </p:cNvPr>
          <p:cNvSpPr>
            <a:spLocks noGrp="1"/>
          </p:cNvSpPr>
          <p:nvPr>
            <p:ph type="title"/>
          </p:nvPr>
        </p:nvSpPr>
        <p:spPr>
          <a:xfrm>
            <a:off x="460534" y="392575"/>
            <a:ext cx="5258400" cy="766200"/>
          </a:xfrm>
        </p:spPr>
        <p:txBody>
          <a:bodyPr/>
          <a:lstStyle/>
          <a:p>
            <a:r>
              <a:rPr lang="en-US" sz="1800" dirty="0">
                <a:latin typeface="Times New Roman" panose="02020603050405020304" pitchFamily="18" charset="0"/>
                <a:cs typeface="Times New Roman" panose="02020603050405020304" pitchFamily="18" charset="0"/>
              </a:rPr>
              <a:t>HARDWARE REQUIREMENTS</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B9C6483-1E5B-494A-A2D9-CF256F7D2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a16="http://schemas.microsoft.com/office/drawing/2014/main" id="{33AC98F4-FC40-4035-8E30-BE44F2177B5A}"/>
              </a:ext>
            </a:extLst>
          </p:cNvPr>
          <p:cNvPicPr>
            <a:picLocks noChangeAspect="1"/>
          </p:cNvPicPr>
          <p:nvPr/>
        </p:nvPicPr>
        <p:blipFill>
          <a:blip r:embed="rId3"/>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2858484060"/>
              </p:ext>
            </p:extLst>
          </p:nvPr>
        </p:nvGraphicFramePr>
        <p:xfrm>
          <a:off x="1408302" y="1693153"/>
          <a:ext cx="5172802" cy="2853088"/>
        </p:xfrm>
        <a:graphic>
          <a:graphicData uri="http://schemas.openxmlformats.org/drawingml/2006/table">
            <a:tbl>
              <a:tblPr firstRow="1" firstCol="1" bandRow="1">
                <a:tableStyleId>{E27665BA-8202-44FC-AD62-C9F0E3EA811A}</a:tableStyleId>
              </a:tblPr>
              <a:tblGrid>
                <a:gridCol w="1643990">
                  <a:extLst>
                    <a:ext uri="{9D8B030D-6E8A-4147-A177-3AD203B41FA5}">
                      <a16:colId xmlns:a16="http://schemas.microsoft.com/office/drawing/2014/main" val="1335803841"/>
                    </a:ext>
                  </a:extLst>
                </a:gridCol>
                <a:gridCol w="3528812">
                  <a:extLst>
                    <a:ext uri="{9D8B030D-6E8A-4147-A177-3AD203B41FA5}">
                      <a16:colId xmlns:a16="http://schemas.microsoft.com/office/drawing/2014/main" val="969546799"/>
                    </a:ext>
                  </a:extLst>
                </a:gridCol>
              </a:tblGrid>
              <a:tr h="586002">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2764">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40GB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410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3021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Processor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159426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SOFT</a:t>
            </a:r>
            <a:r>
              <a:rPr lang="en-US" sz="1800" b="1" dirty="0">
                <a:latin typeface="Times New Roman" panose="02020603050405020304" pitchFamily="18" charset="0"/>
                <a:cs typeface="Times New Roman" panose="02020603050405020304" pitchFamily="18" charset="0"/>
              </a:rPr>
              <a:t>WARE</a:t>
            </a: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REQUIREMENTS</a:t>
            </a:r>
            <a:endParaRPr lang="en-IN" dirty="0"/>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7" name="Table 6">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1737162007"/>
              </p:ext>
            </p:extLst>
          </p:nvPr>
        </p:nvGraphicFramePr>
        <p:xfrm>
          <a:off x="1572497" y="1592704"/>
          <a:ext cx="4957092" cy="2951453"/>
        </p:xfrm>
        <a:graphic>
          <a:graphicData uri="http://schemas.openxmlformats.org/drawingml/2006/table">
            <a:tbl>
              <a:tblPr firstRow="1" firstCol="1" bandRow="1">
                <a:tableStyleId>{E27665BA-8202-44FC-AD62-C9F0E3EA811A}</a:tableStyleId>
              </a:tblPr>
              <a:tblGrid>
                <a:gridCol w="2072224">
                  <a:extLst>
                    <a:ext uri="{9D8B030D-6E8A-4147-A177-3AD203B41FA5}">
                      <a16:colId xmlns:a16="http://schemas.microsoft.com/office/drawing/2014/main" val="2104203393"/>
                    </a:ext>
                  </a:extLst>
                </a:gridCol>
                <a:gridCol w="2884868">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Backend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Operating System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Tree>
    <p:extLst>
      <p:ext uri="{BB962C8B-B14F-4D97-AF65-F5344CB8AC3E}">
        <p14:creationId xmlns:p14="http://schemas.microsoft.com/office/powerpoint/2010/main" val="129816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0" y="1342686"/>
            <a:ext cx="8971878" cy="3465981"/>
          </a:xfrm>
        </p:spPr>
        <p:txBody>
          <a:bodyPr/>
          <a:lstStyle/>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In this project , we investigate similarity search for encrypted images in secure cloud computing. Concretely, we introduce a clustering improvement method and give the design method of the hierarchical index.</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we consider untrusted image users in SEI and hence propose a similarity calculation method with limited key-leakage. We also give strict security analysis and conduct experiments on a real-world dataset, which indicate that SEI is secure and feasible in practice.</a:t>
            </a:r>
            <a:endParaRPr lang="en-US" dirty="0">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FUTURE</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WORK</a:t>
            </a:r>
            <a:r>
              <a:rPr lang="en-US" dirty="0">
                <a:latin typeface="Times New Roman" panose="02020603050405020304" pitchFamily="18" charset="0"/>
                <a:cs typeface="Times New Roman" panose="02020603050405020304" pitchFamily="18" charset="0"/>
              </a:rPr>
              <a:t>:</a:t>
            </a:r>
            <a:endParaRPr lang="en-US" dirty="0"/>
          </a:p>
        </p:txBody>
      </p:sp>
      <p:sp>
        <p:nvSpPr>
          <p:cNvPr id="3" name="Text Placeholder 2"/>
          <p:cNvSpPr>
            <a:spLocks noGrp="1"/>
          </p:cNvSpPr>
          <p:nvPr>
            <p:ph type="body" idx="1"/>
          </p:nvPr>
        </p:nvSpPr>
        <p:spPr>
          <a:xfrm>
            <a:off x="180303" y="1332032"/>
            <a:ext cx="8590209" cy="3304468"/>
          </a:xfrm>
        </p:spPr>
        <p:txBody>
          <a:bodyPr/>
          <a:lstStyle/>
          <a:p>
            <a:pPr marL="101600" indent="0" algn="just">
              <a:lnSpc>
                <a:spcPct val="150000"/>
              </a:lnSpc>
              <a:buNone/>
            </a:pPr>
            <a:r>
              <a:rPr lang="en-US" sz="1800" b="1" dirty="0">
                <a:latin typeface="Times New Roman" panose="02020603050405020304" pitchFamily="18" charset="0"/>
                <a:cs typeface="Times New Roman" panose="02020603050405020304" pitchFamily="18" charset="0"/>
              </a:rPr>
              <a:t>In Our future works as follows: </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 Supporting dynamic update: We will develop a way to build an efficient index and enable support dynamic update of image databases.</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 Supporting multi-owner scenario: The management issues for different image encryption keys will be resolved to adapt to the multi-owner scenario.</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 Supporting verificatable: The image user who receives the search results in the image search can verify the results.</a:t>
            </a:r>
            <a:endParaRPr lang="en-US" dirty="0">
              <a:latin typeface="Times New Roman" panose="02020603050405020304"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47748" y="1219199"/>
            <a:ext cx="6512560" cy="2713093"/>
          </a:xfrm>
          <a:prstGeom prst="rect">
            <a:avLst/>
          </a:prstGeom>
        </p:spPr>
        <p:txBody>
          <a:bodyPr spcFirstLastPara="1" wrap="square" lIns="91425" tIns="91425" rIns="91425" bIns="91425" anchor="ctr" anchorCtr="0">
            <a:noAutofit/>
          </a:bodyPr>
          <a:lstStyle/>
          <a:p>
            <a:br>
              <a:rPr lang="en-IN" sz="2400" dirty="0">
                <a:latin typeface="Times New Roman" panose="02020603050405020304" pitchFamily="18" charset="0"/>
                <a:cs typeface="Times New Roman" panose="02020603050405020304" pitchFamily="18" charset="0"/>
              </a:rPr>
            </a:b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91A685-933D-0498-545D-6464A1CFBBB3}"/>
              </a:ext>
            </a:extLst>
          </p:cNvPr>
          <p:cNvSpPr txBox="1"/>
          <p:nvPr/>
        </p:nvSpPr>
        <p:spPr>
          <a:xfrm>
            <a:off x="247747" y="1944710"/>
            <a:ext cx="6732601" cy="1133965"/>
          </a:xfrm>
          <a:prstGeom prst="rect">
            <a:avLst/>
          </a:prstGeom>
          <a:noFill/>
        </p:spPr>
        <p:txBody>
          <a:bodyPr wrap="square">
            <a:spAutoFit/>
          </a:bodyPr>
          <a:lstStyle/>
          <a:p>
            <a:pPr>
              <a:lnSpc>
                <a:spcPct val="150000"/>
              </a:lnSpc>
            </a:pPr>
            <a:r>
              <a:rPr lang="en-US" sz="2400" b="1" dirty="0">
                <a:solidFill>
                  <a:schemeClr val="bg1"/>
                </a:solidFill>
                <a:latin typeface="Times New Roman" panose="02020603050405020304" pitchFamily="18" charset="0"/>
                <a:cs typeface="Times New Roman" panose="02020603050405020304" pitchFamily="18" charset="0"/>
              </a:rPr>
              <a:t>SIMILARITY SEARCH FOR ENCRYPTED IMAGES IN SECURE CLOUD COMPUTING</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38600" y="1228548"/>
            <a:ext cx="9144000" cy="3723552"/>
          </a:xfrm>
        </p:spPr>
        <p:txBody>
          <a:bodyPr/>
          <a:lstStyle/>
          <a:p>
            <a:pPr>
              <a:lnSpc>
                <a:spcPct val="150000"/>
              </a:lnSpc>
              <a:buNone/>
            </a:pPr>
            <a:r>
              <a:rPr lang="en-IN" sz="1600" dirty="0">
                <a:latin typeface="Times New Roman" panose="02020603050405020304" pitchFamily="18" charset="0"/>
                <a:cs typeface="Times New Roman" panose="02020603050405020304" pitchFamily="18" charset="0"/>
              </a:rPr>
              <a:t>[1] C.-Y. Hsu, C.-S. Lu, and S.-C. Pei, “Image feature extraction in encrypted domain with privacy-preserving sift,” IEEE transactions on image processing, vol. 21, no. 11, pp. 4593–4607, 2012. </a:t>
            </a:r>
          </a:p>
          <a:p>
            <a:pPr>
              <a:lnSpc>
                <a:spcPct val="150000"/>
              </a:lnSpc>
              <a:buNone/>
            </a:pPr>
            <a:r>
              <a:rPr lang="en-IN" sz="1600" dirty="0">
                <a:latin typeface="Times New Roman" panose="02020603050405020304" pitchFamily="18" charset="0"/>
                <a:cs typeface="Times New Roman" panose="02020603050405020304" pitchFamily="18" charset="0"/>
              </a:rPr>
              <a:t>[2] M. Li, M. Zhang, Q. Wang, S. S. Chow, M. Du, Y. Chen, and C. Lit, “Instantcryptogram: Secure image retrieval service,” in IEEE INFOCOM 2018-IEEE Conference on Computer Communications. IEEE, 2018, pp. 2222–2230.</a:t>
            </a:r>
          </a:p>
          <a:p>
            <a:pPr>
              <a:lnSpc>
                <a:spcPct val="150000"/>
              </a:lnSpc>
              <a:buNone/>
            </a:pPr>
            <a:r>
              <a:rPr lang="en-IN" sz="1600" dirty="0">
                <a:latin typeface="Times New Roman" panose="02020603050405020304" pitchFamily="18" charset="0"/>
                <a:cs typeface="Times New Roman" panose="02020603050405020304" pitchFamily="18" charset="0"/>
              </a:rPr>
              <a:t> [3] Z. Xia, N. N. Xiong, A. V. Vasilakos, and X. Sun, “Epcbir: An efficient and privacy-preserving content-based image retrieval scheme in cloud computing,” Information Sciences, vol. 387, pp. 195–204, 2017.</a:t>
            </a:r>
          </a:p>
          <a:p>
            <a:pPr>
              <a:lnSpc>
                <a:spcPct val="150000"/>
              </a:lnSpc>
              <a:buNone/>
            </a:pPr>
            <a:r>
              <a:rPr lang="en-IN" sz="1600" dirty="0">
                <a:latin typeface="Times New Roman" panose="02020603050405020304" pitchFamily="18" charset="0"/>
                <a:cs typeface="Times New Roman" panose="02020603050405020304" pitchFamily="18" charset="0"/>
              </a:rPr>
              <a:t> [4] M. Shen, G. Cheng, L. Zhu, X. Du, and J. Hu, “Content-based multi-source encrypted image retrieval in clouds with privacy preservation,” Future Generation Computer Systems, 2018.</a:t>
            </a:r>
          </a:p>
          <a:p>
            <a:pPr>
              <a:lnSpc>
                <a:spcPct val="150000"/>
              </a:lnSpc>
              <a:buNone/>
            </a:pPr>
            <a:r>
              <a:rPr lang="en-IN" sz="16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dirty="0"/>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1800" dirty="0">
                <a:latin typeface="Times New Roman" pitchFamily="18" charset="0"/>
                <a:cs typeface="Times New Roman" pitchFamily="18" charset="0"/>
              </a:rPr>
              <a:t>AIM OF PROJECT</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dirty="0"/>
          </a:p>
        </p:txBody>
      </p:sp>
      <p:sp>
        <p:nvSpPr>
          <p:cNvPr id="193" name="Google Shape;193;p12"/>
          <p:cNvSpPr txBox="1">
            <a:spLocks noGrp="1"/>
          </p:cNvSpPr>
          <p:nvPr>
            <p:ph type="body" idx="1"/>
          </p:nvPr>
        </p:nvSpPr>
        <p:spPr>
          <a:xfrm>
            <a:off x="318586" y="1477107"/>
            <a:ext cx="8545714" cy="1807006"/>
          </a:xfrm>
          <a:prstGeom prst="rect">
            <a:avLst/>
          </a:prstGeom>
        </p:spPr>
        <p:txBody>
          <a:bodyPr spcFirstLastPara="1" wrap="square" lIns="91425" tIns="91425" rIns="91425" bIns="91425" anchor="t" anchorCtr="0">
            <a:noAutofit/>
          </a:bodyPr>
          <a:lstStyle/>
          <a:p>
            <a:pPr algn="just">
              <a:lnSpc>
                <a:spcPct val="16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The main aim of the project is , provide a similarity Search for Encrypted Images in secure cloud server called SEI. </a:t>
            </a:r>
            <a:endParaRPr lang="en-IN" sz="1800"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80466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itchFamily="18" charset="0"/>
                <a:cs typeface="Times New Roman" pitchFamily="18" charset="0"/>
              </a:rPr>
              <a:t>ABSTRACT</a:t>
            </a:r>
            <a:endParaRPr lang="en-IN" sz="1800" dirty="0">
              <a:latin typeface="Times New Roman" pitchFamily="18" charset="0"/>
              <a:cs typeface="Times New Roman" pitchFamily="18" charset="0"/>
            </a:endParaRPr>
          </a:p>
        </p:txBody>
      </p:sp>
      <p:sp>
        <p:nvSpPr>
          <p:cNvPr id="3" name="Text Placeholder 2"/>
          <p:cNvSpPr>
            <a:spLocks noGrp="1"/>
          </p:cNvSpPr>
          <p:nvPr>
            <p:ph type="body" idx="1"/>
          </p:nvPr>
        </p:nvSpPr>
        <p:spPr>
          <a:xfrm>
            <a:off x="-103031" y="1335856"/>
            <a:ext cx="9208431" cy="3814257"/>
          </a:xfrm>
        </p:spPr>
        <p:txBody>
          <a:bodyPr/>
          <a:lstStyle/>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With the emergence of intelligent terminals, the Content-Based Image Retrieval (CBIR) technique has attracted much attention from many areas Although existing privacy-preserving CBIR schemes can guarantee image privacy while supporting image retrieval these schemes still have inherent defects To address these challenging issues,</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 This project we provide a similarity Search for Encrypted Images in secure cloud computing (called SEI), an encrypted hierarchical index tree ,which can improve search efficiency. </a:t>
            </a:r>
            <a:endParaRPr lang="en-IN" sz="1800" dirty="0">
              <a:latin typeface="Times New Roman" panose="02020603050405020304"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123755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itchFamily="18" charset="0"/>
                <a:cs typeface="Times New Roman" pitchFamily="18" charset="0"/>
              </a:rPr>
              <a:t>INTRODUCTION	</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dirty="0"/>
          </a:p>
        </p:txBody>
      </p:sp>
      <p:sp>
        <p:nvSpPr>
          <p:cNvPr id="193" name="Google Shape;193;p12"/>
          <p:cNvSpPr txBox="1">
            <a:spLocks noGrp="1"/>
          </p:cNvSpPr>
          <p:nvPr>
            <p:ph type="body" idx="1"/>
          </p:nvPr>
        </p:nvSpPr>
        <p:spPr>
          <a:xfrm>
            <a:off x="51794" y="1298877"/>
            <a:ext cx="9092206" cy="3410753"/>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latin typeface="Times New Roman" panose="02020603050405020304" pitchFamily="18" charset="0"/>
                <a:cs typeface="Times New Roman" panose="02020603050405020304" pitchFamily="18" charset="0"/>
              </a:rPr>
              <a:t>With the rapid development and popularization of cloud computing, people enjoy various conveniences brought by cloud services, such as storing images on the cloud. However, directly outsourcing images to the public cloud inevitably raises privacy concerns. In this encrypted image search process, the cloud server is regarded as semi-trusted. The encryption mechanism can alleviate image data security and privacy concerns to some extent, but it invalidates the Content-Based Image Retrieval (CBIR) technique over ciphertext, and even causes other concerns discussed</a:t>
            </a:r>
            <a:endParaRPr lang="en-IN" sz="1800" dirty="0">
              <a:solidFill>
                <a:schemeClr val="tx1"/>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itchFamily="18" charset="0"/>
                <a:cs typeface="Times New Roman" pitchFamily="18" charset="0"/>
              </a:rPr>
              <a:t>EXISTING SYSTEM</a:t>
            </a:r>
            <a:endParaRPr lang="en-US"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dirty="0"/>
          </a:p>
        </p:txBody>
      </p:sp>
      <p:sp>
        <p:nvSpPr>
          <p:cNvPr id="193" name="Google Shape;193;p12"/>
          <p:cNvSpPr txBox="1">
            <a:spLocks noGrp="1"/>
          </p:cNvSpPr>
          <p:nvPr>
            <p:ph type="body" idx="1"/>
          </p:nvPr>
        </p:nvSpPr>
        <p:spPr>
          <a:xfrm>
            <a:off x="117232" y="1457714"/>
            <a:ext cx="8757828" cy="3012686"/>
          </a:xfrm>
          <a:prstGeom prst="rect">
            <a:avLst/>
          </a:prstGeom>
        </p:spPr>
        <p:txBody>
          <a:bodyPr spcFirstLastPara="1" wrap="square" lIns="91425" tIns="91425" rIns="91425" bIns="91425" anchor="t" anchorCtr="0">
            <a:noAutofit/>
          </a:bodyPr>
          <a:lstStyle/>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Although existing privacy-preserving CBIR schemes can not given guarantee image privacy while supporting image retrieval, these schemes still have inherent defects.</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 As far as we know, no existing work is dedicated to solving </a:t>
            </a:r>
            <a:r>
              <a:rPr lang="en-IN" sz="1800" dirty="0">
                <a:latin typeface="Times New Roman" panose="02020603050405020304" pitchFamily="18" charset="0"/>
                <a:cs typeface="Times New Roman" panose="02020603050405020304" pitchFamily="18" charset="0"/>
              </a:rPr>
              <a:t>Diagnostic error, Plaintext exposure, Time consuming of  </a:t>
            </a:r>
            <a:r>
              <a:rPr lang="en-US" sz="1800" dirty="0">
                <a:latin typeface="Times New Roman" panose="02020603050405020304" pitchFamily="18" charset="0"/>
                <a:cs typeface="Times New Roman" panose="02020603050405020304" pitchFamily="18" charset="0"/>
              </a:rPr>
              <a:t>Challenging issues in privacy-preserving CBIR</a:t>
            </a:r>
            <a:endParaRPr lang="en-US" dirty="0">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p>
        </p:txBody>
      </p:sp>
      <p:sp>
        <p:nvSpPr>
          <p:cNvPr id="3" name="Text Placeholder 2"/>
          <p:cNvSpPr>
            <a:spLocks noGrp="1"/>
          </p:cNvSpPr>
          <p:nvPr>
            <p:ph type="body" idx="1"/>
          </p:nvPr>
        </p:nvSpPr>
        <p:spPr>
          <a:xfrm>
            <a:off x="323850" y="1692534"/>
            <a:ext cx="8496300" cy="2259312"/>
          </a:xfrm>
        </p:spPr>
        <p:txBody>
          <a:bodyPr/>
          <a:lstStyle/>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Low search accuracy and efficiency</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Data Loss/Leakage</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323739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PROPOSED SYSTEM</a:t>
            </a:r>
            <a:endParaRPr lang="en-IN" sz="1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19465" y="1382711"/>
            <a:ext cx="9144000" cy="4035429"/>
          </a:xfrm>
        </p:spPr>
        <p:txBody>
          <a:bodyPr/>
          <a:lstStyle/>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ea typeface="Yu Gothic UI Semilight" panose="020B0400000000000000" pitchFamily="34" charset="-128"/>
                <a:cs typeface="Times New Roman" panose="02020603050405020304" pitchFamily="18" charset="0"/>
              </a:rPr>
              <a:t> In our proposed to protect key from being completely leaked to untrusted image users.. Our formal security analysis proves that SEI can protect image privacy as well as key privacy. </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ea typeface="Yu Gothic UI Semilight" panose="020B0400000000000000" pitchFamily="34" charset="-128"/>
                <a:cs typeface="Times New Roman" panose="02020603050405020304" pitchFamily="18" charset="0"/>
              </a:rPr>
              <a:t>To solve the threat models we have proposed earlier, we design an encrypted image retrieval system that not only allows the image user to accurately and efficiently search similar images, but also protects the privacy of image owner and image user from the cloud server.</a:t>
            </a:r>
            <a:endParaRPr lang="en-US" dirty="0">
              <a:latin typeface="Times New Roman" panose="02020603050405020304" pitchFamily="18" charset="0"/>
              <a:ea typeface="Yu Gothic UI Semilight" panose="020B0400000000000000" pitchFamily="34" charset="-128"/>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ADVANTAGES</a:t>
            </a:r>
            <a:r>
              <a:rPr lang="en-US" dirty="0"/>
              <a:t>:</a:t>
            </a:r>
          </a:p>
        </p:txBody>
      </p:sp>
      <p:sp>
        <p:nvSpPr>
          <p:cNvPr id="3" name="Text Placeholder 2"/>
          <p:cNvSpPr>
            <a:spLocks noGrp="1"/>
          </p:cNvSpPr>
          <p:nvPr>
            <p:ph type="body" idx="1"/>
          </p:nvPr>
        </p:nvSpPr>
        <p:spPr>
          <a:xfrm>
            <a:off x="376392" y="1585109"/>
            <a:ext cx="7751387" cy="2657494"/>
          </a:xfrm>
        </p:spPr>
        <p:txBody>
          <a:bodyPr/>
          <a:lstStyle/>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High search accuracy and efficiency</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The cloud server with unlimited storage space and computation resources performs image retrieval </a:t>
            </a:r>
          </a:p>
          <a:p>
            <a:pPr algn="just">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cs typeface="Times New Roman" panose="02020603050405020304" pitchFamily="18" charset="0"/>
              </a:rPr>
              <a:t>Store the data in very secure in encrypt format</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307181593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3223</TotalTime>
  <Words>1128</Words>
  <Application>Microsoft Office PowerPoint</Application>
  <PresentationFormat>On-screen Show (16:9)</PresentationFormat>
  <Paragraphs>131</Paragraphs>
  <Slides>21</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Roboto Condensed Light</vt:lpstr>
      <vt:lpstr>Times New Roman</vt:lpstr>
      <vt:lpstr>Wingdings</vt:lpstr>
      <vt:lpstr>Tahoma</vt:lpstr>
      <vt:lpstr>Arvo</vt:lpstr>
      <vt:lpstr>Roboto Condensed</vt:lpstr>
      <vt:lpstr>Calibri</vt:lpstr>
      <vt:lpstr>Yu Gothic UI Semilight</vt:lpstr>
      <vt:lpstr>Arial</vt:lpstr>
      <vt:lpstr>Salerio template</vt:lpstr>
      <vt:lpstr>HELLO!</vt:lpstr>
      <vt:lpstr> </vt:lpstr>
      <vt:lpstr>AIM OF PROJECT</vt:lpstr>
      <vt:lpstr>ABSTRACT</vt:lpstr>
      <vt:lpstr>INTRODUCTION </vt:lpstr>
      <vt:lpstr>EXISTING SYSTEM</vt:lpstr>
      <vt:lpstr>DISADVANTAGES:</vt:lpstr>
      <vt:lpstr>PROPOSED SYSTEM</vt:lpstr>
      <vt:lpstr>ADVANTAGES:</vt:lpstr>
      <vt:lpstr>ALGORITHM</vt:lpstr>
      <vt:lpstr>SYSTEM ARCHITECTURE</vt:lpstr>
      <vt:lpstr>MODULES</vt:lpstr>
      <vt:lpstr>DATA/IMAGE OWNER:</vt:lpstr>
      <vt:lpstr>DATA/IMAGE USER:</vt:lpstr>
      <vt:lpstr>CLOUD SERVER:</vt:lpstr>
      <vt:lpstr>HARDWARE REQUIREMENTS</vt:lpstr>
      <vt:lpstr>SOFTWARE REQUIREMENTS</vt:lpstr>
      <vt:lpstr>CONCLUSION</vt:lpstr>
      <vt:lpstr>FUTURE WORK:</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282</cp:revision>
  <dcterms:modified xsi:type="dcterms:W3CDTF">2023-04-03T09:18:17Z</dcterms:modified>
</cp:coreProperties>
</file>