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8" r:id="rId2"/>
    <p:sldId id="308" r:id="rId3"/>
    <p:sldId id="257" r:id="rId4"/>
    <p:sldId id="297" r:id="rId5"/>
    <p:sldId id="298" r:id="rId6"/>
    <p:sldId id="299" r:id="rId7"/>
    <p:sldId id="309" r:id="rId8"/>
    <p:sldId id="310" r:id="rId9"/>
    <p:sldId id="311" r:id="rId10"/>
    <p:sldId id="323" r:id="rId11"/>
    <p:sldId id="327" r:id="rId12"/>
    <p:sldId id="312" r:id="rId13"/>
    <p:sldId id="313" r:id="rId14"/>
    <p:sldId id="328" r:id="rId15"/>
    <p:sldId id="315" r:id="rId16"/>
    <p:sldId id="326" r:id="rId17"/>
    <p:sldId id="316" r:id="rId18"/>
    <p:sldId id="317" r:id="rId19"/>
    <p:sldId id="321" r:id="rId20"/>
    <p:sldId id="318" r:id="rId21"/>
    <p:sldId id="319" r:id="rId22"/>
    <p:sldId id="278" r:id="rId23"/>
  </p:sldIdLst>
  <p:sldSz cx="9144000" cy="5143500" type="screen16x9"/>
  <p:notesSz cx="6858000" cy="9144000"/>
  <p:embeddedFontLst>
    <p:embeddedFont>
      <p:font typeface="Roboto Condensed" charset="0"/>
      <p:regular r:id="rId25"/>
      <p:bold r:id="rId26"/>
      <p:italic r:id="rId27"/>
      <p:boldItalic r:id="rId28"/>
    </p:embeddedFont>
    <p:embeddedFont>
      <p:font typeface="Roboto Condensed Light" charset="0"/>
      <p:regular r:id="rId29"/>
      <p:bold r:id="rId30"/>
      <p:italic r:id="rId31"/>
      <p:boldItalic r:id="rId32"/>
    </p:embeddedFont>
    <p:embeddedFont>
      <p:font typeface="Arvo"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6324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88" autoAdjust="0"/>
    <p:restoredTop sz="75875" autoAdjust="0"/>
  </p:normalViewPr>
  <p:slideViewPr>
    <p:cSldViewPr snapToGrid="0">
      <p:cViewPr varScale="1">
        <p:scale>
          <a:sx n="58" d="100"/>
          <a:sy n="58" d="100"/>
        </p:scale>
        <p:origin x="-810" y="-90"/>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083999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3855824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170389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1292007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226889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AAD823-B8F6-4E18-95C6-56FCED37445E}"/>
              </a:ext>
            </a:extLst>
          </p:cNvPr>
          <p:cNvSpPr>
            <a:spLocks noGrp="1"/>
          </p:cNvSpPr>
          <p:nvPr>
            <p:ph type="title"/>
          </p:nvPr>
        </p:nvSpPr>
        <p:spPr>
          <a:xfrm>
            <a:off x="541867" y="392575"/>
            <a:ext cx="5530808" cy="766200"/>
          </a:xfrm>
        </p:spPr>
        <p:txBody>
          <a:bodyPr/>
          <a:lstStyle/>
          <a:p>
            <a:r>
              <a:rPr lang="en-US" dirty="0">
                <a:latin typeface="Times New Roman" pitchFamily="18" charset="0"/>
                <a:ea typeface="Roboto Condensed" charset="0"/>
                <a:cs typeface="Times New Roman" pitchFamily="18" charset="0"/>
              </a:rPr>
              <a:t>ALGORITHM</a:t>
            </a:r>
            <a:endParaRPr lang="en-IN" dirty="0">
              <a:latin typeface="Times New Roman" pitchFamily="18" charset="0"/>
              <a:ea typeface="Roboto Condensed" charset="0"/>
              <a:cs typeface="Times New Roman" pitchFamily="18" charset="0"/>
            </a:endParaRPr>
          </a:p>
        </p:txBody>
      </p:sp>
      <p:sp>
        <p:nvSpPr>
          <p:cNvPr id="3" name="Text Placeholder 2">
            <a:extLst>
              <a:ext uri="{FF2B5EF4-FFF2-40B4-BE49-F238E27FC236}">
                <a16:creationId xmlns:a16="http://schemas.microsoft.com/office/drawing/2014/main" xmlns="" id="{514681C1-68A4-4DE1-B55D-2D9A3EECCA0B}"/>
              </a:ext>
            </a:extLst>
          </p:cNvPr>
          <p:cNvSpPr>
            <a:spLocks noGrp="1"/>
          </p:cNvSpPr>
          <p:nvPr>
            <p:ph type="body" idx="1"/>
          </p:nvPr>
        </p:nvSpPr>
        <p:spPr>
          <a:xfrm>
            <a:off x="191912" y="1221302"/>
            <a:ext cx="8410221" cy="3723232"/>
          </a:xfrm>
        </p:spPr>
        <p:txBody>
          <a:bodyPr/>
          <a:lstStyle/>
          <a:p>
            <a:pPr marL="0" indent="0" algn="just">
              <a:lnSpc>
                <a:spcPct val="150000"/>
              </a:lnSpc>
              <a:buNone/>
            </a:pPr>
            <a:r>
              <a:rPr lang="en-US" sz="1800" b="1" dirty="0">
                <a:solidFill>
                  <a:schemeClr val="tx2">
                    <a:lumMod val="10000"/>
                  </a:schemeClr>
                </a:solidFill>
                <a:latin typeface="Times New Roman" panose="02020603050405020304" pitchFamily="18" charset="0"/>
                <a:cs typeface="Times New Roman" panose="02020603050405020304" pitchFamily="18" charset="0"/>
              </a:rPr>
              <a:t>ABE</a:t>
            </a:r>
          </a:p>
          <a:p>
            <a:pPr marL="0" indent="0" algn="just">
              <a:lnSpc>
                <a:spcPct val="150000"/>
              </a:lnSpc>
              <a:buNone/>
            </a:pPr>
            <a:r>
              <a:rPr lang="en-US" sz="1800" b="1" i="0" dirty="0">
                <a:solidFill>
                  <a:srgbClr val="202124"/>
                </a:solidFill>
                <a:effectLst/>
                <a:latin typeface="Times New Roman" panose="02020603050405020304" pitchFamily="18" charset="0"/>
                <a:cs typeface="Times New Roman" panose="02020603050405020304" pitchFamily="18" charset="0"/>
              </a:rPr>
              <a:t> Attribute-based encryption</a:t>
            </a:r>
            <a:r>
              <a:rPr lang="en-US" sz="1800" b="0" i="0" dirty="0">
                <a:solidFill>
                  <a:srgbClr val="202124"/>
                </a:solidFill>
                <a:effectLst/>
                <a:latin typeface="Times New Roman" panose="02020603050405020304" pitchFamily="18" charset="0"/>
                <a:cs typeface="Times New Roman" panose="02020603050405020304" pitchFamily="18" charset="0"/>
              </a:rPr>
              <a:t> (ABE) can be used for log encryption. Instead of encrypting each part of a log with the keys of all recipients, it is possible to encrypt the log only with attributes which match recipients' attributes. </a:t>
            </a:r>
          </a:p>
          <a:p>
            <a:pPr marL="101600" indent="0" algn="just">
              <a:lnSpc>
                <a:spcPct val="150000"/>
              </a:lnSpc>
              <a:buNone/>
            </a:pPr>
            <a:endParaRPr lang="en-US" sz="1600" dirty="0">
              <a:solidFill>
                <a:schemeClr val="tx2">
                  <a:lumMod val="10000"/>
                </a:schemeClr>
              </a:solidFill>
              <a:latin typeface="Times New Roman" panose="02020603050405020304" pitchFamily="18" charset="0"/>
              <a:cs typeface="Times New Roman" panose="02020603050405020304" pitchFamily="18" charset="0"/>
            </a:endParaRPr>
          </a:p>
          <a:p>
            <a:pPr>
              <a:lnSpc>
                <a:spcPct val="150000"/>
              </a:lnSpc>
            </a:pP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IN" sz="1800" dirty="0">
              <a:solidFill>
                <a:schemeClr val="tx2">
                  <a:lumMod val="10000"/>
                </a:schemeClr>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6" name="Picture 5">
            <a:extLst>
              <a:ext uri="{FF2B5EF4-FFF2-40B4-BE49-F238E27FC236}">
                <a16:creationId xmlns:a16="http://schemas.microsoft.com/office/drawing/2014/main" xmlns="" id="{99697611-A80C-4452-B720-7E7CD2813342}"/>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256925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063E135-8BD3-4CC5-869B-75FC1F5BDED0}"/>
              </a:ext>
            </a:extLst>
          </p:cNvPr>
          <p:cNvSpPr>
            <a:spLocks noGrp="1"/>
          </p:cNvSpPr>
          <p:nvPr>
            <p:ph type="body" idx="1"/>
          </p:nvPr>
        </p:nvSpPr>
        <p:spPr>
          <a:xfrm>
            <a:off x="363513" y="1486472"/>
            <a:ext cx="8188057" cy="2724300"/>
          </a:xfrm>
        </p:spPr>
        <p:txBody>
          <a:bodyPr/>
          <a:lstStyle/>
          <a:p>
            <a:pPr marL="0" indent="0" algn="just">
              <a:lnSpc>
                <a:spcPct val="150000"/>
              </a:lnSpc>
              <a:buNone/>
            </a:pPr>
            <a:r>
              <a:rPr lang="en-US" b="1" dirty="0">
                <a:solidFill>
                  <a:schemeClr val="tx2">
                    <a:lumMod val="10000"/>
                  </a:schemeClr>
                </a:solidFill>
                <a:latin typeface="Times New Roman" panose="02020603050405020304" pitchFamily="18" charset="0"/>
                <a:cs typeface="Times New Roman" panose="02020603050405020304" pitchFamily="18" charset="0"/>
              </a:rPr>
              <a:t>Cipher text:</a:t>
            </a:r>
          </a:p>
          <a:p>
            <a:pPr marL="0" indent="0" algn="just">
              <a:lnSpc>
                <a:spcPct val="150000"/>
              </a:lnSpc>
              <a:buNone/>
            </a:pP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sz="1800" dirty="0">
                <a:solidFill>
                  <a:schemeClr val="tx2">
                    <a:lumMod val="10000"/>
                  </a:schemeClr>
                </a:solidFill>
                <a:latin typeface="Times New Roman" panose="02020603050405020304" pitchFamily="18" charset="0"/>
                <a:cs typeface="Times New Roman" panose="02020603050405020304" pitchFamily="18" charset="0"/>
              </a:rPr>
              <a:t>Cipher text is also known as encrypted or encoded information because it contains a form of the original plaintext that is unreadable by a human or computer without the proper cipher to decrypt it. Decryption, the inverse of encryption, is the process of turning cipher text into readable plaintext.</a:t>
            </a:r>
          </a:p>
          <a:p>
            <a:endParaRPr lang="en-IN" dirty="0"/>
          </a:p>
        </p:txBody>
      </p:sp>
      <p:sp>
        <p:nvSpPr>
          <p:cNvPr id="5" name="Slide Number Placeholder 4">
            <a:extLst>
              <a:ext uri="{FF2B5EF4-FFF2-40B4-BE49-F238E27FC236}">
                <a16:creationId xmlns:a16="http://schemas.microsoft.com/office/drawing/2014/main" xmlns="" id="{430E7B5D-B525-4C33-80DA-392EC73414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extLst>
      <p:ext uri="{BB962C8B-B14F-4D97-AF65-F5344CB8AC3E}">
        <p14:creationId xmlns:p14="http://schemas.microsoft.com/office/powerpoint/2010/main" xmlns="" val="146062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56E9-5C80-4A03-A1CB-A7DB5B26FAD0}"/>
              </a:ext>
            </a:extLst>
          </p:cNvPr>
          <p:cNvSpPr>
            <a:spLocks noGrp="1"/>
          </p:cNvSpPr>
          <p:nvPr>
            <p:ph type="title"/>
          </p:nvPr>
        </p:nvSpPr>
        <p:spPr>
          <a:xfrm>
            <a:off x="611075" y="364791"/>
            <a:ext cx="5258400" cy="766200"/>
          </a:xfrm>
        </p:spPr>
        <p:txBody>
          <a:bodyPr/>
          <a:lstStyle/>
          <a:p>
            <a:r>
              <a:rPr lang="en-US" dirty="0">
                <a:latin typeface="Times New Roman" pitchFamily="18" charset="0"/>
                <a:cs typeface="Times New Roman" pitchFamily="18" charset="0"/>
              </a:rPr>
              <a:t>SYSTEM ARCHITECTURE</a:t>
            </a: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6" name="Picture 5">
            <a:extLst>
              <a:ext uri="{FF2B5EF4-FFF2-40B4-BE49-F238E27FC236}">
                <a16:creationId xmlns:a16="http://schemas.microsoft.com/office/drawing/2014/main" xmlns="" id="{739BCD0A-E66C-4709-A49C-D310BB294BAB}"/>
              </a:ext>
            </a:extLst>
          </p:cNvPr>
          <p:cNvPicPr>
            <a:picLocks noChangeAspect="1"/>
          </p:cNvPicPr>
          <p:nvPr/>
        </p:nvPicPr>
        <p:blipFill>
          <a:blip r:embed="rId3"/>
          <a:stretch>
            <a:fillRect/>
          </a:stretch>
        </p:blipFill>
        <p:spPr>
          <a:xfrm>
            <a:off x="7727819" y="32108"/>
            <a:ext cx="1364387" cy="1189194"/>
          </a:xfrm>
          <a:prstGeom prst="rect">
            <a:avLst/>
          </a:prstGeom>
        </p:spPr>
      </p:pic>
      <p:pic>
        <p:nvPicPr>
          <p:cNvPr id="32" name="Picture 31">
            <a:extLst>
              <a:ext uri="{FF2B5EF4-FFF2-40B4-BE49-F238E27FC236}">
                <a16:creationId xmlns:a16="http://schemas.microsoft.com/office/drawing/2014/main" xmlns="" id="{97C56946-ABF3-F7D4-8A97-51EAEA79C721}"/>
              </a:ext>
            </a:extLst>
          </p:cNvPr>
          <p:cNvPicPr>
            <a:picLocks noChangeAspect="1"/>
          </p:cNvPicPr>
          <p:nvPr/>
        </p:nvPicPr>
        <p:blipFill>
          <a:blip r:embed="rId4"/>
          <a:stretch>
            <a:fillRect/>
          </a:stretch>
        </p:blipFill>
        <p:spPr>
          <a:xfrm>
            <a:off x="1769118" y="1494945"/>
            <a:ext cx="5605763" cy="3457155"/>
          </a:xfrm>
          <a:prstGeom prst="rect">
            <a:avLst/>
          </a:prstGeom>
        </p:spPr>
      </p:pic>
    </p:spTree>
    <p:extLst>
      <p:ext uri="{BB962C8B-B14F-4D97-AF65-F5344CB8AC3E}">
        <p14:creationId xmlns:p14="http://schemas.microsoft.com/office/powerpoint/2010/main" xmlns="" val="4182066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270E6D-95E2-4379-8A49-FE8C1880EF6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76719E3C-19A6-47F5-8F8C-20872158AA35}"/>
              </a:ext>
            </a:extLst>
          </p:cNvPr>
          <p:cNvSpPr>
            <a:spLocks noGrp="1"/>
          </p:cNvSpPr>
          <p:nvPr>
            <p:ph type="body" idx="1"/>
          </p:nvPr>
        </p:nvSpPr>
        <p:spPr>
          <a:xfrm>
            <a:off x="376004" y="1596762"/>
            <a:ext cx="7792513" cy="2977211"/>
          </a:xfrm>
        </p:spPr>
        <p:txBody>
          <a:bodyPr/>
          <a:lstStyle/>
          <a:p>
            <a:pPr marL="10160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project has three modules:</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Data Owner</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Data User</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Cloud Server</a:t>
            </a:r>
          </a:p>
          <a:p>
            <a:pPr marL="285750" indent="-285750">
              <a:lnSpc>
                <a:spcPct val="150000"/>
              </a:lnSpc>
              <a:spcBef>
                <a:spcPts val="1400"/>
              </a:spcBef>
              <a:buSzPts val="2400"/>
              <a:buFont typeface="Arial" panose="020B0604020202020204" pitchFamily="34" charset="0"/>
              <a:buChar char="•"/>
            </a:pPr>
            <a:endParaRPr lang="en-US" sz="1800" dirty="0">
              <a:solidFill>
                <a:schemeClr val="accent2"/>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6" name="Picture 5">
            <a:extLst>
              <a:ext uri="{FF2B5EF4-FFF2-40B4-BE49-F238E27FC236}">
                <a16:creationId xmlns:a16="http://schemas.microsoft.com/office/drawing/2014/main" xmlns=""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199459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75017-27AF-477A-937E-924C624A40C2}"/>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DATA OWNER</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E4D4A20E-0B6E-4A6C-A06A-2ED4471832A2}"/>
              </a:ext>
            </a:extLst>
          </p:cNvPr>
          <p:cNvSpPr>
            <a:spLocks noGrp="1"/>
          </p:cNvSpPr>
          <p:nvPr>
            <p:ph type="body" idx="1"/>
          </p:nvPr>
        </p:nvSpPr>
        <p:spPr>
          <a:xfrm>
            <a:off x="418341" y="1423563"/>
            <a:ext cx="7943359" cy="3212937"/>
          </a:xfrm>
        </p:spPr>
        <p:txBody>
          <a:bodyPr/>
          <a:lstStyle/>
          <a:p>
            <a:pPr>
              <a:lnSpc>
                <a:spcPct val="150000"/>
              </a:lnSpc>
              <a:spcAft>
                <a:spcPts val="800"/>
              </a:spcAft>
            </a:pPr>
            <a:r>
              <a:rPr lang="en-IN" sz="18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Register the account with the basic information</a:t>
            </a:r>
          </a:p>
          <a:p>
            <a:pPr>
              <a:lnSpc>
                <a:spcPct val="150000"/>
              </a:lnSpc>
              <a:spcAft>
                <a:spcPts val="800"/>
              </a:spcAft>
            </a:pPr>
            <a:r>
              <a:rPr lang="en-IN" sz="18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After authorize by cloud owner can login the account</a:t>
            </a:r>
          </a:p>
          <a:p>
            <a:pPr>
              <a:lnSpc>
                <a:spcPct val="150000"/>
              </a:lnSpc>
              <a:spcAft>
                <a:spcPts val="800"/>
              </a:spcAft>
            </a:pPr>
            <a:r>
              <a:rPr lang="en-IN" sz="18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Upload the file with the encrypted format</a:t>
            </a:r>
          </a:p>
          <a:p>
            <a:pPr>
              <a:lnSpc>
                <a:spcPct val="150000"/>
              </a:lnSpc>
              <a:spcAft>
                <a:spcPts val="800"/>
              </a:spcAft>
            </a:pPr>
            <a:r>
              <a:rPr lang="en-IN" sz="18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View the file</a:t>
            </a:r>
          </a:p>
          <a:p>
            <a:pPr>
              <a:lnSpc>
                <a:spcPct val="150000"/>
              </a:lnSpc>
              <a:spcAft>
                <a:spcPts val="800"/>
              </a:spcAft>
            </a:pPr>
            <a:r>
              <a:rPr lang="en-IN" sz="18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Logout</a:t>
            </a:r>
          </a:p>
          <a:p>
            <a:pPr marL="342900" indent="-342900">
              <a:spcBef>
                <a:spcPts val="1400"/>
              </a:spcBef>
              <a:buSzPts val="2400"/>
            </a:pPr>
            <a:endParaRPr lang="en-US" dirty="0">
              <a:solidFill>
                <a:schemeClr val="tx1"/>
              </a:solidFill>
            </a:endParaRPr>
          </a:p>
          <a:p>
            <a:endParaRPr lang="en-IN" dirty="0"/>
          </a:p>
        </p:txBody>
      </p:sp>
      <p:sp>
        <p:nvSpPr>
          <p:cNvPr id="5" name="Slide Number Placeholder 4">
            <a:extLst>
              <a:ext uri="{FF2B5EF4-FFF2-40B4-BE49-F238E27FC236}">
                <a16:creationId xmlns:a16="http://schemas.microsoft.com/office/drawing/2014/main" xmlns=""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extLst>
      <p:ext uri="{BB962C8B-B14F-4D97-AF65-F5344CB8AC3E}">
        <p14:creationId xmlns:p14="http://schemas.microsoft.com/office/powerpoint/2010/main" xmlns="" val="253322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079A8BC-3234-4A89-BE08-27AC66F9E923}"/>
              </a:ext>
            </a:extLst>
          </p:cNvPr>
          <p:cNvSpPr>
            <a:spLocks noGrp="1"/>
          </p:cNvSpPr>
          <p:nvPr>
            <p:ph type="body" idx="1"/>
          </p:nvPr>
        </p:nvSpPr>
        <p:spPr>
          <a:xfrm>
            <a:off x="173858" y="915852"/>
            <a:ext cx="8805333" cy="3922198"/>
          </a:xfrm>
        </p:spPr>
        <p:txBody>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Register the account with the basic information</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authorized by cloud server user can login the account</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Search the file based on the keyword, if the keyword should be matching the file means that files should be shown</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Make a request to cloud</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View key and Download the File. After the file download that should be in decrypted format.</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Logout</a:t>
            </a:r>
          </a:p>
          <a:p>
            <a:pPr marL="0" indent="0">
              <a:spcBef>
                <a:spcPts val="1400"/>
              </a:spcBef>
              <a:buSzPts val="2400"/>
              <a:buNone/>
            </a:pPr>
            <a:endParaRPr lang="en-US" dirty="0">
              <a:solidFill>
                <a:schemeClr val="tx1"/>
              </a:solidFill>
            </a:endParaRPr>
          </a:p>
          <a:p>
            <a:pPr marL="0" lvl="0" indent="0" algn="just">
              <a:buNone/>
            </a:pPr>
            <a:endParaRPr lang="en-IN"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01600" indent="0">
              <a:buNone/>
            </a:pPr>
            <a:endParaRPr lang="en-IN" dirty="0"/>
          </a:p>
        </p:txBody>
      </p:sp>
      <p:sp>
        <p:nvSpPr>
          <p:cNvPr id="5" name="Slide Number Placeholder 4">
            <a:extLst>
              <a:ext uri="{FF2B5EF4-FFF2-40B4-BE49-F238E27FC236}">
                <a16:creationId xmlns:a16="http://schemas.microsoft.com/office/drawing/2014/main" xmlns=""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dirty="0"/>
          </a:p>
        </p:txBody>
      </p:sp>
      <p:pic>
        <p:nvPicPr>
          <p:cNvPr id="6" name="Picture 5">
            <a:extLst>
              <a:ext uri="{FF2B5EF4-FFF2-40B4-BE49-F238E27FC236}">
                <a16:creationId xmlns:a16="http://schemas.microsoft.com/office/drawing/2014/main" xmlns=""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584221"/>
            <a:ext cx="1998134" cy="400110"/>
          </a:xfrm>
          <a:prstGeom prst="rect">
            <a:avLst/>
          </a:prstGeom>
          <a:noFill/>
        </p:spPr>
        <p:txBody>
          <a:bodyPr wrap="square" rtlCol="0">
            <a:spAutoFit/>
          </a:bodyPr>
          <a:lstStyle/>
          <a:p>
            <a:r>
              <a:rPr lang="en-US" sz="2000" b="1" dirty="0">
                <a:solidFill>
                  <a:schemeClr val="bg1"/>
                </a:solidFill>
                <a:latin typeface="Times New Roman" pitchFamily="18" charset="0"/>
                <a:cs typeface="Times New Roman" pitchFamily="18" charset="0"/>
              </a:rPr>
              <a:t>DATA USER</a:t>
            </a:r>
            <a:endParaRPr lang="en-IN"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596032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079A8BC-3234-4A89-BE08-27AC66F9E923}"/>
              </a:ext>
            </a:extLst>
          </p:cNvPr>
          <p:cNvSpPr>
            <a:spLocks noGrp="1"/>
          </p:cNvSpPr>
          <p:nvPr>
            <p:ph type="body" idx="1"/>
          </p:nvPr>
        </p:nvSpPr>
        <p:spPr>
          <a:xfrm>
            <a:off x="298758" y="1547211"/>
            <a:ext cx="7879434" cy="3089289"/>
          </a:xfrm>
        </p:spPr>
        <p:txBody>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Login the account with the correct username and Password</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Authorize the owner and user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View request for download the file and send the key</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View all files in cloud</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Graph</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Logout</a:t>
            </a:r>
          </a:p>
          <a:p>
            <a:pPr marL="285750" indent="-285750" algn="just">
              <a:lnSpc>
                <a:spcPct val="150000"/>
              </a:lnSpc>
              <a:spcBef>
                <a:spcPts val="0"/>
              </a:spcBef>
              <a:buSzPct val="100000"/>
            </a:pPr>
            <a:endParaRPr lang="en-US" sz="18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6" name="Picture 5">
            <a:extLst>
              <a:ext uri="{FF2B5EF4-FFF2-40B4-BE49-F238E27FC236}">
                <a16:creationId xmlns:a16="http://schemas.microsoft.com/office/drawing/2014/main" xmlns=""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2" name="TextBox 1"/>
          <p:cNvSpPr txBox="1"/>
          <p:nvPr/>
        </p:nvSpPr>
        <p:spPr>
          <a:xfrm>
            <a:off x="654756" y="455798"/>
            <a:ext cx="4301066" cy="498342"/>
          </a:xfrm>
          <a:prstGeom prst="rect">
            <a:avLst/>
          </a:prstGeom>
          <a:noFill/>
        </p:spPr>
        <p:txBody>
          <a:bodyPr wrap="square" rtlCol="0">
            <a:spAutoFit/>
          </a:bodyPr>
          <a:lstStyle/>
          <a:p>
            <a:pPr marL="0" lvl="0" indent="0" algn="just">
              <a:lnSpc>
                <a:spcPct val="150000"/>
              </a:lnSpc>
              <a:buNone/>
            </a:pPr>
            <a:r>
              <a:rPr lang="en-IN" sz="2000" b="1" dirty="0">
                <a:solidFill>
                  <a:schemeClr val="bg1"/>
                </a:solidFill>
                <a:latin typeface="Times New Roman" pitchFamily="18" charset="0"/>
                <a:cs typeface="Times New Roman" pitchFamily="18" charset="0"/>
              </a:rPr>
              <a:t>CLOUD SERVER</a:t>
            </a:r>
            <a:endParaRPr lang="en-IN" dirty="0"/>
          </a:p>
        </p:txBody>
      </p:sp>
    </p:spTree>
    <p:extLst>
      <p:ext uri="{BB962C8B-B14F-4D97-AF65-F5344CB8AC3E}">
        <p14:creationId xmlns:p14="http://schemas.microsoft.com/office/powerpoint/2010/main" xmlns="" val="333202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47B24-CA3E-4802-AC8A-56E9AFBC81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REQUIREMENTS</a:t>
            </a:r>
            <a:endParaRPr lang="en-IN" dirty="0"/>
          </a:p>
        </p:txBody>
      </p:sp>
      <p:sp>
        <p:nvSpPr>
          <p:cNvPr id="3" name="Text Placeholder 2">
            <a:extLst>
              <a:ext uri="{FF2B5EF4-FFF2-40B4-BE49-F238E27FC236}">
                <a16:creationId xmlns:a16="http://schemas.microsoft.com/office/drawing/2014/main" xmlns="" id="{03D36A18-20C8-45A2-BD8A-4F218818DA0A}"/>
              </a:ext>
            </a:extLst>
          </p:cNvPr>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6" name="Picture 5">
            <a:extLst>
              <a:ext uri="{FF2B5EF4-FFF2-40B4-BE49-F238E27FC236}">
                <a16:creationId xmlns:a16="http://schemas.microsoft.com/office/drawing/2014/main" xmlns=""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a:extLst>
              <a:ext uri="{FF2B5EF4-FFF2-40B4-BE49-F238E27FC236}">
                <a16:creationId xmlns:a16="http://schemas.microsoft.com/office/drawing/2014/main" xmlns="" id="{74B889DE-A808-491E-A1D8-E8352B55304F}"/>
              </a:ext>
            </a:extLst>
          </p:cNvPr>
          <p:cNvGraphicFramePr>
            <a:graphicFrameLocks noGrp="1"/>
          </p:cNvGraphicFramePr>
          <p:nvPr>
            <p:extLst>
              <p:ext uri="{D42A27DB-BD31-4B8C-83A1-F6EECF244321}">
                <p14:modId xmlns:p14="http://schemas.microsoft.com/office/powerpoint/2010/main" xmlns="" val="3832603060"/>
              </p:ext>
            </p:extLst>
          </p:nvPr>
        </p:nvGraphicFramePr>
        <p:xfrm>
          <a:off x="1993160" y="1593631"/>
          <a:ext cx="3726861" cy="2914391"/>
        </p:xfrm>
        <a:graphic>
          <a:graphicData uri="http://schemas.openxmlformats.org/drawingml/2006/table">
            <a:tbl>
              <a:tblPr firstRow="1" firstCol="1" bandRow="1">
                <a:tableStyleId>{E27665BA-8202-44FC-AD62-C9F0E3EA811A}</a:tableStyleId>
              </a:tblPr>
              <a:tblGrid>
                <a:gridCol w="1140460">
                  <a:extLst>
                    <a:ext uri="{9D8B030D-6E8A-4147-A177-3AD203B41FA5}">
                      <a16:colId xmlns:a16="http://schemas.microsoft.com/office/drawing/2014/main" xmlns="" val="1335803841"/>
                    </a:ext>
                  </a:extLst>
                </a:gridCol>
                <a:gridCol w="2586401">
                  <a:extLst>
                    <a:ext uri="{9D8B030D-6E8A-4147-A177-3AD203B41FA5}">
                      <a16:colId xmlns:a16="http://schemas.microsoft.com/office/drawing/2014/main" xmlns="" val="969546799"/>
                    </a:ext>
                  </a:extLst>
                </a:gridCol>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56110793"/>
                  </a:ext>
                </a:extLst>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40GB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40832985"/>
                  </a:ext>
                </a:extLst>
              </a:tr>
              <a:tr h="632102">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93645137"/>
                  </a:ext>
                </a:extLst>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30488737"/>
                  </a:ext>
                </a:extLst>
              </a:tr>
            </a:tbl>
          </a:graphicData>
        </a:graphic>
      </p:graphicFrame>
    </p:spTree>
    <p:extLst>
      <p:ext uri="{BB962C8B-B14F-4D97-AF65-F5344CB8AC3E}">
        <p14:creationId xmlns:p14="http://schemas.microsoft.com/office/powerpoint/2010/main" xmlns="" val="3059664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8FF4B-38FD-47CD-8769-05353407D2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REQUIREMENTS</a:t>
            </a:r>
            <a:endParaRPr lang="en-IN" dirty="0"/>
          </a:p>
        </p:txBody>
      </p:sp>
      <p:sp>
        <p:nvSpPr>
          <p:cNvPr id="5" name="Slide Number Placeholder 4">
            <a:extLst>
              <a:ext uri="{FF2B5EF4-FFF2-40B4-BE49-F238E27FC236}">
                <a16:creationId xmlns:a16="http://schemas.microsoft.com/office/drawing/2014/main" xmlns=""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6" name="Picture 5">
            <a:extLst>
              <a:ext uri="{FF2B5EF4-FFF2-40B4-BE49-F238E27FC236}">
                <a16:creationId xmlns:a16="http://schemas.microsoft.com/office/drawing/2014/main" xmlns=""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a:extLst>
              <a:ext uri="{FF2B5EF4-FFF2-40B4-BE49-F238E27FC236}">
                <a16:creationId xmlns:a16="http://schemas.microsoft.com/office/drawing/2014/main" xmlns="" id="{63C0BB94-5E3E-4739-9448-AA8F96DCCC0A}"/>
              </a:ext>
            </a:extLst>
          </p:cNvPr>
          <p:cNvGraphicFramePr>
            <a:graphicFrameLocks noGrp="1"/>
          </p:cNvGraphicFramePr>
          <p:nvPr>
            <p:extLst>
              <p:ext uri="{D42A27DB-BD31-4B8C-83A1-F6EECF244321}">
                <p14:modId xmlns:p14="http://schemas.microsoft.com/office/powerpoint/2010/main" xmlns="" val="2917922431"/>
              </p:ext>
            </p:extLst>
          </p:nvPr>
        </p:nvGraphicFramePr>
        <p:xfrm>
          <a:off x="1790140" y="1531419"/>
          <a:ext cx="4957092" cy="3290963"/>
        </p:xfrm>
        <a:graphic>
          <a:graphicData uri="http://schemas.openxmlformats.org/drawingml/2006/table">
            <a:tbl>
              <a:tblPr firstRow="1" firstCol="1" bandRow="1">
                <a:tableStyleId>{E27665BA-8202-44FC-AD62-C9F0E3EA811A}</a:tableStyleId>
              </a:tblPr>
              <a:tblGrid>
                <a:gridCol w="1378362">
                  <a:extLst>
                    <a:ext uri="{9D8B030D-6E8A-4147-A177-3AD203B41FA5}">
                      <a16:colId xmlns:a16="http://schemas.microsoft.com/office/drawing/2014/main" xmlns="" val="2104203393"/>
                    </a:ext>
                  </a:extLst>
                </a:gridCol>
                <a:gridCol w="3578730">
                  <a:extLst>
                    <a:ext uri="{9D8B030D-6E8A-4147-A177-3AD203B41FA5}">
                      <a16:colId xmlns:a16="http://schemas.microsoft.com/office/drawing/2014/main" xmlns="" val="3807746185"/>
                    </a:ext>
                  </a:extLst>
                </a:gridCol>
              </a:tblGrid>
              <a:tr h="1067222">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Front End 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19063774"/>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My SQL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21108203"/>
                  </a:ext>
                </a:extLst>
              </a:tr>
            </a:tbl>
          </a:graphicData>
        </a:graphic>
      </p:graphicFrame>
      <p:sp>
        <p:nvSpPr>
          <p:cNvPr id="9" name="Rectangle 2">
            <a:extLst>
              <a:ext uri="{FF2B5EF4-FFF2-40B4-BE49-F238E27FC236}">
                <a16:creationId xmlns:a16="http://schemas.microsoft.com/office/drawing/2014/main" xmlns="" id="{071164FE-165E-40D8-B75B-96A3B5502D2E}"/>
              </a:ext>
            </a:extLst>
          </p:cNvPr>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254252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C20C4-9B75-4D45-96CD-64E552866F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A98DC350-72BB-4644-8DA5-AD2C7074F91A}"/>
              </a:ext>
            </a:extLst>
          </p:cNvPr>
          <p:cNvSpPr>
            <a:spLocks noGrp="1"/>
          </p:cNvSpPr>
          <p:nvPr>
            <p:ph type="body" idx="1"/>
          </p:nvPr>
        </p:nvSpPr>
        <p:spPr>
          <a:xfrm>
            <a:off x="164892" y="1617010"/>
            <a:ext cx="8927314" cy="2724300"/>
          </a:xfrm>
        </p:spPr>
        <p:txBody>
          <a:bodyPr/>
          <a:lstStyle/>
          <a:p>
            <a:pPr algn="just">
              <a:lnSpc>
                <a:spcPct val="150000"/>
              </a:lnSpc>
            </a:pPr>
            <a:r>
              <a:rPr lang="en-US" sz="1800" dirty="0">
                <a:solidFill>
                  <a:schemeClr val="tx2">
                    <a:lumMod val="10000"/>
                  </a:schemeClr>
                </a:solidFill>
                <a:latin typeface="Times New Roman" panose="02020603050405020304" pitchFamily="18" charset="0"/>
                <a:cs typeface="Times New Roman" pitchFamily="18" charset="0"/>
              </a:rPr>
              <a:t>In our future work is evaluated the security and performance of our approach to demonstrate the utility of the EAFS.</a:t>
            </a:r>
            <a:endParaRPr lang="en-IN" sz="1800" dirty="0">
              <a:solidFill>
                <a:schemeClr val="tx2">
                  <a:lumMod val="10000"/>
                </a:schemeClr>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pic>
        <p:nvPicPr>
          <p:cNvPr id="6" name="Picture 5">
            <a:extLst>
              <a:ext uri="{FF2B5EF4-FFF2-40B4-BE49-F238E27FC236}">
                <a16:creationId xmlns:a16="http://schemas.microsoft.com/office/drawing/2014/main" xmlns=""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304661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94067" y="1029003"/>
            <a:ext cx="6981780" cy="2961900"/>
          </a:xfrm>
          <a:prstGeom prst="rect">
            <a:avLst/>
          </a:prstGeom>
        </p:spPr>
        <p:txBody>
          <a:bodyPr spcFirstLastPara="1" wrap="square" lIns="91425" tIns="91425" rIns="91425" bIns="91425" anchor="ctr" anchorCtr="0">
            <a:noAutofit/>
          </a:bodyPr>
          <a:lstStyle/>
          <a:p>
            <a:r>
              <a:rPr lang="en-IN" sz="2400" dirty="0">
                <a:latin typeface="Times New Roman" pitchFamily="18" charset="0"/>
                <a:cs typeface="Times New Roman" pitchFamily="18" charset="0"/>
              </a:rPr>
              <a:t>EAFS: AN EFFICIENT, ACCURATE, AND FORWARD SECURE SEARCHABLE ENCRYPTION SCHEME SUPPORTING RANGE SEARCH</a:t>
            </a:r>
          </a:p>
        </p:txBody>
      </p:sp>
    </p:spTree>
    <p:extLst>
      <p:ext uri="{BB962C8B-B14F-4D97-AF65-F5344CB8AC3E}">
        <p14:creationId xmlns:p14="http://schemas.microsoft.com/office/powerpoint/2010/main" xmlns=""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BB76E-7E65-4EED-9054-41DE8B794F92}"/>
              </a:ext>
            </a:extLst>
          </p:cNvPr>
          <p:cNvSpPr>
            <a:spLocks noGrp="1"/>
          </p:cNvSpPr>
          <p:nvPr>
            <p:ph type="title"/>
          </p:nvPr>
        </p:nvSpPr>
        <p:spPr>
          <a:xfrm>
            <a:off x="489422" y="368512"/>
            <a:ext cx="5258400" cy="766200"/>
          </a:xfrm>
        </p:spPr>
        <p:txBody>
          <a:bodyPr/>
          <a:lstStyle/>
          <a:p>
            <a:pPr>
              <a:lnSpc>
                <a:spcPct val="150000"/>
              </a:lnSpc>
            </a:pP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DD59C5E6-0113-4B09-AF2B-4CE8E7F41C7F}"/>
              </a:ext>
            </a:extLst>
          </p:cNvPr>
          <p:cNvSpPr>
            <a:spLocks noGrp="1"/>
          </p:cNvSpPr>
          <p:nvPr>
            <p:ph type="body" idx="1"/>
          </p:nvPr>
        </p:nvSpPr>
        <p:spPr>
          <a:xfrm>
            <a:off x="0" y="1221302"/>
            <a:ext cx="8834768" cy="3711260"/>
          </a:xfrm>
        </p:spPr>
        <p:txBody>
          <a:bodyPr/>
          <a:lstStyle/>
          <a:p>
            <a:pPr marL="447675" indent="-447675" algn="just">
              <a:lnSpc>
                <a:spcPct val="150000"/>
              </a:lnSpc>
              <a:spcBef>
                <a:spcPts val="1400"/>
              </a:spcBef>
              <a:buSzPts val="2400"/>
            </a:pPr>
            <a:r>
              <a:rPr lang="en-US" sz="1800" dirty="0">
                <a:latin typeface="Times New Roman" panose="02020603050405020304" pitchFamily="18" charset="0"/>
                <a:cs typeface="Times New Roman" panose="02020603050405020304" pitchFamily="18" charset="0"/>
              </a:rPr>
              <a:t>We proposed the definition of forward privacy in range search, and designed an EAFS SE scheme that supports secure range search in encrypted databases.</a:t>
            </a:r>
          </a:p>
          <a:p>
            <a:pPr marL="447675" indent="-447675" algn="just">
              <a:lnSpc>
                <a:spcPct val="150000"/>
              </a:lnSpc>
              <a:spcBef>
                <a:spcPts val="1400"/>
              </a:spcBef>
              <a:buSzPts val="2400"/>
            </a:pPr>
            <a:r>
              <a:rPr lang="en-US" sz="1800" dirty="0">
                <a:latin typeface="Times New Roman" panose="02020603050405020304" pitchFamily="18" charset="0"/>
                <a:cs typeface="Times New Roman" panose="02020603050405020304" pitchFamily="18" charset="0"/>
              </a:rPr>
              <a:t> The computational cost for a range search in our EAFS only relates to the number of results that satisfy the query and the number of false positives in the intersecting buckets. The chain-like search ensures that any newly updated data entities have no relationship with the previous data, which achieves forward privacy. </a:t>
            </a:r>
          </a:p>
          <a:p>
            <a:pPr marL="0" indent="0" algn="just">
              <a:lnSpc>
                <a:spcPct val="150000"/>
              </a:lnSpc>
              <a:spcBef>
                <a:spcPts val="1400"/>
              </a:spcBef>
              <a:buSzPts val="2400"/>
              <a:buNone/>
            </a:pPr>
            <a:endParaRPr lang="en-IN" dirty="0">
              <a:solidFill>
                <a:schemeClr val="accent2"/>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20</a:t>
            </a:fld>
            <a:endParaRPr lang="en"/>
          </a:p>
        </p:txBody>
      </p:sp>
      <p:pic>
        <p:nvPicPr>
          <p:cNvPr id="6" name="Picture 5">
            <a:extLst>
              <a:ext uri="{FF2B5EF4-FFF2-40B4-BE49-F238E27FC236}">
                <a16:creationId xmlns:a16="http://schemas.microsoft.com/office/drawing/2014/main" xmlns=""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1565825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17129-63AA-4EF6-802C-84D2FBD02C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xmlns="" id="{15ADD2A5-1116-4E5D-AB14-4B8F174D1A68}"/>
              </a:ext>
            </a:extLst>
          </p:cNvPr>
          <p:cNvSpPr>
            <a:spLocks noGrp="1"/>
          </p:cNvSpPr>
          <p:nvPr>
            <p:ph type="body" idx="1"/>
          </p:nvPr>
        </p:nvSpPr>
        <p:spPr>
          <a:xfrm>
            <a:off x="0" y="938950"/>
            <a:ext cx="8919486" cy="4013149"/>
          </a:xfrm>
        </p:spPr>
        <p:txBody>
          <a:bodyPr/>
          <a:lstStyle/>
          <a:p>
            <a:pPr indent="-457200" algn="just">
              <a:lnSpc>
                <a:spcPct val="150000"/>
              </a:lnSpc>
              <a:buNone/>
            </a:pPr>
            <a:endParaRPr lang="en-IN" sz="1600" dirty="0">
              <a:latin typeface="Times New Roman" panose="02020603050405020304" pitchFamily="18" charset="0"/>
              <a:cs typeface="Times New Roman" pitchFamily="18" charset="0"/>
            </a:endParaRPr>
          </a:p>
          <a:p>
            <a:pPr indent="-457200" algn="just">
              <a:lnSpc>
                <a:spcPct val="150000"/>
              </a:lnSpc>
            </a:pPr>
            <a:r>
              <a:rPr lang="en-US" sz="1600" dirty="0">
                <a:latin typeface="Times New Roman" panose="02020603050405020304" pitchFamily="18" charset="0"/>
                <a:cs typeface="Times New Roman" panose="02020603050405020304" pitchFamily="18" charset="0"/>
              </a:rPr>
              <a:t>Y. Zhang, J. Katz, and C. Papamanthou, “All your queries are belong to us: The power of file-injection attacks on searchable encryption,” in Proc. USENIX Secur. Symp., 2016, pp. 707–720.</a:t>
            </a:r>
            <a:endParaRPr lang="en-IN" sz="1600" dirty="0">
              <a:latin typeface="Times New Roman" panose="02020603050405020304" pitchFamily="18" charset="0"/>
              <a:cs typeface="Times New Roman" panose="02020603050405020304" pitchFamily="18" charset="0"/>
            </a:endParaRPr>
          </a:p>
          <a:p>
            <a:pPr indent="-457200" algn="just">
              <a:lnSpc>
                <a:spcPct val="150000"/>
              </a:lnSpc>
            </a:pPr>
            <a:r>
              <a:rPr lang="en-IN" sz="1600" dirty="0">
                <a:latin typeface="Times New Roman" panose="02020603050405020304" pitchFamily="18" charset="0"/>
                <a:cs typeface="Times New Roman" panose="02020603050405020304" pitchFamily="18" charset="0"/>
              </a:rPr>
              <a:t>H. Hacigümüs, B. Iyer, C. Li, and S. Mehrotra, “Executing SQL over encrypted data in the database-service-provider model,” in Proc. Int. Conf. Manag. Data Conf., 2002, pp. 216–227. </a:t>
            </a:r>
          </a:p>
          <a:p>
            <a:pPr indent="-457200" algn="just">
              <a:lnSpc>
                <a:spcPct val="150000"/>
              </a:lnSpc>
            </a:pPr>
            <a:r>
              <a:rPr lang="en-IN" sz="1600" dirty="0">
                <a:latin typeface="Times New Roman" panose="02020603050405020304" pitchFamily="18" charset="0"/>
                <a:cs typeface="Times New Roman" panose="02020603050405020304" pitchFamily="18" charset="0"/>
              </a:rPr>
              <a:t>B. Hore, S. Mehrotra, M. Canim, and M. Kantarcioglu, “Secure multidimensional range queries over outsourced data,” VLDB J., vol. 21, no. 3, pp. 333–358, 2012.</a:t>
            </a:r>
          </a:p>
          <a:p>
            <a:pPr indent="-457200" algn="just">
              <a:lnSpc>
                <a:spcPct val="150000"/>
              </a:lnSpc>
            </a:pPr>
            <a:r>
              <a:rPr lang="en-IN" sz="1600" dirty="0">
                <a:latin typeface="Times New Roman" panose="02020603050405020304" pitchFamily="18" charset="0"/>
                <a:cs typeface="Times New Roman" panose="02020603050405020304" pitchFamily="18" charset="0"/>
              </a:rPr>
              <a:t>C. Mavroforakis, N. Chenette, A. Neill, G. Kollios, and R. Canetti, “Modular order-preserving encryption, revisited,” in Proc. SIGMOD Int. Conf. Manag. Data Conf., 2015, pp. 763–777.</a:t>
            </a:r>
            <a:endParaRPr lang="en-US" sz="1600" dirty="0">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pic>
        <p:nvPicPr>
          <p:cNvPr id="6" name="Picture 5">
            <a:extLst>
              <a:ext uri="{FF2B5EF4-FFF2-40B4-BE49-F238E27FC236}">
                <a16:creationId xmlns:a16="http://schemas.microsoft.com/office/drawing/2014/main" xmlns=""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2813710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AIM OF PROJECT</a:t>
            </a:r>
            <a:endParaRPr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pPr marL="0" lvl="0" indent="0" algn="r" rtl="0">
                <a:spcBef>
                  <a:spcPts val="0"/>
                </a:spcBef>
                <a:spcAft>
                  <a:spcPts val="0"/>
                </a:spcAft>
                <a:buNone/>
              </a:p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0" y="1570645"/>
            <a:ext cx="8780388" cy="2475424"/>
          </a:xfrm>
          <a:prstGeom prst="rect">
            <a:avLst/>
          </a:prstGeom>
        </p:spPr>
        <p:txBody>
          <a:bodyPr spcFirstLastPara="1" wrap="square" lIns="91425" tIns="91425" rIns="91425" bIns="91425" anchor="t" anchorCtr="0">
            <a:noAutofit/>
          </a:bodyPr>
          <a:lstStyle/>
          <a:p>
            <a:pPr marL="91440" lvl="0" indent="-152400" algn="just">
              <a:lnSpc>
                <a:spcPct val="150000"/>
              </a:lnSpc>
              <a:spcBef>
                <a:spcPts val="0"/>
              </a:spcBef>
              <a:buSzPts val="2400"/>
              <a:buChar char=" "/>
            </a:pPr>
            <a:r>
              <a:rPr lang="en-US" sz="1800" dirty="0">
                <a:solidFill>
                  <a:schemeClr val="accent2"/>
                </a:solidFill>
                <a:latin typeface="Times New Roman" panose="02020603050405020304" pitchFamily="18" charset="0"/>
                <a:cs typeface="Times New Roman" pitchFamily="18" charset="0"/>
              </a:rPr>
              <a:t>     The main aim of the project is  </a:t>
            </a:r>
            <a:r>
              <a:rPr lang="en-US" sz="1800" dirty="0">
                <a:latin typeface="Times New Roman" panose="02020603050405020304" pitchFamily="18" charset="0"/>
                <a:cs typeface="Times New Roman" panose="02020603050405020304" pitchFamily="18" charset="0"/>
              </a:rPr>
              <a:t>EAFS scheme, a trapdoor only matches the data record that satisfies the search range, and the other results are found iteratively using the previous result.</a:t>
            </a:r>
            <a:endParaRPr lang="en-US" sz="1800" dirty="0">
              <a:solidFill>
                <a:schemeClr val="tx2">
                  <a:lumMod val="10000"/>
                </a:schemeClr>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ABSTRACT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193" name="Google Shape;193;p12"/>
          <p:cNvSpPr txBox="1">
            <a:spLocks noGrp="1"/>
          </p:cNvSpPr>
          <p:nvPr>
            <p:ph type="body" idx="1"/>
          </p:nvPr>
        </p:nvSpPr>
        <p:spPr>
          <a:xfrm>
            <a:off x="38600" y="1343091"/>
            <a:ext cx="9208116" cy="3651033"/>
          </a:xfrm>
          <a:prstGeom prst="rect">
            <a:avLst/>
          </a:prstGeom>
        </p:spPr>
        <p:txBody>
          <a:bodyPr spcFirstLastPara="1" wrap="square" lIns="91425" tIns="91425" rIns="91425" bIns="91425" anchor="t" anchorCtr="0">
            <a:noAutofit/>
          </a:bodyPr>
          <a:lstStyle/>
          <a:p>
            <a:pPr marL="285750" indent="-285750" algn="just">
              <a:lnSpc>
                <a:spcPct val="150000"/>
              </a:lnSpc>
              <a:spcBef>
                <a:spcPts val="0"/>
              </a:spcBef>
              <a:buSzPts val="2400"/>
            </a:pPr>
            <a:r>
              <a:rPr lang="en-US" sz="1800" dirty="0">
                <a:latin typeface="Times New Roman" panose="02020603050405020304" pitchFamily="18" charset="0"/>
                <a:cs typeface="Times New Roman" panose="02020603050405020304" pitchFamily="18" charset="0"/>
              </a:rPr>
              <a:t>  Forward privacy in existing searchable symmetric encryption approaches generally supports only keyword searches, rather than range searches. </a:t>
            </a:r>
          </a:p>
          <a:p>
            <a:pPr marL="285750" indent="-285750" algn="just">
              <a:lnSpc>
                <a:spcPct val="150000"/>
              </a:lnSpc>
              <a:spcBef>
                <a:spcPts val="0"/>
              </a:spcBef>
              <a:buSzPts val="2400"/>
            </a:pPr>
            <a:r>
              <a:rPr lang="en-US" sz="1800" dirty="0">
                <a:latin typeface="Times New Roman" panose="02020603050405020304" pitchFamily="18" charset="0"/>
                <a:cs typeface="Times New Roman" panose="02020603050405020304" pitchFamily="18" charset="0"/>
              </a:rPr>
              <a:t>  Seeking to address these limitations, we formally propose the definition of the forward privacy for secure range searches</a:t>
            </a:r>
            <a:r>
              <a:rPr lang="en-US" sz="1800" dirty="0">
                <a:solidFill>
                  <a:schemeClr val="accent2"/>
                </a:solidFill>
                <a:latin typeface="Times New Roman" panose="02020603050405020304" pitchFamily="18" charset="0"/>
                <a:cs typeface="Times New Roman" pitchFamily="18" charset="0"/>
              </a:rPr>
              <a:t>.</a:t>
            </a:r>
            <a:r>
              <a:rPr lang="en-US" sz="1800" dirty="0">
                <a:latin typeface="Times New Roman" panose="02020603050405020304" pitchFamily="18" charset="0"/>
                <a:cs typeface="Times New Roman" panose="02020603050405020304" pitchFamily="18" charset="0"/>
              </a:rPr>
              <a:t> </a:t>
            </a:r>
          </a:p>
          <a:p>
            <a:pPr marL="285750" indent="-285750" algn="just">
              <a:lnSpc>
                <a:spcPct val="150000"/>
              </a:lnSpc>
              <a:spcBef>
                <a:spcPts val="0"/>
              </a:spcBef>
              <a:buSzPts val="2400"/>
            </a:pPr>
            <a:r>
              <a:rPr lang="en-US" sz="1800" dirty="0">
                <a:latin typeface="Times New Roman" panose="02020603050405020304" pitchFamily="18" charset="0"/>
                <a:cs typeface="Times New Roman" panose="02020603050405020304" pitchFamily="18" charset="0"/>
              </a:rPr>
              <a:t>  The chain-like search and the embedded ciphertexts of OPE simultaneously guarantee its efficiency, forward privacy, and accuracy. We also use the simulation-based method to demonstrate that our scheme is secure.</a:t>
            </a:r>
            <a:endParaRPr lang="en-US" sz="1800" dirty="0">
              <a:solidFill>
                <a:schemeClr val="accent2"/>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INTRODUCTION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193" name="Google Shape;193;p12"/>
          <p:cNvSpPr txBox="1">
            <a:spLocks noGrp="1"/>
          </p:cNvSpPr>
          <p:nvPr>
            <p:ph type="body" idx="1"/>
          </p:nvPr>
        </p:nvSpPr>
        <p:spPr>
          <a:xfrm>
            <a:off x="115891" y="1420780"/>
            <a:ext cx="8912217" cy="3531320"/>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sz="1800" dirty="0">
                <a:latin typeface="Times New Roman" panose="02020603050405020304" pitchFamily="18" charset="0"/>
                <a:cs typeface="Times New Roman" panose="02020603050405020304" pitchFamily="18" charset="0"/>
              </a:rPr>
              <a:t>Our data are increasingly stored in cloud servers for a range of reasons, such as lower costs of data management, higher quality of service, and ability to access our data anywhere anytime using any computing device. In some cases, data are being outsourced to the CSs  by default. There are known security and privacy issues associated with the outsourcing of data, such as the cloud service provider getting access to user contents without their explicit permission. This reinforces the importance of searchable , a cryptography based scheme that enables searching in the ciphertext domain without leaking any information to untrusted servers. </a:t>
            </a:r>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EXISTING SYSTEM</a:t>
            </a:r>
            <a:endParaRPr lang="en-US"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93" name="Google Shape;193;p12"/>
          <p:cNvSpPr txBox="1">
            <a:spLocks noGrp="1"/>
          </p:cNvSpPr>
          <p:nvPr>
            <p:ph type="body" idx="1"/>
          </p:nvPr>
        </p:nvSpPr>
        <p:spPr>
          <a:xfrm>
            <a:off x="293683" y="1667970"/>
            <a:ext cx="8640455" cy="3284130"/>
          </a:xfrm>
          <a:prstGeom prst="rect">
            <a:avLst/>
          </a:prstGeom>
        </p:spPr>
        <p:txBody>
          <a:bodyPr spcFirstLastPara="1" wrap="square" lIns="91425" tIns="91425" rIns="91425" bIns="91425" anchor="t" anchorCtr="0">
            <a:noAutofit/>
          </a:bodyPr>
          <a:lstStyle/>
          <a:p>
            <a:pPr marL="355600" algn="just">
              <a:lnSpc>
                <a:spcPct val="150000"/>
              </a:lnSpc>
              <a:spcBef>
                <a:spcPts val="1400"/>
              </a:spcBef>
              <a:buSzPts val="2400"/>
            </a:pPr>
            <a:r>
              <a:rPr lang="en-US" sz="1800" dirty="0">
                <a:solidFill>
                  <a:schemeClr val="bg2">
                    <a:lumMod val="50000"/>
                  </a:schemeClr>
                </a:solidFill>
                <a:latin typeface="Times New Roman" panose="02020603050405020304" pitchFamily="18" charset="0"/>
                <a:cs typeface="Times New Roman" panose="02020603050405020304" pitchFamily="18" charset="0"/>
              </a:rPr>
              <a:t> Existing works generally support only keyword searches but not give accurate search results. Therefore, this is the gap we seek to address, by designing a forward secure keyword search scheme that is not accurate and efficient. </a:t>
            </a:r>
          </a:p>
          <a:p>
            <a:pPr marL="355600" algn="just">
              <a:lnSpc>
                <a:spcPct val="150000"/>
              </a:lnSpc>
              <a:spcBef>
                <a:spcPts val="1400"/>
              </a:spcBef>
              <a:buSzPts val="2400"/>
            </a:pPr>
            <a:r>
              <a:rPr lang="en-US" sz="1800" dirty="0">
                <a:solidFill>
                  <a:schemeClr val="bg2">
                    <a:lumMod val="50000"/>
                  </a:schemeClr>
                </a:solidFill>
                <a:latin typeface="Times New Roman" panose="02020603050405020304" pitchFamily="18" charset="0"/>
                <a:cs typeface="Times New Roman" panose="02020603050405020304" pitchFamily="18" charset="0"/>
              </a:rPr>
              <a:t> In existing approaches that support search over encrypted datasets have limitations associated with efficiency, accuracy, and security.</a:t>
            </a:r>
            <a:endParaRPr lang="en-US"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6F47A-C7FB-4FD5-A4CC-EE9F0EB532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59AA40C3-B66B-4297-B378-4A26BC42B11A}"/>
              </a:ext>
            </a:extLst>
          </p:cNvPr>
          <p:cNvSpPr>
            <a:spLocks noGrp="1"/>
          </p:cNvSpPr>
          <p:nvPr>
            <p:ph type="body" idx="1"/>
          </p:nvPr>
        </p:nvSpPr>
        <p:spPr>
          <a:xfrm>
            <a:off x="440268" y="1537988"/>
            <a:ext cx="7905242" cy="2892344"/>
          </a:xfrm>
        </p:spPr>
        <p:txBody>
          <a:bodyPr/>
          <a:lstStyle/>
          <a:p>
            <a:pPr indent="-457200" algn="just">
              <a:lnSpc>
                <a:spcPct val="150000"/>
              </a:lnSpc>
            </a:pPr>
            <a:r>
              <a:rPr lang="en-US" sz="1800" dirty="0">
                <a:latin typeface="Times New Roman" pitchFamily="18" charset="0"/>
                <a:cs typeface="Times New Roman" pitchFamily="18" charset="0"/>
                <a:sym typeface="Times New Roman"/>
              </a:rPr>
              <a:t>The security and the performance is low.</a:t>
            </a:r>
            <a:endParaRPr lang="en-US" sz="1800" dirty="0">
              <a:latin typeface="Times New Roman" pitchFamily="18" charset="0"/>
              <a:cs typeface="Times New Roman" pitchFamily="18" charset="0"/>
            </a:endParaRPr>
          </a:p>
          <a:p>
            <a:pPr algn="just">
              <a:lnSpc>
                <a:spcPct val="150000"/>
              </a:lnSpc>
            </a:pPr>
            <a:r>
              <a:rPr lang="en-US" sz="1800" dirty="0">
                <a:solidFill>
                  <a:schemeClr val="accent2"/>
                </a:solidFill>
                <a:latin typeface="Times New Roman" panose="02020603050405020304" pitchFamily="18" charset="0"/>
                <a:cs typeface="Times New Roman" pitchFamily="18" charset="0"/>
              </a:rPr>
              <a:t>Limited </a:t>
            </a:r>
            <a:r>
              <a:rPr lang="en-US" sz="1800" dirty="0">
                <a:latin typeface="Times New Roman" panose="02020603050405020304" pitchFamily="18" charset="0"/>
                <a:cs typeface="Times New Roman" panose="02020603050405020304" pitchFamily="18" charset="0"/>
              </a:rPr>
              <a:t>accuracy.</a:t>
            </a:r>
            <a:endParaRPr lang="en-US" sz="1800" dirty="0">
              <a:solidFill>
                <a:schemeClr val="accent2"/>
              </a:solidFill>
              <a:latin typeface="Times New Roman" panose="02020603050405020304" pitchFamily="18" charset="0"/>
              <a:cs typeface="Times New Roman" pitchFamily="18" charset="0"/>
            </a:endParaRPr>
          </a:p>
          <a:p>
            <a:pPr algn="just">
              <a:lnSpc>
                <a:spcPct val="150000"/>
              </a:lnSpc>
            </a:pPr>
            <a:endParaRPr lang="en-US" sz="1800" dirty="0">
              <a:solidFill>
                <a:schemeClr val="accent2"/>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6" name="Picture 5">
            <a:extLst>
              <a:ext uri="{FF2B5EF4-FFF2-40B4-BE49-F238E27FC236}">
                <a16:creationId xmlns:a16="http://schemas.microsoft.com/office/drawing/2014/main" xmlns=""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8C270-A84B-4183-864C-F73859C8E7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D3DCE1F-DCDB-44D0-894F-1E1EDF67E158}"/>
              </a:ext>
            </a:extLst>
          </p:cNvPr>
          <p:cNvSpPr>
            <a:spLocks noGrp="1"/>
          </p:cNvSpPr>
          <p:nvPr>
            <p:ph type="body" idx="1"/>
          </p:nvPr>
        </p:nvSpPr>
        <p:spPr>
          <a:xfrm>
            <a:off x="221705" y="1248834"/>
            <a:ext cx="9092206" cy="3894666"/>
          </a:xfrm>
        </p:spPr>
        <p:txBody>
          <a:bodyPr/>
          <a:lstStyle/>
          <a:p>
            <a:pPr marL="285750" indent="-285750" algn="just">
              <a:lnSpc>
                <a:spcPct val="150000"/>
              </a:lnSpc>
              <a:spcBef>
                <a:spcPts val="1400"/>
              </a:spcBef>
              <a:buSzPts val="2400"/>
            </a:pPr>
            <a:r>
              <a:rPr lang="en-US" sz="1800" dirty="0">
                <a:latin typeface="Times New Roman" panose="02020603050405020304" pitchFamily="18" charset="0"/>
                <a:cs typeface="Times New Roman" panose="02020603050405020304" pitchFamily="18" charset="0"/>
              </a:rPr>
              <a:t> In the proposed EAFS scheme, a trapdoor only matches the last data record that satisfies the   search range, and the other results are found iteratively using the previous result. </a:t>
            </a:r>
          </a:p>
          <a:p>
            <a:pPr marL="285750" indent="-285750" algn="just">
              <a:lnSpc>
                <a:spcPct val="150000"/>
              </a:lnSpc>
              <a:spcBef>
                <a:spcPts val="1400"/>
              </a:spcBef>
              <a:buSzPts val="2400"/>
            </a:pPr>
            <a:r>
              <a:rPr lang="en-US" sz="1800" dirty="0">
                <a:latin typeface="Times New Roman" panose="02020603050405020304" pitchFamily="18" charset="0"/>
                <a:cs typeface="Times New Roman" panose="02020603050405020304" pitchFamily="18" charset="0"/>
              </a:rPr>
              <a:t> We propose the first formal definition of forward privacy in secure range searches. </a:t>
            </a:r>
          </a:p>
          <a:p>
            <a:pPr marL="285750" indent="-285750" algn="just">
              <a:lnSpc>
                <a:spcPct val="150000"/>
              </a:lnSpc>
              <a:spcBef>
                <a:spcPts val="1400"/>
              </a:spcBef>
              <a:buSzPts val="2400"/>
            </a:pPr>
            <a:r>
              <a:rPr lang="en-US" sz="1800" dirty="0">
                <a:latin typeface="Times New Roman" panose="02020603050405020304" pitchFamily="18" charset="0"/>
                <a:cs typeface="Times New Roman" panose="02020603050405020304" pitchFamily="18" charset="0"/>
              </a:rPr>
              <a:t>  We design an EAFS SE scheme that supports secure range searches in encrypted databases. This is the first scheme that simultaneously achieves efficiency, accuracy, and forward security. </a:t>
            </a:r>
          </a:p>
        </p:txBody>
      </p:sp>
      <p:sp>
        <p:nvSpPr>
          <p:cNvPr id="5" name="Slide Number Placeholder 4">
            <a:extLst>
              <a:ext uri="{FF2B5EF4-FFF2-40B4-BE49-F238E27FC236}">
                <a16:creationId xmlns:a16="http://schemas.microsoft.com/office/drawing/2014/main" xmlns=""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6" name="Picture 5">
            <a:extLst>
              <a:ext uri="{FF2B5EF4-FFF2-40B4-BE49-F238E27FC236}">
                <a16:creationId xmlns:a16="http://schemas.microsoft.com/office/drawing/2014/main" xmlns=""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AAD823-B8F6-4E18-95C6-56FCED37445E}"/>
              </a:ext>
            </a:extLst>
          </p:cNvPr>
          <p:cNvSpPr>
            <a:spLocks noGrp="1"/>
          </p:cNvSpPr>
          <p:nvPr>
            <p:ph type="title"/>
          </p:nvPr>
        </p:nvSpPr>
        <p:spPr/>
        <p:txBody>
          <a:bodyPr/>
          <a:lstStyle/>
          <a:p>
            <a:r>
              <a:rPr lang="en-US" dirty="0">
                <a:latin typeface="Times New Roman" pitchFamily="18" charset="0"/>
                <a:cs typeface="Times New Roman" pitchFamily="18" charset="0"/>
              </a:rPr>
              <a:t>ADVANTAGES</a:t>
            </a:r>
            <a:endParaRPr lang="en-IN"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xmlns="" id="{514681C1-68A4-4DE1-B55D-2D9A3EECCA0B}"/>
              </a:ext>
            </a:extLst>
          </p:cNvPr>
          <p:cNvSpPr>
            <a:spLocks noGrp="1"/>
          </p:cNvSpPr>
          <p:nvPr>
            <p:ph type="body" idx="1"/>
          </p:nvPr>
        </p:nvSpPr>
        <p:spPr>
          <a:xfrm>
            <a:off x="588497" y="1473174"/>
            <a:ext cx="6913544" cy="2943860"/>
          </a:xfrm>
        </p:spPr>
        <p:txBody>
          <a:bodyPr/>
          <a:lstStyle/>
          <a:p>
            <a:pPr indent="-457200" algn="just">
              <a:lnSpc>
                <a:spcPct val="150000"/>
              </a:lnSpc>
            </a:pPr>
            <a:r>
              <a:rPr lang="en-US" sz="1800" dirty="0">
                <a:latin typeface="Times New Roman" pitchFamily="18" charset="0"/>
                <a:cs typeface="Times New Roman" pitchFamily="18" charset="0"/>
                <a:sym typeface="Times New Roman"/>
              </a:rPr>
              <a:t>The security and the performance is high.</a:t>
            </a:r>
            <a:endParaRPr lang="en-US" sz="1800" dirty="0">
              <a:latin typeface="Times New Roman" pitchFamily="18" charset="0"/>
              <a:cs typeface="Times New Roman" pitchFamily="18" charset="0"/>
            </a:endParaRPr>
          </a:p>
          <a:p>
            <a:pPr indent="-457200" algn="just">
              <a:lnSpc>
                <a:spcPct val="150000"/>
              </a:lnSpc>
              <a:spcBef>
                <a:spcPts val="1400"/>
              </a:spcBef>
              <a:buSzPts val="2400"/>
            </a:pPr>
            <a:r>
              <a:rPr lang="en-US" sz="1800" dirty="0">
                <a:latin typeface="Times New Roman" pitchFamily="18" charset="0"/>
                <a:cs typeface="Times New Roman" pitchFamily="18" charset="0"/>
              </a:rPr>
              <a:t>Confidentiality of files while Upload/Download</a:t>
            </a:r>
            <a:r>
              <a:rPr lang="en-US" sz="1600" dirty="0">
                <a:latin typeface="Times New Roman" pitchFamily="18" charset="0"/>
                <a:cs typeface="Times New Roman" pitchFamily="18" charset="0"/>
              </a:rPr>
              <a:t>.</a:t>
            </a:r>
          </a:p>
          <a:p>
            <a:pPr indent="-457200" algn="just"/>
            <a:endParaRPr lang="en-IN" sz="16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buFont typeface="Wingdings" panose="05000000000000000000" pitchFamily="2" charset="2"/>
              <a:buChar char="v"/>
            </a:pP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pic>
        <p:nvPicPr>
          <p:cNvPr id="6" name="Picture 5">
            <a:extLst>
              <a:ext uri="{FF2B5EF4-FFF2-40B4-BE49-F238E27FC236}">
                <a16:creationId xmlns:a16="http://schemas.microsoft.com/office/drawing/2014/main" xmlns=""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xmlns="" val="421498779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2216</TotalTime>
  <Words>974</Words>
  <Application>Microsoft Office PowerPoint</Application>
  <PresentationFormat>On-screen Show (16:9)</PresentationFormat>
  <Paragraphs>115</Paragraphs>
  <Slides>22</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Roboto Condensed</vt:lpstr>
      <vt:lpstr>Roboto Condensed Light</vt:lpstr>
      <vt:lpstr>Times New Roman</vt:lpstr>
      <vt:lpstr>Calibri</vt:lpstr>
      <vt:lpstr>Wingdings</vt:lpstr>
      <vt:lpstr>Arvo</vt:lpstr>
      <vt:lpstr>Salerio template</vt:lpstr>
      <vt:lpstr>HELLO!</vt:lpstr>
      <vt:lpstr>EAFS: AN EFFICIENT, ACCURATE, AND FORWARD SECURE SEARCHABLE ENCRYPTION SCHEME SUPPORTING RANGE SEARCH</vt:lpstr>
      <vt:lpstr>AIM OF PROJECT</vt:lpstr>
      <vt:lpstr>ABSTRACT</vt:lpstr>
      <vt:lpstr>INTRODUCTION </vt:lpstr>
      <vt:lpstr>EXISTING SYSTEM</vt:lpstr>
      <vt:lpstr>DISADVANTAGES</vt:lpstr>
      <vt:lpstr>PROPOSED SYSTEM</vt:lpstr>
      <vt:lpstr>ADVANTAGES</vt:lpstr>
      <vt:lpstr>ALGORITHM</vt:lpstr>
      <vt:lpstr>Slide 11</vt:lpstr>
      <vt:lpstr>SYSTEM ARCHITECTURE</vt:lpstr>
      <vt:lpstr>MODULES</vt:lpstr>
      <vt:lpstr>DATA OWNER</vt:lpstr>
      <vt:lpstr>Slide 15</vt:lpstr>
      <vt:lpstr>Slide 16</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ADMIN</cp:lastModifiedBy>
  <cp:revision>130</cp:revision>
  <dcterms:modified xsi:type="dcterms:W3CDTF">2015-10-15T08:48:39Z</dcterms:modified>
</cp:coreProperties>
</file>