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5"/>
  </p:notesMasterIdLst>
  <p:sldIdLst>
    <p:sldId id="258" r:id="rId2"/>
    <p:sldId id="308" r:id="rId3"/>
    <p:sldId id="334" r:id="rId4"/>
    <p:sldId id="359" r:id="rId5"/>
    <p:sldId id="298" r:id="rId6"/>
    <p:sldId id="362" r:id="rId7"/>
    <p:sldId id="361" r:id="rId8"/>
    <p:sldId id="310" r:id="rId9"/>
    <p:sldId id="338" r:id="rId10"/>
    <p:sldId id="323" r:id="rId11"/>
    <p:sldId id="363" r:id="rId12"/>
    <p:sldId id="312" r:id="rId13"/>
    <p:sldId id="313" r:id="rId14"/>
    <p:sldId id="351" r:id="rId15"/>
    <p:sldId id="357" r:id="rId16"/>
    <p:sldId id="354" r:id="rId17"/>
    <p:sldId id="360" r:id="rId18"/>
    <p:sldId id="314" r:id="rId19"/>
    <p:sldId id="332" r:id="rId20"/>
    <p:sldId id="350" r:id="rId21"/>
    <p:sldId id="318" r:id="rId22"/>
    <p:sldId id="319" r:id="rId23"/>
    <p:sldId id="278" r:id="rId24"/>
  </p:sldIdLst>
  <p:sldSz cx="9144000" cy="5143500" type="screen16x9"/>
  <p:notesSz cx="6858000" cy="9144000"/>
  <p:embeddedFontLst>
    <p:embeddedFont>
      <p:font typeface="Calibri" pitchFamily="34" charset="0"/>
      <p:regular r:id="rId26"/>
      <p:bold r:id="rId27"/>
      <p:italic r:id="rId28"/>
      <p:boldItalic r:id="rId29"/>
    </p:embeddedFont>
    <p:embeddedFont>
      <p:font typeface="Arvo" charset="0"/>
      <p:regular r:id="rId30"/>
      <p:bold r:id="rId31"/>
      <p:italic r:id="rId32"/>
      <p:boldItalic r:id="rId33"/>
    </p:embeddedFont>
    <p:embeddedFont>
      <p:font typeface="Roboto Condensed" charset="0"/>
      <p:regular r:id="rId34"/>
      <p:bold r:id="rId35"/>
      <p:italic r:id="rId36"/>
      <p:boldItalic r:id="rId37"/>
    </p:embeddedFont>
    <p:embeddedFont>
      <p:font typeface="Roboto Condensed Light" charset="0"/>
      <p:regular r:id="rId38"/>
      <p:bold r:id="rId39"/>
      <p:italic r:id="rId40"/>
      <p:boldItalic r:id="rId41"/>
    </p:embeddedFont>
    <p:embeddedFont>
      <p:font typeface="Yu Gothic UI Semilight" pitchFamily="34" charset="-128"/>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533" autoAdjust="0"/>
  </p:normalViewPr>
  <p:slideViewPr>
    <p:cSldViewPr snapToGrid="0">
      <p:cViewPr varScale="1">
        <p:scale>
          <a:sx n="92" d="100"/>
          <a:sy n="92" d="100"/>
        </p:scale>
        <p:origin x="-53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7905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6093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54909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438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39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2976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197579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9127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7696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963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AAD823-B8F6-4E18-95C6-56FCED37445E}"/>
              </a:ext>
            </a:extLst>
          </p:cNvPr>
          <p:cNvSpPr>
            <a:spLocks noGrp="1"/>
          </p:cNvSpPr>
          <p:nvPr>
            <p:ph type="title"/>
          </p:nvPr>
        </p:nvSpPr>
        <p:spPr>
          <a:xfrm>
            <a:off x="541867" y="392575"/>
            <a:ext cx="5530808" cy="766200"/>
          </a:xfrm>
        </p:spPr>
        <p:txBody>
          <a:bodyPr/>
          <a:lstStyle/>
          <a:p>
            <a:r>
              <a:rPr lang="en-US" dirty="0">
                <a:latin typeface="Times New Roman" pitchFamily="18" charset="0"/>
                <a:ea typeface="Roboto Condensed" charset="0"/>
                <a:cs typeface="Times New Roman" pitchFamily="18" charset="0"/>
              </a:rPr>
              <a:t>ALGORITHM</a:t>
            </a:r>
            <a:endParaRPr lang="en-IN" dirty="0">
              <a:latin typeface="Times New Roman" pitchFamily="18" charset="0"/>
              <a:ea typeface="Roboto Condensed" charset="0"/>
              <a:cs typeface="Times New Roman" pitchFamily="18" charset="0"/>
            </a:endParaRPr>
          </a:p>
        </p:txBody>
      </p:sp>
      <p:sp>
        <p:nvSpPr>
          <p:cNvPr id="5" name="Slide Number Placeholder 4">
            <a:extLst>
              <a:ext uri="{FF2B5EF4-FFF2-40B4-BE49-F238E27FC236}">
                <a16:creationId xmlns="" xmlns:a16="http://schemas.microsoft.com/office/drawing/2014/main" id="{D65CD728-BDB2-481E-B191-F726AED39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6" name="Picture 5">
            <a:extLst>
              <a:ext uri="{FF2B5EF4-FFF2-40B4-BE49-F238E27FC236}">
                <a16:creationId xmlns="" xmlns:a16="http://schemas.microsoft.com/office/drawing/2014/main" id="{99697611-A80C-4452-B720-7E7CD2813342}"/>
              </a:ext>
            </a:extLst>
          </p:cNvPr>
          <p:cNvPicPr>
            <a:picLocks noChangeAspect="1"/>
          </p:cNvPicPr>
          <p:nvPr/>
        </p:nvPicPr>
        <p:blipFill>
          <a:blip r:embed="rId3"/>
          <a:stretch>
            <a:fillRect/>
          </a:stretch>
        </p:blipFill>
        <p:spPr>
          <a:xfrm>
            <a:off x="7727819" y="32108"/>
            <a:ext cx="1364387" cy="1189194"/>
          </a:xfrm>
          <a:prstGeom prst="rect">
            <a:avLst/>
          </a:prstGeom>
        </p:spPr>
      </p:pic>
      <p:sp>
        <p:nvSpPr>
          <p:cNvPr id="4" name="Text Placeholder 3"/>
          <p:cNvSpPr>
            <a:spLocks noGrp="1"/>
          </p:cNvSpPr>
          <p:nvPr>
            <p:ph type="body" idx="1"/>
          </p:nvPr>
        </p:nvSpPr>
        <p:spPr>
          <a:xfrm>
            <a:off x="144273" y="1158775"/>
            <a:ext cx="8498614" cy="3793325"/>
          </a:xfrm>
        </p:spPr>
        <p:txBody>
          <a:bodyPr/>
          <a:lstStyle/>
          <a:p>
            <a:pPr marL="0" indent="0" algn="just">
              <a:lnSpc>
                <a:spcPct val="150000"/>
              </a:lnSpc>
              <a:buNone/>
            </a:pPr>
            <a:r>
              <a:rPr lang="en-US" sz="1600" b="1" dirty="0">
                <a:solidFill>
                  <a:schemeClr val="tx2">
                    <a:lumMod val="10000"/>
                  </a:schemeClr>
                </a:solidFill>
                <a:latin typeface="Times New Roman" panose="02020603050405020304" pitchFamily="18" charset="0"/>
                <a:cs typeface="Times New Roman" panose="02020603050405020304" pitchFamily="18" charset="0"/>
              </a:rPr>
              <a:t>ABE</a:t>
            </a:r>
          </a:p>
          <a:p>
            <a:pPr marL="0" indent="0" algn="just">
              <a:lnSpc>
                <a:spcPct val="150000"/>
              </a:lnSpc>
              <a:buNone/>
            </a:pPr>
            <a:r>
              <a:rPr lang="en-US" sz="1600" b="1" i="0" dirty="0">
                <a:solidFill>
                  <a:srgbClr val="202124"/>
                </a:solidFill>
                <a:effectLst/>
                <a:latin typeface="Times New Roman" panose="02020603050405020304" pitchFamily="18" charset="0"/>
                <a:cs typeface="Times New Roman" panose="02020603050405020304" pitchFamily="18" charset="0"/>
              </a:rPr>
              <a:t> Attribute-based encryption</a:t>
            </a:r>
            <a:r>
              <a:rPr lang="en-US" sz="1600" b="0" i="0" dirty="0">
                <a:solidFill>
                  <a:srgbClr val="202124"/>
                </a:solidFill>
                <a:effectLst/>
                <a:latin typeface="Times New Roman" panose="02020603050405020304" pitchFamily="18" charset="0"/>
                <a:cs typeface="Times New Roman" panose="02020603050405020304" pitchFamily="18" charset="0"/>
              </a:rPr>
              <a:t> (ABE) can be used for log encryption. Instead of encrypting each part of a log with the keys of all recipients, it is possible to encrypt the log only with attributes which match recipients' attributes. </a:t>
            </a:r>
          </a:p>
          <a:p>
            <a:pPr marL="0" indent="0" algn="just">
              <a:lnSpc>
                <a:spcPct val="150000"/>
              </a:lnSpc>
              <a:buNone/>
            </a:pPr>
            <a:endParaRPr lang="en-US" sz="1800" b="0" i="0" dirty="0">
              <a:solidFill>
                <a:srgbClr val="202124"/>
              </a:solidFill>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sz="1800" b="0" i="0" dirty="0">
              <a:solidFill>
                <a:srgbClr val="202124"/>
              </a:solidFill>
              <a:effectLst/>
              <a:latin typeface="Times New Roman" panose="02020603050405020304" pitchFamily="18" charset="0"/>
              <a:cs typeface="Times New Roman" panose="02020603050405020304" pitchFamily="18" charset="0"/>
            </a:endParaRPr>
          </a:p>
          <a:p>
            <a:pPr lvl="0" algn="just">
              <a:lnSpc>
                <a:spcPct val="150000"/>
              </a:lnSpc>
            </a:pPr>
            <a:endParaRPr lang="en-US"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56925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
        <p:nvSpPr>
          <p:cNvPr id="6" name="Rectangle 5"/>
          <p:cNvSpPr/>
          <p:nvPr/>
        </p:nvSpPr>
        <p:spPr>
          <a:xfrm>
            <a:off x="441789" y="1394505"/>
            <a:ext cx="7983020" cy="2169825"/>
          </a:xfrm>
          <a:prstGeom prst="rect">
            <a:avLst/>
          </a:prstGeom>
        </p:spPr>
        <p:txBody>
          <a:bodyPr wrap="square">
            <a:spAutoFit/>
          </a:bodyPr>
          <a:lstStyle/>
          <a:p>
            <a:pPr marL="0" indent="0" algn="just">
              <a:lnSpc>
                <a:spcPct val="150000"/>
              </a:lnSpc>
              <a:buNone/>
            </a:pPr>
            <a:r>
              <a:rPr lang="en-US" sz="1800" b="1" dirty="0">
                <a:solidFill>
                  <a:schemeClr val="tx2">
                    <a:lumMod val="10000"/>
                  </a:schemeClr>
                </a:solidFill>
                <a:latin typeface="Times New Roman" panose="02020603050405020304" pitchFamily="18" charset="0"/>
                <a:cs typeface="Times New Roman" panose="02020603050405020304" pitchFamily="18" charset="0"/>
              </a:rPr>
              <a:t>Cipher text:</a:t>
            </a:r>
          </a:p>
          <a:p>
            <a:pPr marL="0" indent="0" algn="just">
              <a:lnSpc>
                <a:spcPct val="150000"/>
              </a:lnSpc>
              <a:buNone/>
            </a:pPr>
            <a:r>
              <a:rPr lang="en-US" sz="1800" dirty="0">
                <a:solidFill>
                  <a:schemeClr val="tx2">
                    <a:lumMod val="10000"/>
                  </a:schemeClr>
                </a:solidFill>
                <a:latin typeface="Times New Roman" panose="02020603050405020304" pitchFamily="18" charset="0"/>
                <a:cs typeface="Times New Roman" panose="02020603050405020304" pitchFamily="18" charset="0"/>
              </a:rPr>
              <a:t>	Cipher text is also known as encrypted or encoded information because it contains a form of the original plaintext that is unreadable by a human or computer without the proper cipher to decrypt it. Decryption, the inverse of encryption, is the process of turning cipher text into readable plaintext.</a:t>
            </a:r>
          </a:p>
        </p:txBody>
      </p:sp>
    </p:spTree>
    <p:extLst>
      <p:ext uri="{BB962C8B-B14F-4D97-AF65-F5344CB8AC3E}">
        <p14:creationId xmlns:p14="http://schemas.microsoft.com/office/powerpoint/2010/main" val="2253493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FD56E9-5C80-4A03-A1CB-A7DB5B26FA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95E711B8-DEBC-48B5-911A-197A575D51A2}"/>
              </a:ext>
            </a:extLst>
          </p:cNvPr>
          <p:cNvSpPr>
            <a:spLocks noGrp="1"/>
          </p:cNvSpPr>
          <p:nvPr>
            <p:ph type="sldNum" idx="12"/>
          </p:nvPr>
        </p:nvSpPr>
        <p:spPr/>
        <p:txBody>
          <a:bodyPr/>
          <a:lstStyle/>
          <a:p>
            <a:pPr lvl="0"/>
            <a:fld id="{00000000-1234-1234-1234-123412341234}" type="slidenum">
              <a:rPr lang="en" smtClean="0"/>
              <a:pPr lvl="0"/>
              <a:t>12</a:t>
            </a:fld>
            <a:endParaRPr lang="en"/>
          </a:p>
        </p:txBody>
      </p:sp>
      <p:pic>
        <p:nvPicPr>
          <p:cNvPr id="6" name="Picture 5">
            <a:extLst>
              <a:ext uri="{FF2B5EF4-FFF2-40B4-BE49-F238E27FC236}">
                <a16:creationId xmlns="" xmlns:a16="http://schemas.microsoft.com/office/drawing/2014/main" id="{739BCD0A-E66C-4709-A49C-D310BB294BAB}"/>
              </a:ext>
            </a:extLst>
          </p:cNvPr>
          <p:cNvPicPr>
            <a:picLocks noChangeAspect="1"/>
          </p:cNvPicPr>
          <p:nvPr/>
        </p:nvPicPr>
        <p:blipFill>
          <a:blip r:embed="rId2"/>
          <a:stretch>
            <a:fillRect/>
          </a:stretch>
        </p:blipFill>
        <p:spPr>
          <a:xfrm>
            <a:off x="7727819" y="32108"/>
            <a:ext cx="1364387" cy="1189194"/>
          </a:xfrm>
          <a:prstGeom prst="rect">
            <a:avLst/>
          </a:prstGeom>
        </p:spPr>
      </p:pic>
      <p:pic>
        <p:nvPicPr>
          <p:cNvPr id="4" name="Picture 3">
            <a:extLst>
              <a:ext uri="{FF2B5EF4-FFF2-40B4-BE49-F238E27FC236}">
                <a16:creationId xmlns="" xmlns:a16="http://schemas.microsoft.com/office/drawing/2014/main" id="{80538426-5C84-E6EC-FE91-58B35D202361}"/>
              </a:ext>
            </a:extLst>
          </p:cNvPr>
          <p:cNvPicPr>
            <a:picLocks noChangeAspect="1"/>
          </p:cNvPicPr>
          <p:nvPr/>
        </p:nvPicPr>
        <p:blipFill>
          <a:blip r:embed="rId3"/>
          <a:stretch>
            <a:fillRect/>
          </a:stretch>
        </p:blipFill>
        <p:spPr>
          <a:xfrm>
            <a:off x="1518355" y="1586986"/>
            <a:ext cx="5575074" cy="3365113"/>
          </a:xfrm>
          <a:prstGeom prst="rect">
            <a:avLst/>
          </a:prstGeom>
        </p:spPr>
      </p:pic>
    </p:spTree>
    <p:extLst>
      <p:ext uri="{BB962C8B-B14F-4D97-AF65-F5344CB8AC3E}">
        <p14:creationId xmlns:p14="http://schemas.microsoft.com/office/powerpoint/2010/main" val="4182066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270E6D-95E2-4379-8A49-FE8C1880EF6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76719E3C-19A6-47F5-8F8C-20872158AA35}"/>
              </a:ext>
            </a:extLst>
          </p:cNvPr>
          <p:cNvSpPr>
            <a:spLocks noGrp="1"/>
          </p:cNvSpPr>
          <p:nvPr>
            <p:ph type="body" idx="1"/>
          </p:nvPr>
        </p:nvSpPr>
        <p:spPr>
          <a:xfrm>
            <a:off x="379494" y="1604234"/>
            <a:ext cx="8200866" cy="2568522"/>
          </a:xfrm>
        </p:spPr>
        <p:txBody>
          <a:bodyPr/>
          <a:lstStyle/>
          <a:p>
            <a:pPr marL="101600" indent="0">
              <a:lnSpc>
                <a:spcPct val="107000"/>
              </a:lnSpc>
              <a:spcAft>
                <a:spcPts val="800"/>
              </a:spcAft>
              <a:buNone/>
            </a:pPr>
            <a:r>
              <a:rPr lang="en-IN" sz="1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In this project has four Modules:</a:t>
            </a:r>
          </a:p>
          <a:p>
            <a:pPr>
              <a:lnSpc>
                <a:spcPct val="107000"/>
              </a:lnSpc>
              <a:spcAft>
                <a:spcPts val="800"/>
              </a:spcAft>
              <a:buFont typeface="Wingdings" pitchFamily="2" charset="2"/>
              <a:buChar char="q"/>
            </a:pPr>
            <a:r>
              <a:rPr lang="en-IN" sz="1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Data Owner</a:t>
            </a:r>
          </a:p>
          <a:p>
            <a:pPr>
              <a:lnSpc>
                <a:spcPct val="107000"/>
              </a:lnSpc>
              <a:spcAft>
                <a:spcPts val="800"/>
              </a:spcAft>
              <a:buFont typeface="Wingdings" pitchFamily="2" charset="2"/>
              <a:buChar char="q"/>
            </a:pPr>
            <a:r>
              <a:rPr lang="en-IN" sz="1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Data user</a:t>
            </a:r>
          </a:p>
          <a:p>
            <a:pPr>
              <a:lnSpc>
                <a:spcPct val="107000"/>
              </a:lnSpc>
              <a:spcAft>
                <a:spcPts val="800"/>
              </a:spcAft>
              <a:buFont typeface="Wingdings" pitchFamily="2" charset="2"/>
              <a:buChar char="q"/>
            </a:pPr>
            <a:r>
              <a:rPr lang="en-IN" sz="1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Assistant server</a:t>
            </a:r>
          </a:p>
          <a:p>
            <a:pPr>
              <a:lnSpc>
                <a:spcPct val="107000"/>
              </a:lnSpc>
              <a:spcAft>
                <a:spcPts val="800"/>
              </a:spcAft>
              <a:buFont typeface="Wingdings" pitchFamily="2" charset="2"/>
              <a:buChar char="q"/>
            </a:pPr>
            <a:r>
              <a:rPr lang="en-IN" sz="1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Test Server</a:t>
            </a:r>
          </a:p>
        </p:txBody>
      </p:sp>
      <p:sp>
        <p:nvSpPr>
          <p:cNvPr id="5" name="Slide Number Placeholder 4">
            <a:extLst>
              <a:ext uri="{FF2B5EF4-FFF2-40B4-BE49-F238E27FC236}">
                <a16:creationId xmlns=""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pic>
        <p:nvPicPr>
          <p:cNvPr id="6" name="Picture 5">
            <a:extLst>
              <a:ext uri="{FF2B5EF4-FFF2-40B4-BE49-F238E27FC236}">
                <a16:creationId xmlns=""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99459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270E6D-95E2-4379-8A49-FE8C1880EF66}"/>
              </a:ext>
            </a:extLst>
          </p:cNvPr>
          <p:cNvSpPr>
            <a:spLocks noGrp="1"/>
          </p:cNvSpPr>
          <p:nvPr>
            <p:ph type="title"/>
          </p:nvPr>
        </p:nvSpPr>
        <p:spPr>
          <a:xfrm>
            <a:off x="208100" y="402849"/>
            <a:ext cx="5258400" cy="766200"/>
          </a:xfrm>
        </p:spPr>
        <p:txBody>
          <a:bodyPr/>
          <a:lstStyle/>
          <a:p>
            <a:r>
              <a:rPr lang="en-US" dirty="0">
                <a:latin typeface="Times New Roman" panose="02020603050405020304" pitchFamily="18" charset="0"/>
                <a:cs typeface="Times New Roman" panose="02020603050405020304" pitchFamily="18" charset="0"/>
              </a:rPr>
              <a:t>MODULES DESCRIPTIONS: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76719E3C-19A6-47F5-8F8C-20872158AA35}"/>
              </a:ext>
            </a:extLst>
          </p:cNvPr>
          <p:cNvSpPr>
            <a:spLocks noGrp="1"/>
          </p:cNvSpPr>
          <p:nvPr>
            <p:ph type="body" idx="1"/>
          </p:nvPr>
        </p:nvSpPr>
        <p:spPr>
          <a:xfrm>
            <a:off x="193182" y="1350143"/>
            <a:ext cx="8448541" cy="3157515"/>
          </a:xfrm>
        </p:spPr>
        <p:txBody>
          <a:bodyPr/>
          <a:lstStyle/>
          <a:p>
            <a:pPr marL="0" indent="0">
              <a:lnSpc>
                <a:spcPct val="150000"/>
              </a:lnSpc>
              <a:buNone/>
            </a:pPr>
            <a:r>
              <a:rPr lang="en-US" sz="1800" b="1" dirty="0">
                <a:solidFill>
                  <a:schemeClr val="tx1">
                    <a:lumMod val="50000"/>
                  </a:schemeClr>
                </a:solidFill>
                <a:latin typeface="Times New Roman" panose="02020603050405020304" pitchFamily="18" charset="0"/>
                <a:cs typeface="Times New Roman" panose="02020603050405020304" pitchFamily="18" charset="0"/>
              </a:rPr>
              <a:t>Data Owner:</a:t>
            </a:r>
          </a:p>
          <a:p>
            <a:pPr>
              <a:lnSpc>
                <a:spcPct val="107000"/>
              </a:lnSpc>
              <a:spcAft>
                <a:spcPts val="800"/>
              </a:spcAft>
              <a:buFont typeface="Wingdings"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Register the account with the basic information.</a:t>
            </a:r>
          </a:p>
          <a:p>
            <a:pPr>
              <a:lnSpc>
                <a:spcPct val="107000"/>
              </a:lnSpc>
              <a:spcAft>
                <a:spcPts val="800"/>
              </a:spcAft>
              <a:buFont typeface="Wingdings" pitchFamily="2" charset="2"/>
              <a:buChar char="q"/>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After authorize by AS then login </a:t>
            </a:r>
            <a:r>
              <a:rPr lang="en-IN" sz="1800" dirty="0">
                <a:latin typeface="Times New Roman" panose="02020603050405020304" pitchFamily="18" charset="0"/>
                <a:ea typeface="Calibri" panose="020F0502020204030204" pitchFamily="34" charset="0"/>
                <a:cs typeface="Times New Roman" panose="02020603050405020304" pitchFamily="18" charset="0"/>
              </a:rPr>
              <a:t>with correct username and password.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Send file upload request to the As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accepted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means owner can upload the file with the encrypted format with the file keyword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Manage the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Logout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Wingdings" pitchFamily="2" charset="2"/>
              <a:buChar char="q"/>
            </a:pPr>
            <a:endParaRPr lang="en-US" sz="16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pic>
        <p:nvPicPr>
          <p:cNvPr id="6" name="Picture 5">
            <a:extLst>
              <a:ext uri="{FF2B5EF4-FFF2-40B4-BE49-F238E27FC236}">
                <a16:creationId xmlns=""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738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270E6D-95E2-4379-8A49-FE8C1880EF66}"/>
              </a:ext>
            </a:extLst>
          </p:cNvPr>
          <p:cNvSpPr>
            <a:spLocks noGrp="1"/>
          </p:cNvSpPr>
          <p:nvPr>
            <p:ph type="title"/>
          </p:nvPr>
        </p:nvSpPr>
        <p:spPr>
          <a:xfrm>
            <a:off x="413583" y="381860"/>
            <a:ext cx="5258400" cy="766200"/>
          </a:xfrm>
        </p:spPr>
        <p:txBody>
          <a:bodyPr/>
          <a:lstStyle/>
          <a:p>
            <a:r>
              <a:rPr lang="en-US" dirty="0">
                <a:latin typeface="Times New Roman" panose="02020603050405020304" pitchFamily="18" charset="0"/>
                <a:cs typeface="Times New Roman" panose="02020603050405020304" pitchFamily="18" charset="0"/>
              </a:rPr>
              <a:t>MODULES DESCRIPTIONS: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76719E3C-19A6-47F5-8F8C-20872158AA35}"/>
              </a:ext>
            </a:extLst>
          </p:cNvPr>
          <p:cNvSpPr>
            <a:spLocks noGrp="1"/>
          </p:cNvSpPr>
          <p:nvPr>
            <p:ph type="body" idx="1"/>
          </p:nvPr>
        </p:nvSpPr>
        <p:spPr>
          <a:xfrm>
            <a:off x="-1" y="1221302"/>
            <a:ext cx="8825501" cy="3730798"/>
          </a:xfrm>
        </p:spPr>
        <p:txBody>
          <a:bodyPr/>
          <a:lstStyle/>
          <a:p>
            <a:pPr marL="0" indent="0" algn="just">
              <a:lnSpc>
                <a:spcPct val="150000"/>
              </a:lnSpc>
              <a:buNone/>
            </a:pPr>
            <a:r>
              <a:rPr lang="en-US" sz="1800" b="1" dirty="0">
                <a:solidFill>
                  <a:schemeClr val="tx1">
                    <a:lumMod val="50000"/>
                  </a:schemeClr>
                </a:solidFill>
                <a:latin typeface="Times New Roman" panose="02020603050405020304" pitchFamily="18" charset="0"/>
                <a:cs typeface="Times New Roman" panose="02020603050405020304" pitchFamily="18" charset="0"/>
              </a:rPr>
              <a:t>  Data User:</a:t>
            </a:r>
          </a:p>
          <a:p>
            <a:pPr algn="just">
              <a:lnSpc>
                <a:spcPct val="150000"/>
              </a:lnSpc>
              <a:spcAft>
                <a:spcPts val="800"/>
              </a:spcAft>
              <a:buFont typeface="Wingdings"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Register the account with the basic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information.</a:t>
            </a:r>
          </a:p>
          <a:p>
            <a:pPr algn="just">
              <a:lnSpc>
                <a:spcPct val="150000"/>
              </a:lnSpc>
              <a:spcAft>
                <a:spcPts val="800"/>
              </a:spcAft>
              <a:buFont typeface="Wingdings" pitchFamily="2" charset="2"/>
              <a:buChar char="q"/>
            </a:pPr>
            <a:r>
              <a:rPr lang="en-IN" sz="1800" dirty="0">
                <a:latin typeface="Times New Roman" panose="02020603050405020304" pitchFamily="18" charset="0"/>
                <a:ea typeface="Calibri" panose="020F0502020204030204" pitchFamily="34" charset="0"/>
                <a:cs typeface="Times New Roman" panose="02020603050405020304" pitchFamily="18" charset="0"/>
              </a:rPr>
              <a:t>After authorize by AS then login with correct username and password</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View and Make a request for file download to As.</a:t>
            </a:r>
          </a:p>
          <a:p>
            <a:pPr algn="just">
              <a:lnSpc>
                <a:spcPct val="150000"/>
              </a:lnSpc>
              <a:spcAft>
                <a:spcPts val="800"/>
              </a:spcAft>
              <a:buFont typeface="Wingdings"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Assistant server accepts the request and forward request to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accept and share the File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Key &amp;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Download the file</a:t>
            </a:r>
          </a:p>
          <a:p>
            <a:pPr algn="just">
              <a:lnSpc>
                <a:spcPct val="150000"/>
              </a:lnSpc>
              <a:spcAft>
                <a:spcPts val="800"/>
              </a:spcAft>
              <a:buFont typeface="Wingdings"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Logout</a:t>
            </a:r>
          </a:p>
        </p:txBody>
      </p:sp>
      <p:sp>
        <p:nvSpPr>
          <p:cNvPr id="5" name="Slide Number Placeholder 4">
            <a:extLst>
              <a:ext uri="{FF2B5EF4-FFF2-40B4-BE49-F238E27FC236}">
                <a16:creationId xmlns=""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pic>
        <p:nvPicPr>
          <p:cNvPr id="6" name="Picture 5">
            <a:extLst>
              <a:ext uri="{FF2B5EF4-FFF2-40B4-BE49-F238E27FC236}">
                <a16:creationId xmlns=""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42668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270E6D-95E2-4379-8A49-FE8C1880EF66}"/>
              </a:ext>
            </a:extLst>
          </p:cNvPr>
          <p:cNvSpPr>
            <a:spLocks noGrp="1"/>
          </p:cNvSpPr>
          <p:nvPr>
            <p:ph type="title"/>
          </p:nvPr>
        </p:nvSpPr>
        <p:spPr>
          <a:xfrm>
            <a:off x="280018" y="372027"/>
            <a:ext cx="5258400" cy="766200"/>
          </a:xfrm>
        </p:spPr>
        <p:txBody>
          <a:bodyPr/>
          <a:lstStyle/>
          <a:p>
            <a:r>
              <a:rPr lang="en-US" dirty="0">
                <a:latin typeface="Times New Roman" panose="02020603050405020304" pitchFamily="18" charset="0"/>
                <a:cs typeface="Times New Roman" panose="02020603050405020304" pitchFamily="18" charset="0"/>
              </a:rPr>
              <a:t>MODULES DESCRIPTIONS: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76719E3C-19A6-47F5-8F8C-20872158AA35}"/>
              </a:ext>
            </a:extLst>
          </p:cNvPr>
          <p:cNvSpPr>
            <a:spLocks noGrp="1"/>
          </p:cNvSpPr>
          <p:nvPr>
            <p:ph type="body" idx="1"/>
          </p:nvPr>
        </p:nvSpPr>
        <p:spPr>
          <a:xfrm>
            <a:off x="211560" y="1365478"/>
            <a:ext cx="8520316" cy="3586622"/>
          </a:xfrm>
        </p:spPr>
        <p:txBody>
          <a:bodyPr/>
          <a:lstStyle/>
          <a:p>
            <a:pPr marL="101600" indent="0" algn="just">
              <a:spcAft>
                <a:spcPts val="800"/>
              </a:spcAft>
              <a:buNone/>
            </a:pPr>
            <a:r>
              <a:rPr lang="en-IN" sz="1800" b="1" dirty="0">
                <a:solidFill>
                  <a:schemeClr val="bg2"/>
                </a:solidFill>
                <a:effectLst/>
                <a:latin typeface="Times New Roman" pitchFamily="18" charset="0"/>
                <a:ea typeface="Calibri" panose="020F0502020204030204" pitchFamily="34" charset="0"/>
                <a:cs typeface="Times New Roman" panose="02020603050405020304" pitchFamily="18" charset="0"/>
              </a:rPr>
              <a:t>Assistant server:</a:t>
            </a:r>
            <a:endParaRPr lang="en-IN" sz="1800" dirty="0">
              <a:solidFill>
                <a:schemeClr val="bg2"/>
              </a:solidFill>
              <a:effectLst/>
              <a:latin typeface="Times New Roman" pitchFamily="18" charset="0"/>
              <a:ea typeface="Calibri" panose="020F0502020204030204" pitchFamily="34" charset="0"/>
              <a:cs typeface="Times New Roman" pitchFamily="18" charset="0"/>
            </a:endParaRPr>
          </a:p>
          <a:p>
            <a:pPr algn="just">
              <a:spcAft>
                <a:spcPts val="800"/>
              </a:spcAft>
              <a:buFont typeface="Wingdings"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Login the account with the correct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credentials</a:t>
            </a:r>
          </a:p>
          <a:p>
            <a:pPr algn="just">
              <a:spcAft>
                <a:spcPts val="800"/>
              </a:spcAft>
              <a:buFont typeface="Wingdings" pitchFamily="2" charset="2"/>
              <a:buChar char="q"/>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View all owner and user can be Authorized both them.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buFont typeface="Wingdings"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View owner upload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request</a:t>
            </a:r>
            <a:r>
              <a:rPr lang="en-IN" sz="1800" dirty="0">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buFont typeface="Wingdings"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View user download request, accepted and sent to TS</a:t>
            </a:r>
          </a:p>
          <a:p>
            <a:pPr algn="just">
              <a:spcAft>
                <a:spcPts val="800"/>
              </a:spcAft>
              <a:buFont typeface="Wingdings"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View all uploaded file </a:t>
            </a:r>
          </a:p>
          <a:p>
            <a:pPr algn="just">
              <a:spcAft>
                <a:spcPts val="800"/>
              </a:spcAft>
              <a:buFont typeface="Wingdings"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Logout</a:t>
            </a:r>
          </a:p>
        </p:txBody>
      </p:sp>
      <p:sp>
        <p:nvSpPr>
          <p:cNvPr id="5" name="Slide Number Placeholder 4">
            <a:extLst>
              <a:ext uri="{FF2B5EF4-FFF2-40B4-BE49-F238E27FC236}">
                <a16:creationId xmlns=""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pic>
        <p:nvPicPr>
          <p:cNvPr id="6" name="Picture 5">
            <a:extLst>
              <a:ext uri="{FF2B5EF4-FFF2-40B4-BE49-F238E27FC236}">
                <a16:creationId xmlns=""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598666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270E6D-95E2-4379-8A49-FE8C1880EF6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 DESCRIPTIONS: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76719E3C-19A6-47F5-8F8C-20872158AA35}"/>
              </a:ext>
            </a:extLst>
          </p:cNvPr>
          <p:cNvSpPr>
            <a:spLocks noGrp="1"/>
          </p:cNvSpPr>
          <p:nvPr>
            <p:ph type="body" idx="1"/>
          </p:nvPr>
        </p:nvSpPr>
        <p:spPr>
          <a:xfrm>
            <a:off x="211560" y="1365478"/>
            <a:ext cx="8520316" cy="3586622"/>
          </a:xfrm>
        </p:spPr>
        <p:txBody>
          <a:bodyPr/>
          <a:lstStyle/>
          <a:p>
            <a:pPr marL="10160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Test server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Login the account with correct credentials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Once the AS accepted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owner can upload the file.</a:t>
            </a:r>
          </a:p>
          <a:p>
            <a:pPr algn="just">
              <a:lnSpc>
                <a:spcPct val="107000"/>
              </a:lnSpc>
              <a:spcAft>
                <a:spcPts val="800"/>
              </a:spcAft>
              <a:buFont typeface="Wingdings" pitchFamily="2" charset="2"/>
              <a:buChar char="q"/>
            </a:pP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Once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AS accepted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then forward to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TS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accept the request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and send the key for Download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View all uploaded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files and </a:t>
            </a:r>
            <a:r>
              <a:rPr lang="en-IN" sz="1800" smtClean="0">
                <a:effectLst/>
                <a:latin typeface="Times New Roman" panose="02020603050405020304" pitchFamily="18" charset="0"/>
                <a:ea typeface="Calibri" panose="020F0502020204030204" pitchFamily="34" charset="0"/>
                <a:cs typeface="Times New Roman" panose="02020603050405020304" pitchFamily="18" charset="0"/>
              </a:rPr>
              <a:t>downloaded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Graph</a:t>
            </a:r>
          </a:p>
          <a:p>
            <a:pPr algn="just">
              <a:lnSpc>
                <a:spcPct val="107000"/>
              </a:lnSpc>
              <a:spcAft>
                <a:spcPts val="800"/>
              </a:spcAft>
              <a:buFont typeface="Wingdings" pitchFamily="2" charset="2"/>
              <a:buChar char="q"/>
            </a:pPr>
            <a:r>
              <a:rPr lang="en-IN" sz="1800" dirty="0">
                <a:latin typeface="Times New Roman" panose="02020603050405020304" pitchFamily="18" charset="0"/>
                <a:ea typeface="Calibri" panose="020F0502020204030204" pitchFamily="34" charset="0"/>
                <a:cs typeface="Times New Roman" panose="02020603050405020304" pitchFamily="18" charset="0"/>
              </a:rPr>
              <a:t>Logout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pic>
        <p:nvPicPr>
          <p:cNvPr id="6" name="Picture 5">
            <a:extLst>
              <a:ext uri="{FF2B5EF4-FFF2-40B4-BE49-F238E27FC236}">
                <a16:creationId xmlns=""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970143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4F7753-8D34-4414-89DD-7DA2F8FDFECE}"/>
              </a:ext>
            </a:extLst>
          </p:cNvPr>
          <p:cNvSpPr>
            <a:spLocks noGrp="1"/>
          </p:cNvSpPr>
          <p:nvPr>
            <p:ph type="title"/>
          </p:nvPr>
        </p:nvSpPr>
        <p:spPr>
          <a:xfrm>
            <a:off x="460534" y="392575"/>
            <a:ext cx="5258400" cy="766200"/>
          </a:xfrm>
        </p:spPr>
        <p:txBody>
          <a:bodyPr/>
          <a:lstStyle/>
          <a:p>
            <a:r>
              <a:rPr lang="en-US" dirty="0">
                <a:latin typeface="Times New Roman" panose="02020603050405020304" pitchFamily="18" charset="0"/>
                <a:cs typeface="Times New Roman" panose="02020603050405020304" pitchFamily="18" charset="0"/>
              </a:rPr>
              <a:t>SOFTWARE</a:t>
            </a:r>
            <a:r>
              <a:rPr lang="en-US" sz="1800" dirty="0">
                <a:latin typeface="Times New Roman" panose="02020603050405020304" pitchFamily="18" charset="0"/>
                <a:cs typeface="Times New Roman" panose="02020603050405020304" pitchFamily="18" charset="0"/>
              </a:rPr>
              <a:t> REQUIREMENTS</a:t>
            </a: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0B9C6483-1E5B-494A-A2D9-CF256F7D25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pic>
        <p:nvPicPr>
          <p:cNvPr id="6" name="Picture 5">
            <a:extLst>
              <a:ext uri="{FF2B5EF4-FFF2-40B4-BE49-F238E27FC236}">
                <a16:creationId xmlns="" xmlns:a16="http://schemas.microsoft.com/office/drawing/2014/main" id="{33AC98F4-FC40-4035-8E30-BE44F2177B5A}"/>
              </a:ext>
            </a:extLst>
          </p:cNvPr>
          <p:cNvPicPr>
            <a:picLocks noChangeAspect="1"/>
          </p:cNvPicPr>
          <p:nvPr/>
        </p:nvPicPr>
        <p:blipFill>
          <a:blip r:embed="rId3"/>
          <a:stretch>
            <a:fillRect/>
          </a:stretch>
        </p:blipFill>
        <p:spPr>
          <a:xfrm>
            <a:off x="7727819" y="32108"/>
            <a:ext cx="1364387" cy="1189194"/>
          </a:xfrm>
          <a:prstGeom prst="rect">
            <a:avLst/>
          </a:prstGeom>
        </p:spPr>
      </p:pic>
      <p:graphicFrame>
        <p:nvGraphicFramePr>
          <p:cNvPr id="4" name="Table 3">
            <a:extLst>
              <a:ext uri="{FF2B5EF4-FFF2-40B4-BE49-F238E27FC236}">
                <a16:creationId xmlns="" xmlns:a16="http://schemas.microsoft.com/office/drawing/2014/main" id="{AC244176-7775-F707-F6B6-75E44BB83FEA}"/>
              </a:ext>
            </a:extLst>
          </p:cNvPr>
          <p:cNvGraphicFramePr>
            <a:graphicFrameLocks noGrp="1"/>
          </p:cNvGraphicFramePr>
          <p:nvPr>
            <p:extLst>
              <p:ext uri="{D42A27DB-BD31-4B8C-83A1-F6EECF244321}">
                <p14:modId xmlns:p14="http://schemas.microsoft.com/office/powerpoint/2010/main" val="1952916701"/>
              </p:ext>
            </p:extLst>
          </p:nvPr>
        </p:nvGraphicFramePr>
        <p:xfrm>
          <a:off x="1646028" y="1654433"/>
          <a:ext cx="3726861" cy="2914391"/>
        </p:xfrm>
        <a:graphic>
          <a:graphicData uri="http://schemas.openxmlformats.org/drawingml/2006/table">
            <a:tbl>
              <a:tblPr firstRow="1" firstCol="1" bandRow="1">
                <a:tableStyleId>{E27665BA-8202-44FC-AD62-C9F0E3EA811A}</a:tableStyleId>
              </a:tblPr>
              <a:tblGrid>
                <a:gridCol w="1140460">
                  <a:extLst>
                    <a:ext uri="{9D8B030D-6E8A-4147-A177-3AD203B41FA5}">
                      <a16:colId xmlns="" xmlns:a16="http://schemas.microsoft.com/office/drawing/2014/main" val="1335803841"/>
                    </a:ext>
                  </a:extLst>
                </a:gridCol>
                <a:gridCol w="2586401">
                  <a:extLst>
                    <a:ext uri="{9D8B030D-6E8A-4147-A177-3AD203B41FA5}">
                      <a16:colId xmlns="" xmlns:a16="http://schemas.microsoft.com/office/drawing/2014/main" val="969546799"/>
                    </a:ext>
                  </a:extLst>
                </a:gridCol>
              </a:tblGrid>
              <a:tr h="584150">
                <a:tc>
                  <a:txBody>
                    <a:bodyPr/>
                    <a:lstStyle/>
                    <a:p>
                      <a:pPr algn="ct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pPr>
                      <a:r>
                        <a:rPr lang="en-US" sz="180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356110793"/>
                  </a:ext>
                </a:extLst>
              </a:tr>
              <a:tr h="600859">
                <a:tc>
                  <a:txBody>
                    <a:bodyPr/>
                    <a:lstStyle/>
                    <a:p>
                      <a:pPr algn="ct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pPr>
                      <a:r>
                        <a:rPr lang="en-US" sz="1800">
                          <a:effectLst/>
                          <a:latin typeface="Times New Roman" panose="02020603050405020304" pitchFamily="18" charset="0"/>
                          <a:cs typeface="Times New Roman" panose="02020603050405020304" pitchFamily="18" charset="0"/>
                        </a:rPr>
                        <a:t>40GB</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040832985"/>
                  </a:ext>
                </a:extLst>
              </a:tr>
              <a:tr h="632102">
                <a:tc>
                  <a:txBody>
                    <a:bodyPr/>
                    <a:lstStyle/>
                    <a:p>
                      <a:pPr algn="ctr">
                        <a:lnSpc>
                          <a:spcPct val="200000"/>
                        </a:lnSpc>
                        <a:spcAft>
                          <a:spcPts val="800"/>
                        </a:spcAft>
                      </a:pPr>
                      <a:r>
                        <a:rPr lang="en-US" sz="1800">
                          <a:effectLst/>
                          <a:latin typeface="Times New Roman" panose="02020603050405020304" pitchFamily="18" charset="0"/>
                          <a:cs typeface="Times New Roman" panose="02020603050405020304" pitchFamily="18" charset="0"/>
                        </a:rPr>
                        <a:t>RAM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193645137"/>
                  </a:ext>
                </a:extLst>
              </a:tr>
              <a:tr h="1093811">
                <a:tc>
                  <a:txBody>
                    <a:bodyPr/>
                    <a:lstStyle/>
                    <a:p>
                      <a:pPr algn="ctr">
                        <a:lnSpc>
                          <a:spcPct val="200000"/>
                        </a:lnSpc>
                        <a:spcAft>
                          <a:spcPts val="800"/>
                        </a:spcAft>
                      </a:pPr>
                      <a:r>
                        <a:rPr lang="en-US" sz="1800">
                          <a:effectLst/>
                          <a:latin typeface="Times New Roman" panose="02020603050405020304" pitchFamily="18" charset="0"/>
                          <a:cs typeface="Times New Roman" panose="02020603050405020304" pitchFamily="18" charset="0"/>
                        </a:rPr>
                        <a:t>Processor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630488737"/>
                  </a:ext>
                </a:extLst>
              </a:tr>
            </a:tbl>
          </a:graphicData>
        </a:graphic>
      </p:graphicFrame>
    </p:spTree>
    <p:extLst>
      <p:ext uri="{BB962C8B-B14F-4D97-AF65-F5344CB8AC3E}">
        <p14:creationId xmlns:p14="http://schemas.microsoft.com/office/powerpoint/2010/main" val="1594265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F47B24-CA3E-4802-AC8A-56E9AFBC81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HARDWARE REQUIREMENTS</a:t>
            </a:r>
            <a:endParaRPr lang="en-IN" dirty="0"/>
          </a:p>
        </p:txBody>
      </p:sp>
      <p:sp>
        <p:nvSpPr>
          <p:cNvPr id="5" name="Slide Number Placeholder 4">
            <a:extLst>
              <a:ext uri="{FF2B5EF4-FFF2-40B4-BE49-F238E27FC236}">
                <a16:creationId xmlns="" xmlns:a16="http://schemas.microsoft.com/office/drawing/2014/main"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pic>
        <p:nvPicPr>
          <p:cNvPr id="6" name="Picture 5">
            <a:extLst>
              <a:ext uri="{FF2B5EF4-FFF2-40B4-BE49-F238E27FC236}">
                <a16:creationId xmlns="" xmlns:a16="http://schemas.microsoft.com/office/drawing/2014/main"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4" name="Table 3">
            <a:extLst>
              <a:ext uri="{FF2B5EF4-FFF2-40B4-BE49-F238E27FC236}">
                <a16:creationId xmlns="" xmlns:a16="http://schemas.microsoft.com/office/drawing/2014/main" id="{B52A3DFC-3D6E-0AED-A237-2116F326E627}"/>
              </a:ext>
            </a:extLst>
          </p:cNvPr>
          <p:cNvGraphicFramePr>
            <a:graphicFrameLocks noGrp="1"/>
          </p:cNvGraphicFramePr>
          <p:nvPr>
            <p:extLst>
              <p:ext uri="{D42A27DB-BD31-4B8C-83A1-F6EECF244321}">
                <p14:modId xmlns:p14="http://schemas.microsoft.com/office/powerpoint/2010/main" val="815455393"/>
              </p:ext>
            </p:extLst>
          </p:nvPr>
        </p:nvGraphicFramePr>
        <p:xfrm>
          <a:off x="1146405" y="1443668"/>
          <a:ext cx="5227614" cy="3290963"/>
        </p:xfrm>
        <a:graphic>
          <a:graphicData uri="http://schemas.openxmlformats.org/drawingml/2006/table">
            <a:tbl>
              <a:tblPr firstRow="1" firstCol="1" bandRow="1">
                <a:tableStyleId>{E27665BA-8202-44FC-AD62-C9F0E3EA811A}</a:tableStyleId>
              </a:tblPr>
              <a:tblGrid>
                <a:gridCol w="1761181">
                  <a:extLst>
                    <a:ext uri="{9D8B030D-6E8A-4147-A177-3AD203B41FA5}">
                      <a16:colId xmlns="" xmlns:a16="http://schemas.microsoft.com/office/drawing/2014/main" val="2104203393"/>
                    </a:ext>
                  </a:extLst>
                </a:gridCol>
                <a:gridCol w="3466433">
                  <a:extLst>
                    <a:ext uri="{9D8B030D-6E8A-4147-A177-3AD203B41FA5}">
                      <a16:colId xmlns="" xmlns:a16="http://schemas.microsoft.com/office/drawing/2014/main" val="3807746185"/>
                    </a:ext>
                  </a:extLst>
                </a:gridCol>
              </a:tblGrid>
              <a:tr h="1067222">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Front End Language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619063774"/>
                  </a:ext>
                </a:extLst>
              </a:tr>
              <a:tr h="483450">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Backend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My SQL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671286320"/>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Operating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393864808"/>
                  </a:ext>
                </a:extLst>
              </a:tr>
              <a:tr h="917331">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JAVA DEVELOPEMENT 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521108203"/>
                  </a:ext>
                </a:extLst>
              </a:tr>
            </a:tbl>
          </a:graphicData>
        </a:graphic>
      </p:graphicFrame>
    </p:spTree>
    <p:extLst>
      <p:ext uri="{BB962C8B-B14F-4D97-AF65-F5344CB8AC3E}">
        <p14:creationId xmlns:p14="http://schemas.microsoft.com/office/powerpoint/2010/main" val="129816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247748" y="1219199"/>
            <a:ext cx="6512560" cy="2713093"/>
          </a:xfrm>
          <a:prstGeom prst="rect">
            <a:avLst/>
          </a:prstGeom>
        </p:spPr>
        <p:txBody>
          <a:bodyPr spcFirstLastPara="1" wrap="square" lIns="91425" tIns="91425" rIns="91425" bIns="91425" anchor="ctr" anchorCtr="0">
            <a:noAutofit/>
          </a:bodyPr>
          <a:lstStyle/>
          <a:p>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3D91A685-933D-0498-545D-6464A1CFBBB3}"/>
              </a:ext>
            </a:extLst>
          </p:cNvPr>
          <p:cNvSpPr txBox="1"/>
          <p:nvPr/>
        </p:nvSpPr>
        <p:spPr>
          <a:xfrm>
            <a:off x="247747" y="1944710"/>
            <a:ext cx="6732601" cy="1141146"/>
          </a:xfrm>
          <a:prstGeom prst="rect">
            <a:avLst/>
          </a:prstGeom>
          <a:noFill/>
        </p:spPr>
        <p:txBody>
          <a:bodyPr wrap="square">
            <a:spAutoFit/>
          </a:bodyPr>
          <a:lstStyle/>
          <a:p>
            <a:pPr algn="ctr">
              <a:lnSpc>
                <a:spcPct val="150000"/>
              </a:lnSpc>
              <a:spcAft>
                <a:spcPts val="800"/>
              </a:spcAft>
            </a:pP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Dual-Server Public-Key Authenticated Encryption with Keyword Search</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723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WORK:</a:t>
            </a:r>
            <a:endParaRPr lang="en-US" dirty="0"/>
          </a:p>
        </p:txBody>
      </p:sp>
      <p:sp>
        <p:nvSpPr>
          <p:cNvPr id="3" name="Text Placeholder 2"/>
          <p:cNvSpPr>
            <a:spLocks noGrp="1"/>
          </p:cNvSpPr>
          <p:nvPr>
            <p:ph type="body" idx="1"/>
          </p:nvPr>
        </p:nvSpPr>
        <p:spPr>
          <a:xfrm>
            <a:off x="180303" y="1332032"/>
            <a:ext cx="8590209" cy="2699055"/>
          </a:xfrm>
        </p:spPr>
        <p:txBody>
          <a:bodyPr/>
          <a:lstStyle/>
          <a:p>
            <a:pPr marL="101600" indent="0" algn="just">
              <a:lnSpc>
                <a:spcPct val="150000"/>
              </a:lnSpc>
              <a:buNone/>
            </a:pPr>
            <a:r>
              <a:rPr lang="en-US" sz="1800" dirty="0">
                <a:solidFill>
                  <a:schemeClr val="tx1">
                    <a:lumMod val="50000"/>
                  </a:schemeClr>
                </a:solidFill>
                <a:latin typeface="Times New Roman" panose="02020603050405020304" pitchFamily="18" charset="0"/>
                <a:cs typeface="Times New Roman" pitchFamily="18" charset="0"/>
              </a:rPr>
              <a:t>In our future work the features of DPAEKS include: two non-colluding servers that are used to protect against IKGA and the data owner should be distributed with a pair of keys to authenticate the data. We developed a concrete construction of DPAEKS and proved its more security.</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7BB76E-7E65-4EED-9054-41DE8B794F92}"/>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DD59C5E6-0113-4B09-AF2B-4CE8E7F41C7F}"/>
              </a:ext>
            </a:extLst>
          </p:cNvPr>
          <p:cNvSpPr>
            <a:spLocks noGrp="1"/>
          </p:cNvSpPr>
          <p:nvPr>
            <p:ph type="body" idx="1"/>
          </p:nvPr>
        </p:nvSpPr>
        <p:spPr>
          <a:xfrm>
            <a:off x="-180304" y="1261734"/>
            <a:ext cx="9272510" cy="3465981"/>
          </a:xfrm>
        </p:spPr>
        <p:txBody>
          <a:bodyPr/>
          <a:lstStyle/>
          <a:p>
            <a:pPr algn="just">
              <a:lnSpc>
                <a:spcPct val="150000"/>
              </a:lnSpc>
              <a:buFont typeface="Wingdings" pitchFamily="2" charset="2"/>
              <a:buChar char="q"/>
            </a:pPr>
            <a:r>
              <a:rPr lang="en-US" sz="1800" dirty="0">
                <a:latin typeface="Times New Roman" panose="02020603050405020304" pitchFamily="18" charset="0"/>
                <a:cs typeface="Times New Roman" panose="02020603050405020304" pitchFamily="18" charset="0"/>
              </a:rPr>
              <a:t>In this project , Combining protection against IKGA and efficiency is not trivial because the two properties are irreconcilable. In this paper, we have presented a new scheme called dual-server public key authenticated encryption with keyword search (DPAEKS).</a:t>
            </a:r>
          </a:p>
          <a:p>
            <a:pPr algn="just">
              <a:lnSpc>
                <a:spcPct val="150000"/>
              </a:lnSpc>
              <a:buFont typeface="Wingdings" pitchFamily="2" charset="2"/>
              <a:buChar char="q"/>
            </a:pPr>
            <a:r>
              <a:rPr lang="en-US" sz="1800" dirty="0">
                <a:latin typeface="Times New Roman" panose="02020603050405020304" pitchFamily="18" charset="0"/>
                <a:cs typeface="Times New Roman" panose="02020603050405020304" pitchFamily="18" charset="0"/>
              </a:rPr>
              <a:t>The features of DPAEKS include: two non-colluding servers that are used to protect against IKGA and the data owner should be distributed with a pair of keys to authenticate the data. We developed a concrete construction of DPAEKS and proved its security. Finally, we implemented and evaluated the performance of the proposed scheme. The empirical results we obtained demonstrate that it is suitable for deployment in practical applications.</a:t>
            </a:r>
          </a:p>
        </p:txBody>
      </p:sp>
      <p:sp>
        <p:nvSpPr>
          <p:cNvPr id="5" name="Slide Number Placeholder 4">
            <a:extLst>
              <a:ext uri="{FF2B5EF4-FFF2-40B4-BE49-F238E27FC236}">
                <a16:creationId xmlns="" xmlns:a16="http://schemas.microsoft.com/office/drawing/2014/main"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21</a:t>
            </a:fld>
            <a:endParaRPr lang="en"/>
          </a:p>
        </p:txBody>
      </p:sp>
      <p:pic>
        <p:nvPicPr>
          <p:cNvPr id="6" name="Picture 5">
            <a:extLst>
              <a:ext uri="{FF2B5EF4-FFF2-40B4-BE49-F238E27FC236}">
                <a16:creationId xmlns="" xmlns:a16="http://schemas.microsoft.com/office/drawing/2014/main"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65825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F17129-63AA-4EF6-802C-84D2FBD02CD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p>
        </p:txBody>
      </p:sp>
      <p:sp>
        <p:nvSpPr>
          <p:cNvPr id="3" name="Text Placeholder 2">
            <a:extLst>
              <a:ext uri="{FF2B5EF4-FFF2-40B4-BE49-F238E27FC236}">
                <a16:creationId xmlns="" xmlns:a16="http://schemas.microsoft.com/office/drawing/2014/main" id="{15ADD2A5-1116-4E5D-AB14-4B8F174D1A68}"/>
              </a:ext>
            </a:extLst>
          </p:cNvPr>
          <p:cNvSpPr>
            <a:spLocks noGrp="1"/>
          </p:cNvSpPr>
          <p:nvPr>
            <p:ph type="body" idx="1"/>
          </p:nvPr>
        </p:nvSpPr>
        <p:spPr>
          <a:xfrm>
            <a:off x="-51794" y="1405032"/>
            <a:ext cx="9144000" cy="3393000"/>
          </a:xfrm>
        </p:spPr>
        <p:txBody>
          <a:bodyPr/>
          <a:lstStyle/>
          <a:p>
            <a:pPr algn="just">
              <a:lnSpc>
                <a:spcPct val="150000"/>
              </a:lnSpc>
              <a:buNone/>
            </a:pPr>
            <a:r>
              <a:rPr lang="en-IN" sz="1600" dirty="0">
                <a:latin typeface="Times New Roman" panose="02020603050405020304" pitchFamily="18" charset="0"/>
                <a:cs typeface="Times New Roman" panose="02020603050405020304" pitchFamily="18" charset="0"/>
              </a:rPr>
              <a:t>[1] D. X. Song, D. Wagner, and A. Perrig, “Practical techniques for searches on encrypted data,” in Security and Privacy, 2000. S&amp;P 2000. Proceedings. 2000 IEEE Symposium on. IEEE, 2000, pp. 44–55.</a:t>
            </a:r>
          </a:p>
          <a:p>
            <a:pPr algn="just">
              <a:lnSpc>
                <a:spcPct val="150000"/>
              </a:lnSpc>
              <a:buNone/>
            </a:pPr>
            <a:r>
              <a:rPr lang="en-IN" sz="1600" dirty="0">
                <a:latin typeface="Times New Roman" panose="02020603050405020304" pitchFamily="18" charset="0"/>
                <a:cs typeface="Times New Roman" panose="02020603050405020304" pitchFamily="18" charset="0"/>
              </a:rPr>
              <a:t> [2] D. Boneh, G. Di Crescenzo, R. Ostrovsky, and G. Persiano, “Public key encryption with keyword search,” in Eurocrypt, vol. 3027. Springer, 2004, pp. 506–522. </a:t>
            </a:r>
          </a:p>
          <a:p>
            <a:pPr algn="just">
              <a:lnSpc>
                <a:spcPct val="150000"/>
              </a:lnSpc>
              <a:buNone/>
            </a:pPr>
            <a:r>
              <a:rPr lang="en-IN" sz="1600" dirty="0">
                <a:latin typeface="Times New Roman" panose="02020603050405020304" pitchFamily="18" charset="0"/>
                <a:cs typeface="Times New Roman" panose="02020603050405020304" pitchFamily="18" charset="0"/>
              </a:rPr>
              <a:t>[3] P. Xu, H. Jin, Q. Wu, and W. Wang, “Public-key encryption with fuzzy keyword search: A provably secure scheme under keyword guessing attack,” IEEE Transactions on computers, vol. 62, no. 11, pp. 2266– 2277, 2013.</a:t>
            </a:r>
          </a:p>
          <a:p>
            <a:pPr algn="just">
              <a:lnSpc>
                <a:spcPct val="150000"/>
              </a:lnSpc>
              <a:buNone/>
            </a:pPr>
            <a:r>
              <a:rPr lang="en-IN" sz="16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 xmlns:a16="http://schemas.microsoft.com/office/drawing/2014/main"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pic>
        <p:nvPicPr>
          <p:cNvPr id="6" name="Picture 5">
            <a:extLst>
              <a:ext uri="{FF2B5EF4-FFF2-40B4-BE49-F238E27FC236}">
                <a16:creationId xmlns="" xmlns:a16="http://schemas.microsoft.com/office/drawing/2014/main" id="{24B1584F-8D7D-4EF4-ACC1-1333C59EAEB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813710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23</a:t>
            </a:fld>
            <a:endParaRPr/>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dirty="0">
                <a:latin typeface="Times New Roman" pitchFamily="18" charset="0"/>
                <a:cs typeface="Times New Roman" pitchFamily="18" charset="0"/>
              </a:rPr>
              <a:t>AIM OF PROJECT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193" name="Google Shape;193;p12"/>
          <p:cNvSpPr txBox="1">
            <a:spLocks noGrp="1"/>
          </p:cNvSpPr>
          <p:nvPr>
            <p:ph type="body" idx="1"/>
          </p:nvPr>
        </p:nvSpPr>
        <p:spPr>
          <a:xfrm>
            <a:off x="318586" y="1477107"/>
            <a:ext cx="8545714" cy="1691096"/>
          </a:xfrm>
          <a:prstGeom prst="rect">
            <a:avLst/>
          </a:prstGeom>
        </p:spPr>
        <p:txBody>
          <a:bodyPr spcFirstLastPara="1" wrap="square" lIns="91425" tIns="91425" rIns="91425" bIns="91425" anchor="t" anchorCtr="0">
            <a:noAutofit/>
          </a:bodyPr>
          <a:lstStyle/>
          <a:p>
            <a:pPr marL="101600" indent="0" algn="just">
              <a:lnSpc>
                <a:spcPct val="160000"/>
              </a:lnSpc>
              <a:buNone/>
            </a:pPr>
            <a:r>
              <a:rPr lang="en-US" sz="1800" dirty="0">
                <a:latin typeface="Times New Roman" panose="02020603050405020304" pitchFamily="18" charset="0"/>
                <a:cs typeface="Times New Roman" panose="02020603050405020304" pitchFamily="18" charset="0"/>
              </a:rPr>
              <a:t>The main aim of the project is, searchable encryption technique provides a secure storage method without loss of data confidentiality and usability.</a:t>
            </a:r>
            <a:endParaRPr lang="en-IN" sz="1800" dirty="0">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80466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ABSTRACT</a:t>
            </a:r>
            <a:endParaRPr lang="en-IN" dirty="0"/>
          </a:p>
        </p:txBody>
      </p:sp>
      <p:sp>
        <p:nvSpPr>
          <p:cNvPr id="3" name="Text Placeholder 2"/>
          <p:cNvSpPr>
            <a:spLocks noGrp="1"/>
          </p:cNvSpPr>
          <p:nvPr>
            <p:ph type="body" idx="1"/>
          </p:nvPr>
        </p:nvSpPr>
        <p:spPr>
          <a:xfrm>
            <a:off x="-92468" y="1343213"/>
            <a:ext cx="9061807" cy="3896608"/>
          </a:xfrm>
        </p:spPr>
        <p:txBody>
          <a:bodyPr/>
          <a:lstStyle/>
          <a:p>
            <a:pPr algn="just">
              <a:lnSpc>
                <a:spcPct val="150000"/>
              </a:lnSpc>
              <a:buFont typeface="Wingdings" pitchFamily="2" charset="2"/>
              <a:buChar char="q"/>
            </a:pPr>
            <a:r>
              <a:rPr lang="en-US" sz="1800" dirty="0">
                <a:latin typeface="Times New Roman" panose="02020603050405020304" pitchFamily="18" charset="0"/>
                <a:cs typeface="Times New Roman" panose="02020603050405020304" pitchFamily="18" charset="0"/>
              </a:rPr>
              <a:t>In cloud storage, how to search sensitive data efficiently and securely is a challenging problem. The searchable encryption technique provides a secure storage method without loss of data confidentiality and usability. As an important branch of searchable encryption, public-key encryption with keyword search (PEKS) is widely studied by scholars.</a:t>
            </a:r>
          </a:p>
          <a:p>
            <a:pPr algn="just">
              <a:lnSpc>
                <a:spcPct val="150000"/>
              </a:lnSpc>
              <a:buFont typeface="Wingdings" pitchFamily="2" charset="2"/>
              <a:buChar char="q"/>
            </a:pPr>
            <a:r>
              <a:rPr lang="en-US" sz="1800" dirty="0">
                <a:latin typeface="Times New Roman" panose="02020603050405020304" pitchFamily="18" charset="0"/>
                <a:cs typeface="Times New Roman" panose="02020603050405020304" pitchFamily="18" charset="0"/>
              </a:rPr>
              <a:t>However, most of the traditional PEKS schemes are vulnerable to the inside keyword guessing attack (IKGA). Resisting the inside keyword guessing attack is likely to become an essential property of all new PEKS schemes.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extLst>
      <p:ext uri="{BB962C8B-B14F-4D97-AF65-F5344CB8AC3E}">
        <p14:creationId xmlns:p14="http://schemas.microsoft.com/office/powerpoint/2010/main" val="323739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INTRODUCTION</a:t>
            </a:r>
            <a:r>
              <a:rPr lang="en-US" sz="1800" dirty="0">
                <a:latin typeface="Times New Roman" pitchFamily="18" charset="0"/>
                <a:cs typeface="Times New Roman" pitchFamily="18" charset="0"/>
              </a:rPr>
              <a:t>	</a:t>
            </a:r>
            <a:endParaRPr sz="18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193" name="Google Shape;193;p12"/>
          <p:cNvSpPr txBox="1">
            <a:spLocks noGrp="1"/>
          </p:cNvSpPr>
          <p:nvPr>
            <p:ph type="body" idx="1"/>
          </p:nvPr>
        </p:nvSpPr>
        <p:spPr>
          <a:xfrm>
            <a:off x="25897" y="1428808"/>
            <a:ext cx="9092206" cy="3523292"/>
          </a:xfrm>
          <a:prstGeom prst="rect">
            <a:avLst/>
          </a:prstGeom>
        </p:spPr>
        <p:txBody>
          <a:bodyPr spcFirstLastPara="1" wrap="square" lIns="91425" tIns="91425" rIns="91425" bIns="91425" anchor="t" anchorCtr="0">
            <a:noAutofit/>
          </a:bodyPr>
          <a:lstStyle/>
          <a:p>
            <a:pPr marL="101600" indent="0" algn="just">
              <a:lnSpc>
                <a:spcPct val="150000"/>
              </a:lnSpc>
              <a:buNone/>
            </a:pPr>
            <a:r>
              <a:rPr lang="en-US" sz="1800" dirty="0">
                <a:latin typeface="Times New Roman" panose="02020603050405020304" pitchFamily="18" charset="0"/>
                <a:cs typeface="Times New Roman" panose="02020603050405020304" pitchFamily="18" charset="0"/>
              </a:rPr>
              <a:t>Cloud storage has become a promising paradigm with the explosive growth of data in recent years. It not only provides an on-demand storage service for users, but also facilitates users’ access to data. However, data outsourced to cloud server may contain some sensitive information (e.g., company financial data, health records), which may incur security and privacy issues. To protect data confidentiality, one general approach is to encrypt the data before transferring it to the cloud server. But the encrypted data makes its utilization more difficult, particularly the ability of data retrieval.</a:t>
            </a:r>
            <a:endParaRPr lang="en-IN" dirty="0">
              <a:solidFill>
                <a:schemeClr val="tx1"/>
              </a:solidFill>
              <a:latin typeface="Times New Roman" panose="020206030504050203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169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EXISTING SYSTEM</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a:xfrm>
            <a:off x="-92468" y="1343213"/>
            <a:ext cx="9061807" cy="3896608"/>
          </a:xfrm>
        </p:spPr>
        <p:txBody>
          <a:bodyPr/>
          <a:lstStyle/>
          <a:p>
            <a:pPr algn="just">
              <a:lnSpc>
                <a:spcPct val="150000"/>
              </a:lnSpc>
              <a:buFont typeface="Wingdings" pitchFamily="2" charset="2"/>
              <a:buChar char="q"/>
            </a:pPr>
            <a:r>
              <a:rPr lang="en-US" sz="1800" dirty="0">
                <a:latin typeface="Times New Roman" panose="02020603050405020304" pitchFamily="18" charset="0"/>
                <a:cs typeface="Times New Roman" panose="02020603050405020304" pitchFamily="18" charset="0"/>
              </a:rPr>
              <a:t>In existing system of the project is a long time, mitigating IKGA has been inefficient and difficult, and most existing PEKS schemes fail in achieving their security goals. </a:t>
            </a:r>
          </a:p>
          <a:p>
            <a:pPr algn="just">
              <a:lnSpc>
                <a:spcPct val="150000"/>
              </a:lnSpc>
              <a:buFont typeface="Wingdings" pitchFamily="2" charset="2"/>
              <a:buChar char="q"/>
            </a:pPr>
            <a:r>
              <a:rPr lang="en-US" sz="1800" dirty="0">
                <a:latin typeface="Times New Roman" panose="02020603050405020304" pitchFamily="18" charset="0"/>
                <a:cs typeface="Times New Roman" panose="02020603050405020304" pitchFamily="18" charset="0"/>
              </a:rPr>
              <a:t>We first give a theoretical analysis of the performance of DPAEKS by comparing it with the existing system where the works and are recent research efforts that resulted in better performance to resist IKGA under the different frameworks the single-server framework and the dual-server framework. </a:t>
            </a:r>
          </a:p>
          <a:p>
            <a:pPr algn="just">
              <a:lnSpc>
                <a:spcPct val="150000"/>
              </a:lnSpc>
              <a:buFont typeface="Wingdings" pitchFamily="2" charset="2"/>
              <a:buChar char="q"/>
            </a:pPr>
            <a:r>
              <a:rPr lang="en-US" sz="1800" dirty="0">
                <a:latin typeface="Times New Roman" panose="02020603050405020304" pitchFamily="18" charset="0"/>
                <a:cs typeface="Times New Roman" panose="02020603050405020304" pitchFamily="18" charset="0"/>
              </a:rPr>
              <a:t>PEKS schemes is the time costs of the encryption algorithm and the test algorithm are both linear with the number of keywords.</a:t>
            </a:r>
          </a:p>
          <a:p>
            <a:pPr algn="just">
              <a:lnSpc>
                <a:spcPct val="150000"/>
              </a:lnSpc>
              <a:buFont typeface="Wingdings" pitchFamily="2" charset="2"/>
              <a:buChar char="q"/>
            </a:pP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q"/>
            </a:pP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extLst>
      <p:ext uri="{BB962C8B-B14F-4D97-AF65-F5344CB8AC3E}">
        <p14:creationId xmlns:p14="http://schemas.microsoft.com/office/powerpoint/2010/main" val="230193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a:t>
            </a:r>
            <a:endParaRPr lang="en-IN" dirty="0"/>
          </a:p>
        </p:txBody>
      </p:sp>
      <p:sp>
        <p:nvSpPr>
          <p:cNvPr id="3" name="Text Placeholder 2"/>
          <p:cNvSpPr>
            <a:spLocks noGrp="1"/>
          </p:cNvSpPr>
          <p:nvPr>
            <p:ph type="body" idx="1"/>
          </p:nvPr>
        </p:nvSpPr>
        <p:spPr>
          <a:xfrm>
            <a:off x="323850" y="1692534"/>
            <a:ext cx="8496300" cy="2259312"/>
          </a:xfrm>
        </p:spPr>
        <p:txBody>
          <a:bodyPr/>
          <a:lstStyle/>
          <a:p>
            <a:pPr algn="just">
              <a:lnSpc>
                <a:spcPct val="150000"/>
              </a:lnSpc>
              <a:buFont typeface="Wingdings" pitchFamily="2" charset="2"/>
              <a:buChar char="q"/>
            </a:pPr>
            <a:r>
              <a:rPr lang="en-US" sz="1800" dirty="0">
                <a:latin typeface="Times New Roman" panose="02020603050405020304" pitchFamily="18" charset="0"/>
                <a:cs typeface="Times New Roman" panose="02020603050405020304" pitchFamily="18" charset="0"/>
              </a:rPr>
              <a:t>Low search accuracy</a:t>
            </a:r>
          </a:p>
          <a:p>
            <a:pPr algn="just">
              <a:lnSpc>
                <a:spcPct val="150000"/>
              </a:lnSpc>
              <a:buFont typeface="Wingdings" pitchFamily="2" charset="2"/>
              <a:buChar char="q"/>
            </a:pPr>
            <a:r>
              <a:rPr lang="en-US" sz="1800" dirty="0">
                <a:latin typeface="Times New Roman" panose="02020603050405020304" pitchFamily="18" charset="0"/>
                <a:cs typeface="Times New Roman" panose="02020603050405020304" pitchFamily="18" charset="0"/>
              </a:rPr>
              <a:t>Low search efficiency</a:t>
            </a:r>
          </a:p>
          <a:p>
            <a:pPr algn="just">
              <a:lnSpc>
                <a:spcPct val="150000"/>
              </a:lnSpc>
              <a:buFont typeface="Wingdings" pitchFamily="2" charset="2"/>
              <a:buChar char="q"/>
            </a:pPr>
            <a:r>
              <a:rPr lang="en-US" sz="1800" dirty="0">
                <a:latin typeface="Times New Roman" panose="02020603050405020304" pitchFamily="18" charset="0"/>
                <a:cs typeface="Times New Roman" panose="02020603050405020304" pitchFamily="18" charset="0"/>
              </a:rPr>
              <a:t>Key leakage</a:t>
            </a:r>
            <a:endParaRPr lang="en-IN"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extLst>
      <p:ext uri="{BB962C8B-B14F-4D97-AF65-F5344CB8AC3E}">
        <p14:creationId xmlns:p14="http://schemas.microsoft.com/office/powerpoint/2010/main" val="123827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78C270-A84B-4183-864C-F73859C8E72B}"/>
              </a:ext>
            </a:extLst>
          </p:cNvPr>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PROPOSED SYSTEM</a:t>
            </a:r>
            <a:endParaRPr lang="en-IN" sz="1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9D3DCE1F-DCDB-44D0-894F-1E1EDF67E158}"/>
              </a:ext>
            </a:extLst>
          </p:cNvPr>
          <p:cNvSpPr>
            <a:spLocks noGrp="1"/>
          </p:cNvSpPr>
          <p:nvPr>
            <p:ph type="body" idx="1"/>
          </p:nvPr>
        </p:nvSpPr>
        <p:spPr>
          <a:xfrm>
            <a:off x="19465" y="1382711"/>
            <a:ext cx="9144000" cy="4035429"/>
          </a:xfrm>
        </p:spPr>
        <p:txBody>
          <a:bodyPr/>
          <a:lstStyle/>
          <a:p>
            <a:pPr marL="101600" indent="0" algn="just">
              <a:lnSpc>
                <a:spcPct val="150000"/>
              </a:lnSpc>
              <a:buNone/>
            </a:pPr>
            <a:r>
              <a:rPr lang="en-US" sz="1800" dirty="0">
                <a:latin typeface="Times New Roman" panose="02020603050405020304" pitchFamily="18" charset="0"/>
                <a:ea typeface="Yu Gothic UI Semilight" panose="020B0400000000000000" pitchFamily="34" charset="-128"/>
                <a:cs typeface="Times New Roman" panose="02020603050405020304" pitchFamily="18" charset="0"/>
              </a:rPr>
              <a:t>     </a:t>
            </a:r>
            <a:endParaRPr lang="en-US" dirty="0">
              <a:latin typeface="Times New Roman" panose="02020603050405020304" pitchFamily="18" charset="0"/>
              <a:ea typeface="Yu Gothic UI Semilight" panose="020B0400000000000000" pitchFamily="34" charset="-128"/>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6" name="Picture 5">
            <a:extLst>
              <a:ext uri="{FF2B5EF4-FFF2-40B4-BE49-F238E27FC236}">
                <a16:creationId xmlns="" xmlns:a16="http://schemas.microsoft.com/office/drawing/2014/main" id="{3A7F6D49-6420-4CB0-802D-B2B0B1DD4B0F}"/>
              </a:ext>
            </a:extLst>
          </p:cNvPr>
          <p:cNvPicPr>
            <a:picLocks noChangeAspect="1"/>
          </p:cNvPicPr>
          <p:nvPr/>
        </p:nvPicPr>
        <p:blipFill>
          <a:blip r:embed="rId3"/>
          <a:stretch>
            <a:fillRect/>
          </a:stretch>
        </p:blipFill>
        <p:spPr>
          <a:xfrm>
            <a:off x="7727819" y="32108"/>
            <a:ext cx="1364387" cy="1189194"/>
          </a:xfrm>
          <a:prstGeom prst="rect">
            <a:avLst/>
          </a:prstGeom>
        </p:spPr>
      </p:pic>
      <p:sp>
        <p:nvSpPr>
          <p:cNvPr id="7" name="TextBox 6">
            <a:extLst>
              <a:ext uri="{FF2B5EF4-FFF2-40B4-BE49-F238E27FC236}">
                <a16:creationId xmlns="" xmlns:a16="http://schemas.microsoft.com/office/drawing/2014/main" id="{245F3AE9-1EDB-3E3D-03A6-AD4F9EF63284}"/>
              </a:ext>
            </a:extLst>
          </p:cNvPr>
          <p:cNvSpPr txBox="1"/>
          <p:nvPr/>
        </p:nvSpPr>
        <p:spPr>
          <a:xfrm>
            <a:off x="249399" y="1320418"/>
            <a:ext cx="8419170" cy="3831818"/>
          </a:xfrm>
          <a:prstGeom prst="rect">
            <a:avLst/>
          </a:prstGeom>
          <a:noFill/>
        </p:spPr>
        <p:txBody>
          <a:bodyPr wrap="square">
            <a:spAutoFit/>
          </a:bodyPr>
          <a:lstStyle/>
          <a:p>
            <a:pPr marL="285750" indent="-285750" algn="just">
              <a:lnSpc>
                <a:spcPct val="150000"/>
              </a:lnSpc>
              <a:buClr>
                <a:schemeClr val="accent3"/>
              </a:buClr>
              <a:buFont typeface="Wingdings" pitchFamily="2" charset="2"/>
              <a:buChar char="q"/>
            </a:pPr>
            <a:r>
              <a:rPr lang="en-US" sz="1800" dirty="0">
                <a:latin typeface="Times New Roman" panose="02020603050405020304" pitchFamily="18" charset="0"/>
                <a:cs typeface="Times New Roman" panose="02020603050405020304" pitchFamily="18" charset="0"/>
              </a:rPr>
              <a:t>The proposed system can prevent the malicious server from guessing the keywords which are queried by the data user. On the other hand, our scheme can efficiently protect the data receiver’s privacy.</a:t>
            </a:r>
          </a:p>
          <a:p>
            <a:pPr marL="285750" indent="-285750" algn="just">
              <a:lnSpc>
                <a:spcPct val="150000"/>
              </a:lnSpc>
              <a:buClr>
                <a:schemeClr val="accent3"/>
              </a:buClr>
              <a:buFont typeface="Wingdings" pitchFamily="2" charset="2"/>
              <a:buChar char="q"/>
            </a:pPr>
            <a:r>
              <a:rPr lang="en-US" sz="1800" dirty="0">
                <a:latin typeface="Times New Roman" panose="02020603050405020304" pitchFamily="18" charset="0"/>
                <a:cs typeface="Times New Roman" panose="02020603050405020304" pitchFamily="18" charset="0"/>
              </a:rPr>
              <a:t>We define the notion of dual-server public-key authenticated encryption with keyword search. We present a concrete construction of DPAEKS without bilinear pairing operation, and prove its security under the decisional Diffie-Hellman (DDH) assumption.</a:t>
            </a:r>
          </a:p>
          <a:p>
            <a:pPr marL="285750" indent="-285750" algn="just">
              <a:lnSpc>
                <a:spcPct val="150000"/>
              </a:lnSpc>
              <a:buClr>
                <a:schemeClr val="accent3"/>
              </a:buClr>
              <a:buFont typeface="Wingdings" pitchFamily="2" charset="2"/>
              <a:buChar char="q"/>
            </a:pPr>
            <a:r>
              <a:rPr lang="en-US" sz="1800" dirty="0">
                <a:latin typeface="Times New Roman" panose="02020603050405020304" pitchFamily="18" charset="0"/>
                <a:cs typeface="Times New Roman" panose="02020603050405020304" pitchFamily="18" charset="0"/>
              </a:rPr>
              <a:t> We implement our scheme and compare its performance with previous works, and evaluate it on a real-world dataset.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8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197" y="413122"/>
            <a:ext cx="5258400" cy="766200"/>
          </a:xfrm>
        </p:spPr>
        <p:txBody>
          <a:bodyPr/>
          <a:lstStyle/>
          <a:p>
            <a:r>
              <a:rPr lang="en-US" sz="1800" dirty="0">
                <a:latin typeface="Times New Roman" panose="02020603050405020304" pitchFamily="18" charset="0"/>
                <a:cs typeface="Times New Roman" panose="02020603050405020304" pitchFamily="18" charset="0"/>
              </a:rPr>
              <a:t>ADVANTAGES</a:t>
            </a:r>
            <a:r>
              <a:rPr lang="en-US" dirty="0"/>
              <a:t>:</a:t>
            </a:r>
          </a:p>
        </p:txBody>
      </p:sp>
      <p:sp>
        <p:nvSpPr>
          <p:cNvPr id="3" name="Text Placeholder 2"/>
          <p:cNvSpPr>
            <a:spLocks noGrp="1"/>
          </p:cNvSpPr>
          <p:nvPr>
            <p:ph type="body" idx="1"/>
          </p:nvPr>
        </p:nvSpPr>
        <p:spPr>
          <a:xfrm>
            <a:off x="236307" y="1494957"/>
            <a:ext cx="8370452" cy="2657494"/>
          </a:xfrm>
        </p:spPr>
        <p:txBody>
          <a:bodyPr/>
          <a:lstStyle/>
          <a:p>
            <a:pPr algn="just">
              <a:lnSpc>
                <a:spcPct val="150000"/>
              </a:lnSpc>
              <a:buFont typeface="Wingdings" pitchFamily="2" charset="2"/>
              <a:buChar char="q"/>
            </a:pPr>
            <a:r>
              <a:rPr lang="en-US" sz="1800" dirty="0" smtClean="0">
                <a:latin typeface="Times New Roman" panose="02020603050405020304" pitchFamily="18" charset="0"/>
                <a:cs typeface="Times New Roman" panose="02020603050405020304" pitchFamily="18" charset="0"/>
              </a:rPr>
              <a:t>High </a:t>
            </a:r>
            <a:r>
              <a:rPr lang="en-US" sz="1800" dirty="0">
                <a:latin typeface="Times New Roman" panose="02020603050405020304" pitchFamily="18" charset="0"/>
                <a:cs typeface="Times New Roman" panose="02020603050405020304" pitchFamily="18" charset="0"/>
              </a:rPr>
              <a:t>search accuracy &amp; performance</a:t>
            </a:r>
          </a:p>
          <a:p>
            <a:pPr algn="just">
              <a:lnSpc>
                <a:spcPct val="150000"/>
              </a:lnSpc>
              <a:buFont typeface="Wingdings" pitchFamily="2" charset="2"/>
              <a:buChar char="q"/>
            </a:pPr>
            <a:r>
              <a:rPr lang="en-US" sz="1800" smtClean="0">
                <a:latin typeface="Times New Roman" panose="02020603050405020304" pitchFamily="18" charset="0"/>
                <a:cs typeface="Times New Roman" panose="02020603050405020304" pitchFamily="18" charset="0"/>
              </a:rPr>
              <a:t>High </a:t>
            </a:r>
            <a:r>
              <a:rPr lang="en-US" sz="1800" dirty="0">
                <a:latin typeface="Times New Roman" panose="02020603050405020304" pitchFamily="18" charset="0"/>
                <a:cs typeface="Times New Roman" panose="02020603050405020304" pitchFamily="18" charset="0"/>
              </a:rPr>
              <a:t>search efficiency.</a:t>
            </a:r>
            <a:endParaRPr lang="en-IN" sz="1800" dirty="0">
              <a:latin typeface="Times New Roman" pitchFamily="18" charset="0"/>
              <a:cs typeface="Times New Roman" pitchFamily="18" charset="0"/>
            </a:endParaRPr>
          </a:p>
          <a:p>
            <a:pPr algn="just">
              <a:lnSpc>
                <a:spcPct val="150000"/>
              </a:lnSpc>
              <a:buFont typeface="Wingdings" pitchFamily="2" charset="2"/>
              <a:buChar char="q"/>
            </a:pPr>
            <a:r>
              <a:rPr lang="en-IN" sz="1800" dirty="0">
                <a:latin typeface="Times New Roman" pitchFamily="18" charset="0"/>
                <a:cs typeface="Times New Roman" pitchFamily="18" charset="0"/>
              </a:rPr>
              <a:t>Limited key leakage.</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extLst>
      <p:ext uri="{BB962C8B-B14F-4D97-AF65-F5344CB8AC3E}">
        <p14:creationId xmlns:p14="http://schemas.microsoft.com/office/powerpoint/2010/main" val="3071815931"/>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2577</TotalTime>
  <Words>1141</Words>
  <Application>Microsoft Office PowerPoint</Application>
  <PresentationFormat>On-screen Show (16:9)</PresentationFormat>
  <Paragraphs>128</Paragraphs>
  <Slides>23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Arvo</vt:lpstr>
      <vt:lpstr>Roboto Condensed</vt:lpstr>
      <vt:lpstr>Wingdings</vt:lpstr>
      <vt:lpstr>Times New Roman</vt:lpstr>
      <vt:lpstr>Roboto Condensed Light</vt:lpstr>
      <vt:lpstr>Yu Gothic UI Semilight</vt:lpstr>
      <vt:lpstr>Salerio template</vt:lpstr>
      <vt:lpstr>HELLO!</vt:lpstr>
      <vt:lpstr> </vt:lpstr>
      <vt:lpstr>AIM OF PROJECT</vt:lpstr>
      <vt:lpstr>ABSTRACT</vt:lpstr>
      <vt:lpstr>INTRODUCTION </vt:lpstr>
      <vt:lpstr>EXISTING SYSTEM</vt:lpstr>
      <vt:lpstr>DISADVANTAGES:</vt:lpstr>
      <vt:lpstr>PROPOSED SYSTEM</vt:lpstr>
      <vt:lpstr>ADVANTAGES:</vt:lpstr>
      <vt:lpstr>ALGORITHM</vt:lpstr>
      <vt:lpstr>PowerPoint Presentation</vt:lpstr>
      <vt:lpstr>SYSTEM ARCHITECTURE</vt:lpstr>
      <vt:lpstr>MODULES</vt:lpstr>
      <vt:lpstr>MODULES DESCRIPTIONS:</vt:lpstr>
      <vt:lpstr>MODULES DESCRIPTIONS:</vt:lpstr>
      <vt:lpstr>MODULES DESCRIPTIONS:</vt:lpstr>
      <vt:lpstr>MODULES DESCRIPTIONS:</vt:lpstr>
      <vt:lpstr>SOFTWARE REQUIREMENTS</vt:lpstr>
      <vt:lpstr>HARDWARE REQUIREMENTS</vt:lpstr>
      <vt:lpstr>FUTURE WORK:</vt:lpstr>
      <vt:lpstr>CONCLUSION</vt:lpstr>
      <vt:lpstr>REFERENCE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T460</cp:lastModifiedBy>
  <cp:revision>257</cp:revision>
  <dcterms:modified xsi:type="dcterms:W3CDTF">2022-12-07T06:53:02Z</dcterms:modified>
</cp:coreProperties>
</file>