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8" r:id="rId2"/>
    <p:sldId id="308" r:id="rId3"/>
    <p:sldId id="257" r:id="rId4"/>
    <p:sldId id="297" r:id="rId5"/>
    <p:sldId id="298" r:id="rId6"/>
    <p:sldId id="299" r:id="rId7"/>
    <p:sldId id="333" r:id="rId8"/>
    <p:sldId id="310" r:id="rId9"/>
    <p:sldId id="330" r:id="rId10"/>
    <p:sldId id="323" r:id="rId11"/>
    <p:sldId id="331" r:id="rId12"/>
    <p:sldId id="312" r:id="rId13"/>
    <p:sldId id="313" r:id="rId14"/>
    <p:sldId id="326" r:id="rId15"/>
    <p:sldId id="327" r:id="rId16"/>
    <p:sldId id="316" r:id="rId17"/>
    <p:sldId id="317" r:id="rId18"/>
    <p:sldId id="321" r:id="rId19"/>
    <p:sldId id="318" r:id="rId20"/>
    <p:sldId id="319" r:id="rId21"/>
    <p:sldId id="278" r:id="rId22"/>
  </p:sldIdLst>
  <p:sldSz cx="9144000" cy="5143500" type="screen16x9"/>
  <p:notesSz cx="6858000" cy="9144000"/>
  <p:embeddedFontLst>
    <p:embeddedFont>
      <p:font typeface="Arvo" charset="0"/>
      <p:regular r:id="rId24"/>
      <p:bold r:id="rId25"/>
      <p:italic r:id="rId26"/>
      <p:boldItalic r:id="rId27"/>
    </p:embeddedFont>
    <p:embeddedFont>
      <p:font typeface="Calibri" pitchFamily="34" charset="0"/>
      <p:regular r:id="rId28"/>
      <p:bold r:id="rId29"/>
      <p:italic r:id="rId30"/>
      <p:boldItalic r:id="rId31"/>
    </p:embeddedFont>
    <p:embeddedFont>
      <p:font typeface="Roboto Condensed Light" charset="0"/>
      <p:regular r:id="rId32"/>
      <p:bold r:id="rId33"/>
      <p:italic r:id="rId34"/>
      <p:boldItalic r:id="rId35"/>
    </p:embeddedFont>
    <p:embeddedFont>
      <p:font typeface="Roboto Condensed"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33" autoAdjust="0"/>
  </p:normalViewPr>
  <p:slideViewPr>
    <p:cSldViewPr snapToGrid="0">
      <p:cViewPr varScale="1">
        <p:scale>
          <a:sx n="79" d="100"/>
          <a:sy n="79" d="100"/>
        </p:scale>
        <p:origin x="-896"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637647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038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848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983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99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2976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ct val="150000"/>
              </a:lnSpc>
            </a:pPr>
            <a:endParaRPr lang="en-IN" dirty="0"/>
          </a:p>
        </p:txBody>
      </p:sp>
    </p:spTree>
    <p:extLst>
      <p:ext uri="{BB962C8B-B14F-4D97-AF65-F5344CB8AC3E}">
        <p14:creationId xmlns:p14="http://schemas.microsoft.com/office/powerpoint/2010/main" val="2884613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39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a:buNone/>
            </a:pPr>
            <a:r>
              <a:rPr lang="en" sz="2000" dirty="0"/>
              <a:t>I am here because I love to give presentations. </a:t>
            </a:r>
            <a:endParaRPr sz="2000" dirty="0"/>
          </a:p>
          <a:p>
            <a:pPr marL="0" lvl="0" indent="0" algn="ctr" rtl="0">
              <a:spcBef>
                <a:spcPts val="0"/>
              </a:spcBef>
              <a:spcAft>
                <a:spcPts val="0"/>
              </a:spcAft>
              <a:buClr>
                <a:schemeClr val="dk1"/>
              </a:buClr>
              <a:buSzPts val="1100"/>
              <a:buFont typeface="Arial"/>
              <a:buNone/>
            </a:pPr>
            <a:r>
              <a:rPr lang="en" sz="2000" dirty="0"/>
              <a:t>You can find me at @1CROREPROJECTS</a:t>
            </a:r>
            <a:endParaRPr sz="2000" b="1" dirty="0"/>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AAD823-B8F6-4E18-95C6-56FCED37445E}"/>
              </a:ext>
            </a:extLst>
          </p:cNvPr>
          <p:cNvSpPr>
            <a:spLocks noGrp="1"/>
          </p:cNvSpPr>
          <p:nvPr>
            <p:ph type="title"/>
          </p:nvPr>
        </p:nvSpPr>
        <p:spPr>
          <a:xfrm>
            <a:off x="541867" y="392575"/>
            <a:ext cx="5530808" cy="766200"/>
          </a:xfrm>
        </p:spPr>
        <p:txBody>
          <a:bodyPr/>
          <a:lstStyle/>
          <a:p>
            <a:r>
              <a:rPr lang="en-US" dirty="0">
                <a:latin typeface="Times New Roman" pitchFamily="18" charset="0"/>
                <a:ea typeface="Roboto Condensed" charset="0"/>
                <a:cs typeface="Times New Roman" pitchFamily="18" charset="0"/>
              </a:rPr>
              <a:t>ALGORITHM</a:t>
            </a:r>
            <a:endParaRPr lang="en-IN" dirty="0">
              <a:latin typeface="Times New Roman" pitchFamily="18" charset="0"/>
              <a:ea typeface="Roboto Condensed" charset="0"/>
              <a:cs typeface="Times New Roman" pitchFamily="18" charset="0"/>
            </a:endParaRPr>
          </a:p>
        </p:txBody>
      </p:sp>
      <p:sp>
        <p:nvSpPr>
          <p:cNvPr id="3" name="Text Placeholder 2">
            <a:extLst>
              <a:ext uri="{FF2B5EF4-FFF2-40B4-BE49-F238E27FC236}">
                <a16:creationId xmlns:a16="http://schemas.microsoft.com/office/drawing/2014/main" xmlns="" id="{514681C1-68A4-4DE1-B55D-2D9A3EECCA0B}"/>
              </a:ext>
            </a:extLst>
          </p:cNvPr>
          <p:cNvSpPr>
            <a:spLocks noGrp="1"/>
          </p:cNvSpPr>
          <p:nvPr>
            <p:ph type="body" idx="1"/>
          </p:nvPr>
        </p:nvSpPr>
        <p:spPr>
          <a:xfrm>
            <a:off x="259645" y="1074546"/>
            <a:ext cx="8832561" cy="3723232"/>
          </a:xfrm>
        </p:spPr>
        <p:txBody>
          <a:bodyPr/>
          <a:lstStyle/>
          <a:p>
            <a:pPr marL="101600" indent="0" algn="just">
              <a:lnSpc>
                <a:spcPct val="150000"/>
              </a:lnSpc>
              <a:buNone/>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solidFill>
                <a:schemeClr val="tx2">
                  <a:lumMod val="1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65CD728-BDB2-481E-B191-F726AED398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xmlns="" id="{99697611-A80C-4452-B720-7E7CD2813342}"/>
              </a:ext>
            </a:extLst>
          </p:cNvPr>
          <p:cNvPicPr>
            <a:picLocks noChangeAspect="1"/>
          </p:cNvPicPr>
          <p:nvPr/>
        </p:nvPicPr>
        <p:blipFill>
          <a:blip r:embed="rId2"/>
          <a:stretch>
            <a:fillRect/>
          </a:stretch>
        </p:blipFill>
        <p:spPr>
          <a:xfrm>
            <a:off x="7727819" y="32108"/>
            <a:ext cx="1364387" cy="1189194"/>
          </a:xfrm>
          <a:prstGeom prst="rect">
            <a:avLst/>
          </a:prstGeom>
        </p:spPr>
      </p:pic>
      <p:sp>
        <p:nvSpPr>
          <p:cNvPr id="4" name="Rectangle 3"/>
          <p:cNvSpPr/>
          <p:nvPr/>
        </p:nvSpPr>
        <p:spPr>
          <a:xfrm>
            <a:off x="276727" y="1669544"/>
            <a:ext cx="8446169" cy="1754326"/>
          </a:xfrm>
          <a:prstGeom prst="rect">
            <a:avLst/>
          </a:prstGeom>
        </p:spPr>
        <p:txBody>
          <a:bodyPr wrap="square">
            <a:spAutoFit/>
          </a:bodyPr>
          <a:lstStyle/>
          <a:p>
            <a:pPr algn="just">
              <a:lnSpc>
                <a:spcPct val="150000"/>
              </a:lnSpc>
              <a:buClr>
                <a:schemeClr val="accent3"/>
              </a:buClr>
            </a:pPr>
            <a:r>
              <a:rPr lang="en-US" sz="1800" b="1" dirty="0">
                <a:solidFill>
                  <a:schemeClr val="tx2">
                    <a:lumMod val="10000"/>
                  </a:schemeClr>
                </a:solidFill>
                <a:latin typeface="Times New Roman" panose="02020603050405020304" pitchFamily="18" charset="0"/>
                <a:cs typeface="Times New Roman" panose="02020603050405020304" pitchFamily="18" charset="0"/>
              </a:rPr>
              <a:t>ABE:</a:t>
            </a:r>
          </a:p>
          <a:p>
            <a:pPr marL="285750" indent="-285750" algn="just">
              <a:lnSpc>
                <a:spcPct val="150000"/>
              </a:lnSpc>
              <a:buClr>
                <a:schemeClr val="accent3"/>
              </a:buClr>
              <a:buFont typeface="Wingdings" panose="05000000000000000000" pitchFamily="2" charset="2"/>
              <a:buChar char="q"/>
            </a:pPr>
            <a:r>
              <a:rPr lang="en-US" sz="1800" b="1" dirty="0">
                <a:solidFill>
                  <a:srgbClr val="202124"/>
                </a:solidFill>
                <a:latin typeface="Times New Roman" panose="02020603050405020304" pitchFamily="18" charset="0"/>
                <a:cs typeface="Times New Roman" panose="02020603050405020304" pitchFamily="18" charset="0"/>
              </a:rPr>
              <a:t> Attribute-based encryption</a:t>
            </a:r>
            <a:r>
              <a:rPr lang="en-US" sz="1800" dirty="0">
                <a:solidFill>
                  <a:srgbClr val="202124"/>
                </a:solidFill>
                <a:latin typeface="Times New Roman" panose="02020603050405020304" pitchFamily="18" charset="0"/>
                <a:cs typeface="Times New Roman" panose="02020603050405020304" pitchFamily="18" charset="0"/>
              </a:rPr>
              <a:t> (ABE) can be used for log encryption. Instead of encrypting each part of a log with the keys of all recipients, it is possible to encrypt the log only with attributes which match recipients' attributes</a:t>
            </a:r>
            <a:endParaRPr lang="en-IN" sz="1800" dirty="0"/>
          </a:p>
        </p:txBody>
      </p:sp>
    </p:spTree>
    <p:extLst>
      <p:ext uri="{BB962C8B-B14F-4D97-AF65-F5344CB8AC3E}">
        <p14:creationId xmlns:p14="http://schemas.microsoft.com/office/powerpoint/2010/main" val="256925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Rectangle 5"/>
          <p:cNvSpPr/>
          <p:nvPr/>
        </p:nvSpPr>
        <p:spPr>
          <a:xfrm>
            <a:off x="336883" y="1286783"/>
            <a:ext cx="8434137" cy="2862322"/>
          </a:xfrm>
          <a:prstGeom prst="rect">
            <a:avLst/>
          </a:prstGeom>
        </p:spPr>
        <p:txBody>
          <a:bodyPr wrap="square">
            <a:spAutoFit/>
          </a:bodyPr>
          <a:lstStyle/>
          <a:p>
            <a:pPr algn="just">
              <a:lnSpc>
                <a:spcPct val="150000"/>
              </a:lnSpc>
              <a:buClr>
                <a:schemeClr val="accent3"/>
              </a:buClr>
            </a:pPr>
            <a:r>
              <a:rPr lang="en-US" sz="1800" b="1" dirty="0">
                <a:solidFill>
                  <a:schemeClr val="tx2">
                    <a:lumMod val="10000"/>
                  </a:schemeClr>
                </a:solidFill>
                <a:latin typeface="Times New Roman" panose="02020603050405020304" pitchFamily="18" charset="0"/>
                <a:cs typeface="Times New Roman" panose="02020603050405020304" pitchFamily="18" charset="0"/>
              </a:rPr>
              <a:t>Cipher text:</a:t>
            </a:r>
          </a:p>
          <a:p>
            <a:pPr marL="285750" indent="-285750" algn="just">
              <a:lnSpc>
                <a:spcPct val="150000"/>
              </a:lnSpc>
              <a:buClr>
                <a:schemeClr val="accent3"/>
              </a:buClr>
              <a:buFont typeface="Wingdings" panose="05000000000000000000" pitchFamily="2" charset="2"/>
              <a:buChar char="q"/>
            </a:pPr>
            <a:endParaRPr lang="en-US" sz="1800" b="1" dirty="0">
              <a:solidFill>
                <a:schemeClr val="tx2">
                  <a:lumMod val="10000"/>
                </a:schemeClr>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accent3"/>
              </a:buClr>
              <a:buFont typeface="Wingdings" panose="05000000000000000000" pitchFamily="2" charset="2"/>
              <a:buChar char="q"/>
            </a:pPr>
            <a:r>
              <a:rPr lang="en-US" sz="1800" dirty="0">
                <a:solidFill>
                  <a:schemeClr val="tx2">
                    <a:lumMod val="10000"/>
                  </a:schemeClr>
                </a:solidFill>
                <a:latin typeface="Times New Roman" panose="02020603050405020304" pitchFamily="18" charset="0"/>
                <a:cs typeface="Times New Roman" panose="02020603050405020304" pitchFamily="18" charset="0"/>
              </a:rPr>
              <a:t>Cipher text is also known as encrypted or encoded information because it contains a form of the original plaintext that is unreadable by a human or computer without the proper cipher to decrypt it. Decryption, the inverse of encryption, is the process of turning cipher text into readable plaintext.</a:t>
            </a:r>
          </a:p>
          <a:p>
            <a:pPr marL="285750" indent="-285750">
              <a:buClr>
                <a:schemeClr val="accent3"/>
              </a:buClr>
              <a:buFont typeface="Wingdings" panose="05000000000000000000" pitchFamily="2" charset="2"/>
              <a:buChar char="q"/>
            </a:pPr>
            <a:endParaRPr lang="en-IN" sz="1800" dirty="0"/>
          </a:p>
        </p:txBody>
      </p:sp>
    </p:spTree>
    <p:extLst>
      <p:ext uri="{BB962C8B-B14F-4D97-AF65-F5344CB8AC3E}">
        <p14:creationId xmlns:p14="http://schemas.microsoft.com/office/powerpoint/2010/main" val="416074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56E9-5C80-4A03-A1CB-A7DB5B26FAD0}"/>
              </a:ext>
            </a:extLst>
          </p:cNvPr>
          <p:cNvSpPr>
            <a:spLocks noGrp="1"/>
          </p:cNvSpPr>
          <p:nvPr>
            <p:ph type="title"/>
          </p:nvPr>
        </p:nvSpPr>
        <p:spPr>
          <a:xfrm>
            <a:off x="611075" y="364791"/>
            <a:ext cx="5258400" cy="766200"/>
          </a:xfrm>
        </p:spPr>
        <p:txBody>
          <a:bodyPr/>
          <a:lstStyle/>
          <a:p>
            <a:r>
              <a:rPr lang="en-US" dirty="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95E711B8-DEBC-48B5-911A-197A575D51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xmlns="" id="{739BCD0A-E66C-4709-A49C-D310BB294BAB}"/>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053" name="Rectangle 5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54" name="Rectangle 59"/>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44550" algn="l"/>
                <a:tab pos="1208088" algn="l"/>
              </a:tabLst>
            </a:pPr>
            <a:r>
              <a:rPr kumimoji="0" lang="en-US" sz="800" b="0" i="0" u="none" strike="noStrike" cap="none" normalizeH="0" baseline="0">
                <a:ln>
                  <a:noFill/>
                </a:ln>
                <a:solidFill>
                  <a:schemeClr val="tx1"/>
                </a:solidFill>
                <a:effectLst/>
                <a:latin typeface="Arial" pitchFamily="34" charset="0"/>
                <a:cs typeface="Arial" pitchFamily="34" charset="0"/>
              </a:rPr>
              <a:t/>
            </a:r>
            <a:br>
              <a:rPr kumimoji="0" lang="en-US" sz="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44550" algn="l"/>
                <a:tab pos="1208088" algn="l"/>
              </a:tabLst>
            </a:pPr>
            <a:r>
              <a:rPr kumimoji="0" lang="en-US" sz="1100" b="0" i="0" u="none" strike="noStrike" cap="none" normalizeH="0" baseline="0">
                <a:ln>
                  <a:noFill/>
                </a:ln>
                <a:solidFill>
                  <a:schemeClr val="tx1"/>
                </a:solidFill>
                <a:effectLst/>
                <a:latin typeface="Calibri" pitchFamily="34" charset="0"/>
                <a:ea typeface="Calibri" pitchFamily="34" charset="0"/>
                <a:cs typeface="Times New Roman" pitchFamily="18"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44550" algn="l"/>
                <a:tab pos="1208088"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Rectangle 62"/>
          <p:cNvSpPr>
            <a:spLocks noChangeArrowheads="1"/>
          </p:cNvSpPr>
          <p:nvPr/>
        </p:nvSpPr>
        <p:spPr bwMode="auto">
          <a:xfrm>
            <a:off x="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44550" algn="l"/>
                <a:tab pos="1208088" algn="l"/>
              </a:tabLst>
            </a:pPr>
            <a:r>
              <a:rPr kumimoji="0" lang="en-US" sz="800" b="0" i="0" u="none" strike="noStrike" cap="none" normalizeH="0" baseline="0">
                <a:ln>
                  <a:noFill/>
                </a:ln>
                <a:solidFill>
                  <a:schemeClr val="tx1"/>
                </a:solidFill>
                <a:effectLst/>
                <a:latin typeface="Arial" pitchFamily="34" charset="0"/>
                <a:cs typeface="Arial" pitchFamily="34" charset="0"/>
              </a:rPr>
              <a:t/>
            </a:r>
            <a:br>
              <a:rPr kumimoji="0" lang="en-US" sz="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844550" algn="l"/>
                <a:tab pos="1208088"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6" name="Rectangle 63"/>
          <p:cNvSpPr>
            <a:spLocks noChangeArrowheads="1"/>
          </p:cNvSpPr>
          <p:nvPr/>
        </p:nvSpPr>
        <p:spPr bwMode="auto">
          <a:xfrm>
            <a:off x="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 name="Canvas 1124">
            <a:extLst>
              <a:ext uri="{FF2B5EF4-FFF2-40B4-BE49-F238E27FC236}">
                <a16:creationId xmlns:a16="http://schemas.microsoft.com/office/drawing/2014/main" xmlns="" id="{261C0CC4-280E-FF41-C510-4852E1E3F5C0}"/>
              </a:ext>
            </a:extLst>
          </p:cNvPr>
          <p:cNvGrpSpPr/>
          <p:nvPr/>
        </p:nvGrpSpPr>
        <p:grpSpPr>
          <a:xfrm>
            <a:off x="997221" y="1371600"/>
            <a:ext cx="6304915" cy="3771900"/>
            <a:chOff x="0" y="0"/>
            <a:chExt cx="4929137" cy="4530725"/>
          </a:xfrm>
        </p:grpSpPr>
        <p:sp>
          <p:nvSpPr>
            <p:cNvPr id="4" name="Rectangle 3">
              <a:extLst>
                <a:ext uri="{FF2B5EF4-FFF2-40B4-BE49-F238E27FC236}">
                  <a16:creationId xmlns:a16="http://schemas.microsoft.com/office/drawing/2014/main" xmlns="" id="{CE05CF56-B6C3-A2BC-9FA6-636305F34D97}"/>
                </a:ext>
              </a:extLst>
            </p:cNvPr>
            <p:cNvSpPr/>
            <p:nvPr/>
          </p:nvSpPr>
          <p:spPr>
            <a:xfrm>
              <a:off x="0" y="0"/>
              <a:ext cx="4928870" cy="4530725"/>
            </a:xfrm>
            <a:prstGeom prst="rect">
              <a:avLst/>
            </a:prstGeom>
            <a:solidFill>
              <a:prstClr val="white"/>
            </a:solidFill>
          </p:spPr>
        </p:sp>
        <p:sp>
          <p:nvSpPr>
            <p:cNvPr id="7" name="Rectangle 6">
              <a:extLst>
                <a:ext uri="{FF2B5EF4-FFF2-40B4-BE49-F238E27FC236}">
                  <a16:creationId xmlns:a16="http://schemas.microsoft.com/office/drawing/2014/main" xmlns="" id="{EA49435A-D86F-2118-AF2E-9C5B7D41F33D}"/>
                </a:ext>
              </a:extLst>
            </p:cNvPr>
            <p:cNvSpPr/>
            <p:nvPr/>
          </p:nvSpPr>
          <p:spPr>
            <a:xfrm>
              <a:off x="295493" y="811496"/>
              <a:ext cx="986319" cy="328773"/>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solidFill>
                    <a:srgbClr val="000000"/>
                  </a:solidFill>
                  <a:effectLst/>
                  <a:ea typeface="Calibri" panose="020F0502020204030204" pitchFamily="34" charset="0"/>
                  <a:cs typeface="Times New Roman" panose="02020603050405020304" pitchFamily="18" charset="0"/>
                </a:rPr>
                <a:t>Data User</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xmlns="" id="{130019DE-BD46-2882-02EB-20320512079B}"/>
                </a:ext>
              </a:extLst>
            </p:cNvPr>
            <p:cNvSpPr/>
            <p:nvPr/>
          </p:nvSpPr>
          <p:spPr>
            <a:xfrm>
              <a:off x="434395" y="3862119"/>
              <a:ext cx="986155" cy="32829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US" sz="1100">
                  <a:solidFill>
                    <a:srgbClr val="000000"/>
                  </a:solidFill>
                  <a:effectLst/>
                  <a:ea typeface="Calibri" panose="020F0502020204030204" pitchFamily="34" charset="0"/>
                  <a:cs typeface="Times New Roman" panose="02020603050405020304" pitchFamily="18" charset="0"/>
                </a:rPr>
                <a:t>Cloud</a:t>
              </a:r>
              <a:endParaRPr lang="en-IN" sz="1100">
                <a:solidFill>
                  <a:srgbClr val="000000"/>
                </a:solidFill>
                <a:effectLst/>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xmlns="" id="{4E55D1F9-E990-56EE-3065-19D2D064CC6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 t="8513" r="9" b="13457"/>
            <a:stretch/>
          </p:blipFill>
          <p:spPr bwMode="auto">
            <a:xfrm>
              <a:off x="85898" y="4"/>
              <a:ext cx="1023867" cy="862781"/>
            </a:xfrm>
            <a:prstGeom prst="rect">
              <a:avLst/>
            </a:prstGeom>
            <a:noFill/>
            <a:ln>
              <a:noFill/>
            </a:ln>
          </p:spPr>
        </p:pic>
        <p:pic>
          <p:nvPicPr>
            <p:cNvPr id="10" name="Picture 9">
              <a:extLst>
                <a:ext uri="{FF2B5EF4-FFF2-40B4-BE49-F238E27FC236}">
                  <a16:creationId xmlns:a16="http://schemas.microsoft.com/office/drawing/2014/main" xmlns="" id="{7CD52496-8DBE-6998-625E-AB32917FDA81}"/>
                </a:ext>
              </a:extLst>
            </p:cNvPr>
            <p:cNvPicPr>
              <a:picLocks noChangeAspect="1"/>
            </p:cNvPicPr>
            <p:nvPr/>
          </p:nvPicPr>
          <p:blipFill>
            <a:blip r:embed="rId4"/>
            <a:stretch>
              <a:fillRect/>
            </a:stretch>
          </p:blipFill>
          <p:spPr>
            <a:xfrm>
              <a:off x="36007" y="3092524"/>
              <a:ext cx="1266346" cy="892871"/>
            </a:xfrm>
            <a:prstGeom prst="rect">
              <a:avLst/>
            </a:prstGeom>
          </p:spPr>
        </p:pic>
        <p:pic>
          <p:nvPicPr>
            <p:cNvPr id="11" name="Picture 10">
              <a:extLst>
                <a:ext uri="{FF2B5EF4-FFF2-40B4-BE49-F238E27FC236}">
                  <a16:creationId xmlns:a16="http://schemas.microsoft.com/office/drawing/2014/main" xmlns="" id="{E14DD2AE-1E70-E52D-D47D-C21433EC905D}"/>
                </a:ext>
              </a:extLst>
            </p:cNvPr>
            <p:cNvPicPr>
              <a:picLocks noChangeAspect="1"/>
            </p:cNvPicPr>
            <p:nvPr/>
          </p:nvPicPr>
          <p:blipFill>
            <a:blip r:embed="rId5"/>
            <a:stretch>
              <a:fillRect/>
            </a:stretch>
          </p:blipFill>
          <p:spPr>
            <a:xfrm>
              <a:off x="2026875" y="1397290"/>
              <a:ext cx="871002" cy="870474"/>
            </a:xfrm>
            <a:prstGeom prst="rect">
              <a:avLst/>
            </a:prstGeom>
          </p:spPr>
        </p:pic>
        <p:pic>
          <p:nvPicPr>
            <p:cNvPr id="12" name="Picture 11">
              <a:extLst>
                <a:ext uri="{FF2B5EF4-FFF2-40B4-BE49-F238E27FC236}">
                  <a16:creationId xmlns:a16="http://schemas.microsoft.com/office/drawing/2014/main" xmlns="" id="{9944FC9D-4971-7672-A3AB-FC0E9F19B7E2}"/>
                </a:ext>
              </a:extLst>
            </p:cNvPr>
            <p:cNvPicPr>
              <a:picLocks noChangeAspect="1"/>
            </p:cNvPicPr>
            <p:nvPr/>
          </p:nvPicPr>
          <p:blipFill>
            <a:blip r:embed="rId6"/>
            <a:stretch>
              <a:fillRect/>
            </a:stretch>
          </p:blipFill>
          <p:spPr>
            <a:xfrm>
              <a:off x="3270022" y="3071973"/>
              <a:ext cx="1070146" cy="735172"/>
            </a:xfrm>
            <a:prstGeom prst="rect">
              <a:avLst/>
            </a:prstGeom>
          </p:spPr>
        </p:pic>
        <p:cxnSp>
          <p:nvCxnSpPr>
            <p:cNvPr id="13" name="Straight Arrow Connector 12">
              <a:extLst>
                <a:ext uri="{FF2B5EF4-FFF2-40B4-BE49-F238E27FC236}">
                  <a16:creationId xmlns:a16="http://schemas.microsoft.com/office/drawing/2014/main" xmlns="" id="{2761844D-C0E8-7363-E5B9-4F25B9FB9105}"/>
                </a:ext>
              </a:extLst>
            </p:cNvPr>
            <p:cNvCxnSpPr/>
            <p:nvPr/>
          </p:nvCxnSpPr>
          <p:spPr>
            <a:xfrm>
              <a:off x="973551" y="873150"/>
              <a:ext cx="1158446" cy="894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97CDB5D7-A4B4-F07B-0048-17D610A48BCB}"/>
                </a:ext>
              </a:extLst>
            </p:cNvPr>
            <p:cNvCxnSpPr/>
            <p:nvPr/>
          </p:nvCxnSpPr>
          <p:spPr>
            <a:xfrm flipH="1">
              <a:off x="973548" y="2126755"/>
              <a:ext cx="1448695" cy="124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6A883B02-D1C5-7477-52EC-425556827567}"/>
                </a:ext>
              </a:extLst>
            </p:cNvPr>
            <p:cNvCxnSpPr/>
            <p:nvPr/>
          </p:nvCxnSpPr>
          <p:spPr>
            <a:xfrm>
              <a:off x="860460" y="421040"/>
              <a:ext cx="1315204" cy="108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xmlns="" id="{591D7CFD-DFC0-A6B1-D748-490D30841C03}"/>
                </a:ext>
              </a:extLst>
            </p:cNvPr>
            <p:cNvCxnSpPr/>
            <p:nvPr/>
          </p:nvCxnSpPr>
          <p:spPr>
            <a:xfrm flipV="1">
              <a:off x="459879" y="1982917"/>
              <a:ext cx="1643866" cy="1335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88396509-EDD5-B6A4-05EA-DECB9DD1F596}"/>
                </a:ext>
              </a:extLst>
            </p:cNvPr>
            <p:cNvCxnSpPr/>
            <p:nvPr/>
          </p:nvCxnSpPr>
          <p:spPr>
            <a:xfrm>
              <a:off x="2740742" y="2013739"/>
              <a:ext cx="750014" cy="1366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6EF73A25-9DD1-E5F9-4E61-C92B3C254923}"/>
                </a:ext>
              </a:extLst>
            </p:cNvPr>
            <p:cNvCxnSpPr/>
            <p:nvPr/>
          </p:nvCxnSpPr>
          <p:spPr>
            <a:xfrm flipV="1">
              <a:off x="1055740" y="308229"/>
              <a:ext cx="2774063" cy="2048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xmlns="" id="{C0974021-DD5E-C31E-B551-3F963AD4F0AD}"/>
                </a:ext>
              </a:extLst>
            </p:cNvPr>
            <p:cNvCxnSpPr/>
            <p:nvPr/>
          </p:nvCxnSpPr>
          <p:spPr>
            <a:xfrm>
              <a:off x="3819408" y="297896"/>
              <a:ext cx="0" cy="26917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xmlns="" id="{AD52C097-BD77-453F-8F45-B41ABE8C663E}"/>
                </a:ext>
              </a:extLst>
            </p:cNvPr>
            <p:cNvSpPr/>
            <p:nvPr/>
          </p:nvSpPr>
          <p:spPr>
            <a:xfrm rot="1653195">
              <a:off x="1098960" y="894366"/>
              <a:ext cx="1400866" cy="328296"/>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Register &amp; login </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23DC4A97-79AF-A1E7-6757-1A1E117247D0}"/>
                </a:ext>
              </a:extLst>
            </p:cNvPr>
            <p:cNvSpPr/>
            <p:nvPr/>
          </p:nvSpPr>
          <p:spPr>
            <a:xfrm rot="1484246">
              <a:off x="855638" y="1361532"/>
              <a:ext cx="1400810" cy="3276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Enter the text</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348FE8BA-AE85-DBE7-C395-61916F9AC836}"/>
                </a:ext>
              </a:extLst>
            </p:cNvPr>
            <p:cNvSpPr/>
            <p:nvPr/>
          </p:nvSpPr>
          <p:spPr>
            <a:xfrm>
              <a:off x="3177324" y="1413713"/>
              <a:ext cx="1751813" cy="3276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a:solidFill>
                    <a:srgbClr val="000000"/>
                  </a:solidFill>
                  <a:effectLst/>
                  <a:ea typeface="Calibri" panose="020F0502020204030204" pitchFamily="34" charset="0"/>
                  <a:cs typeface="Times New Roman" panose="02020603050405020304" pitchFamily="18" charset="0"/>
                </a:rPr>
                <a:t>New User want to merge it </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AAA14865-53D4-D91B-55A3-AA401211DE1B}"/>
                </a:ext>
              </a:extLst>
            </p:cNvPr>
            <p:cNvSpPr/>
            <p:nvPr/>
          </p:nvSpPr>
          <p:spPr>
            <a:xfrm>
              <a:off x="1559836" y="60398"/>
              <a:ext cx="1751330" cy="3270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a:solidFill>
                    <a:srgbClr val="000000"/>
                  </a:solidFill>
                  <a:effectLst/>
                  <a:ea typeface="Calibri" panose="020F0502020204030204" pitchFamily="34" charset="0"/>
                  <a:cs typeface="Times New Roman" panose="02020603050405020304" pitchFamily="18" charset="0"/>
                </a:rPr>
                <a:t>Spitted &amp; encrypted text</a:t>
              </a:r>
              <a:endParaRPr lang="en-IN" sz="1100">
                <a:solidFill>
                  <a:srgbClr val="000000"/>
                </a:solidFill>
                <a:effectLst/>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xmlns="" id="{D9CEA6F0-2FA5-1562-737E-2E976100A8C4}"/>
                </a:ext>
              </a:extLst>
            </p:cNvPr>
            <p:cNvSpPr/>
            <p:nvPr/>
          </p:nvSpPr>
          <p:spPr>
            <a:xfrm rot="3105954">
              <a:off x="2021053" y="2533456"/>
              <a:ext cx="1751330" cy="3270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Get OTP &amp; scan QR</a:t>
              </a:r>
              <a:endParaRPr lang="en-IN" sz="1100" dirty="0">
                <a:solidFill>
                  <a:srgbClr val="000000"/>
                </a:solidFill>
                <a:effectLst/>
                <a:ea typeface="Calibri" panose="020F0502020204030204" pitchFamily="34" charset="0"/>
                <a:cs typeface="Times New Roman" panose="02020603050405020304" pitchFamily="18" charset="0"/>
              </a:endParaRPr>
            </a:p>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A0EA4EA3-47F2-8721-1609-28E094EC3AAC}"/>
                </a:ext>
              </a:extLst>
            </p:cNvPr>
            <p:cNvSpPr/>
            <p:nvPr/>
          </p:nvSpPr>
          <p:spPr>
            <a:xfrm rot="19957231">
              <a:off x="559509" y="2428206"/>
              <a:ext cx="1400175" cy="32702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Login &amp; Authorize</a:t>
              </a:r>
              <a:endParaRPr lang="en-IN" sz="1100" dirty="0">
                <a:solidFill>
                  <a:srgbClr val="000000"/>
                </a:solidFill>
                <a:effectLst/>
                <a:ea typeface="Calibri" panose="020F0502020204030204" pitchFamily="34" charset="0"/>
                <a:cs typeface="Times New Roman" panose="02020603050405020304" pitchFamily="18" charset="0"/>
              </a:endParaRPr>
            </a:p>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 </a:t>
              </a:r>
              <a:endParaRPr lang="en-IN" sz="1100" dirty="0">
                <a:solidFill>
                  <a:srgbClr val="000000"/>
                </a:solidFill>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2F84183F-9538-1960-4B70-87E8E8379399}"/>
                </a:ext>
              </a:extLst>
            </p:cNvPr>
            <p:cNvSpPr/>
            <p:nvPr/>
          </p:nvSpPr>
          <p:spPr>
            <a:xfrm rot="19695457">
              <a:off x="1095648" y="2740178"/>
              <a:ext cx="163426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5000"/>
                </a:lnSpc>
                <a:spcAft>
                  <a:spcPts val="800"/>
                </a:spcAft>
              </a:pPr>
              <a:r>
                <a:rPr lang="en-US" sz="1100" dirty="0">
                  <a:solidFill>
                    <a:srgbClr val="000000"/>
                  </a:solidFill>
                  <a:effectLst/>
                  <a:ea typeface="Calibri" panose="020F0502020204030204" pitchFamily="34" charset="0"/>
                  <a:cs typeface="Times New Roman" panose="02020603050405020304" pitchFamily="18" charset="0"/>
                </a:rPr>
                <a:t>View Encrypted Message</a:t>
              </a:r>
              <a:endParaRPr lang="en-IN" sz="1100" dirty="0">
                <a:solidFill>
                  <a:srgbClr val="000000"/>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18206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270E6D-95E2-4379-8A49-FE8C1880EF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76719E3C-19A6-47F5-8F8C-20872158AA35}"/>
              </a:ext>
            </a:extLst>
          </p:cNvPr>
          <p:cNvSpPr>
            <a:spLocks noGrp="1"/>
          </p:cNvSpPr>
          <p:nvPr>
            <p:ph type="body" idx="1"/>
          </p:nvPr>
        </p:nvSpPr>
        <p:spPr>
          <a:xfrm>
            <a:off x="170331" y="1464693"/>
            <a:ext cx="7792513" cy="2724300"/>
          </a:xfrm>
        </p:spPr>
        <p:txBody>
          <a:bodyPr/>
          <a:lstStyle/>
          <a:p>
            <a:pPr marL="101600" indent="0" algn="just">
              <a:lnSpc>
                <a:spcPct val="150000"/>
              </a:lnSpc>
              <a:buClr>
                <a:schemeClr val="accent3"/>
              </a:buClr>
              <a:buNone/>
            </a:pPr>
            <a:r>
              <a:rPr lang="en-US" sz="1800" dirty="0">
                <a:solidFill>
                  <a:schemeClr val="tx2">
                    <a:lumMod val="10000"/>
                  </a:schemeClr>
                </a:solidFill>
                <a:latin typeface="Times New Roman" pitchFamily="18" charset="0"/>
                <a:cs typeface="Times New Roman" pitchFamily="18" charset="0"/>
              </a:rPr>
              <a:t>In this project has two modules:</a:t>
            </a:r>
          </a:p>
          <a:p>
            <a:pPr marL="101600" indent="0" algn="just">
              <a:lnSpc>
                <a:spcPct val="150000"/>
              </a:lnSpc>
              <a:buClr>
                <a:schemeClr val="accent3"/>
              </a:buClr>
              <a:buNone/>
            </a:pPr>
            <a:r>
              <a:rPr lang="en-US" sz="1800" dirty="0">
                <a:solidFill>
                  <a:schemeClr val="tx2">
                    <a:lumMod val="10000"/>
                  </a:schemeClr>
                </a:solidFill>
                <a:latin typeface="Times New Roman" pitchFamily="18" charset="0"/>
                <a:cs typeface="Times New Roman" pitchFamily="18" charset="0"/>
              </a:rPr>
              <a:t>1. Data User</a:t>
            </a:r>
          </a:p>
          <a:p>
            <a:pPr marL="101600" indent="0" algn="just">
              <a:lnSpc>
                <a:spcPct val="150000"/>
              </a:lnSpc>
              <a:buClr>
                <a:schemeClr val="accent3"/>
              </a:buClr>
              <a:buNone/>
            </a:pPr>
            <a:r>
              <a:rPr lang="en-US" sz="1800" dirty="0">
                <a:solidFill>
                  <a:schemeClr val="tx2">
                    <a:lumMod val="10000"/>
                  </a:schemeClr>
                </a:solidFill>
                <a:latin typeface="Times New Roman" pitchFamily="18" charset="0"/>
                <a:cs typeface="Times New Roman" pitchFamily="18" charset="0"/>
              </a:rPr>
              <a:t>2. Cloud Server</a:t>
            </a:r>
            <a:endParaRPr lang="en-IN" sz="1800" dirty="0">
              <a:solidFill>
                <a:schemeClr val="tx2">
                  <a:lumMod val="1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F294BDD-1CAA-4340-A812-7EB026C53D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xmlns="" id="{61BCB0D1-6637-428B-9835-F7238B1CF4EB}"/>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99459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345662" y="1221302"/>
            <a:ext cx="8332631" cy="3196152"/>
          </a:xfrm>
        </p:spPr>
        <p:txBody>
          <a:bodyPr/>
          <a:lstStyle/>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Register the account with the basic information</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After authorized user can login the account</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Enter the text what you want to send </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View </a:t>
            </a:r>
            <a:r>
              <a:rPr lang="en-US" sz="1800" dirty="0" err="1">
                <a:solidFill>
                  <a:schemeClr val="tx2">
                    <a:lumMod val="10000"/>
                  </a:schemeClr>
                </a:solidFill>
                <a:latin typeface="Times New Roman" pitchFamily="18" charset="0"/>
                <a:cs typeface="Times New Roman" pitchFamily="18" charset="0"/>
              </a:rPr>
              <a:t>splitted</a:t>
            </a:r>
            <a:r>
              <a:rPr lang="en-US" sz="1800" dirty="0">
                <a:solidFill>
                  <a:schemeClr val="tx2">
                    <a:lumMod val="10000"/>
                  </a:schemeClr>
                </a:solidFill>
                <a:latin typeface="Times New Roman" pitchFamily="18" charset="0"/>
                <a:cs typeface="Times New Roman" pitchFamily="18" charset="0"/>
              </a:rPr>
              <a:t> text and encrypted text</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Click send and select the person to whom you want to send </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After Receive new user want to merge the QR </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Get OTP and Scan QR code</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Logout </a:t>
            </a: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345662" y="436062"/>
            <a:ext cx="3839971" cy="579967"/>
          </a:xfrm>
          <a:prstGeom prst="rect">
            <a:avLst/>
          </a:prstGeom>
          <a:noFill/>
        </p:spPr>
        <p:txBody>
          <a:bodyPr wrap="square" rtlCol="0">
            <a:spAutoFit/>
          </a:bodyPr>
          <a:lstStyle/>
          <a:p>
            <a:pPr>
              <a:lnSpc>
                <a:spcPct val="150000"/>
              </a:lnSpc>
              <a:buClr>
                <a:schemeClr val="accent3"/>
              </a:buClr>
            </a:pPr>
            <a:r>
              <a:rPr lang="en-US" sz="2400" b="1" dirty="0">
                <a:solidFill>
                  <a:schemeClr val="bg1"/>
                </a:solidFill>
                <a:latin typeface="Times New Roman" pitchFamily="18" charset="0"/>
                <a:cs typeface="Times New Roman" pitchFamily="18" charset="0"/>
              </a:rPr>
              <a:t>DATA USER</a:t>
            </a:r>
          </a:p>
        </p:txBody>
      </p:sp>
    </p:spTree>
    <p:extLst>
      <p:ext uri="{BB962C8B-B14F-4D97-AF65-F5344CB8AC3E}">
        <p14:creationId xmlns:p14="http://schemas.microsoft.com/office/powerpoint/2010/main" val="333202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079A8BC-3234-4A89-BE08-27AC66F9E923}"/>
              </a:ext>
            </a:extLst>
          </p:cNvPr>
          <p:cNvSpPr>
            <a:spLocks noGrp="1"/>
          </p:cNvSpPr>
          <p:nvPr>
            <p:ph type="body" idx="1"/>
          </p:nvPr>
        </p:nvSpPr>
        <p:spPr>
          <a:xfrm>
            <a:off x="157089" y="936481"/>
            <a:ext cx="8796271" cy="3217972"/>
          </a:xfrm>
        </p:spPr>
        <p:txBody>
          <a:bodyPr/>
          <a:lstStyle/>
          <a:p>
            <a:pPr>
              <a:lnSpc>
                <a:spcPct val="150000"/>
              </a:lnSpc>
              <a:buClr>
                <a:schemeClr val="accent3"/>
              </a:buClr>
              <a:buFont typeface="Wingdings" pitchFamily="2" charset="2"/>
              <a:buChar char="q"/>
            </a:pPr>
            <a:endParaRPr lang="en-US" sz="1800" dirty="0">
              <a:solidFill>
                <a:schemeClr val="tx2">
                  <a:lumMod val="10000"/>
                </a:schemeClr>
              </a:solidFill>
              <a:latin typeface="Times New Roman" pitchFamily="18" charset="0"/>
              <a:cs typeface="Times New Roman" pitchFamily="18" charset="0"/>
            </a:endParaRP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Login the account with the correct username and Password</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Authorize the owner and user </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View Encrypted Message details </a:t>
            </a:r>
          </a:p>
          <a:p>
            <a:pPr>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Logout</a:t>
            </a:r>
            <a:endParaRPr lang="en-IN" sz="1800" dirty="0">
              <a:solidFill>
                <a:schemeClr val="tx2">
                  <a:lumMod val="10000"/>
                </a:schemeClr>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6EA2410A-A460-404A-8D52-D6B8BC88CF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Picture 5">
            <a:extLst>
              <a:ext uri="{FF2B5EF4-FFF2-40B4-BE49-F238E27FC236}">
                <a16:creationId xmlns:a16="http://schemas.microsoft.com/office/drawing/2014/main" xmlns="" id="{4D609D81-A880-490D-B4ED-01033CF877FE}"/>
              </a:ext>
            </a:extLst>
          </p:cNvPr>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270934" y="527382"/>
            <a:ext cx="4301066" cy="461665"/>
          </a:xfrm>
          <a:prstGeom prst="rect">
            <a:avLst/>
          </a:prstGeom>
          <a:noFill/>
        </p:spPr>
        <p:txBody>
          <a:bodyPr wrap="square" rtlCol="0">
            <a:spAutoFit/>
          </a:bodyPr>
          <a:lstStyle/>
          <a:p>
            <a:pPr>
              <a:buClr>
                <a:schemeClr val="accent3"/>
              </a:buClr>
            </a:pPr>
            <a:r>
              <a:rPr lang="en-US" sz="2400" b="1" dirty="0">
                <a:solidFill>
                  <a:schemeClr val="bg1"/>
                </a:solidFill>
                <a:latin typeface="Times New Roman" pitchFamily="18" charset="0"/>
                <a:cs typeface="Times New Roman" pitchFamily="18" charset="0"/>
              </a:rPr>
              <a:t>CLOUD SERVER</a:t>
            </a:r>
          </a:p>
        </p:txBody>
      </p:sp>
    </p:spTree>
    <p:extLst>
      <p:ext uri="{BB962C8B-B14F-4D97-AF65-F5344CB8AC3E}">
        <p14:creationId xmlns:p14="http://schemas.microsoft.com/office/powerpoint/2010/main" val="257337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47B24-CA3E-4802-AC8A-56E9AFBC81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REQUIREMENTS</a:t>
            </a:r>
            <a:endParaRPr lang="en-IN" dirty="0"/>
          </a:p>
        </p:txBody>
      </p:sp>
      <p:sp>
        <p:nvSpPr>
          <p:cNvPr id="5" name="Slide Number Placeholder 4">
            <a:extLst>
              <a:ext uri="{FF2B5EF4-FFF2-40B4-BE49-F238E27FC236}">
                <a16:creationId xmlns:a16="http://schemas.microsoft.com/office/drawing/2014/main" xmlns="" id="{E26F7FAC-C5E2-4168-AD80-94960E7AFF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a:extLst>
              <a:ext uri="{FF2B5EF4-FFF2-40B4-BE49-F238E27FC236}">
                <a16:creationId xmlns:a16="http://schemas.microsoft.com/office/drawing/2014/main" xmlns="" id="{2BF2A0BE-81C5-4853-A0E9-A1D8C3CE0CC5}"/>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10" name="Table 9">
            <a:extLst>
              <a:ext uri="{FF2B5EF4-FFF2-40B4-BE49-F238E27FC236}">
                <a16:creationId xmlns:a16="http://schemas.microsoft.com/office/drawing/2014/main" xmlns="" id="{C716D4AA-A915-6556-2198-9B8C5C1D6758}"/>
              </a:ext>
            </a:extLst>
          </p:cNvPr>
          <p:cNvGraphicFramePr>
            <a:graphicFrameLocks noGrp="1"/>
          </p:cNvGraphicFramePr>
          <p:nvPr>
            <p:extLst>
              <p:ext uri="{D42A27DB-BD31-4B8C-83A1-F6EECF244321}">
                <p14:modId xmlns:p14="http://schemas.microsoft.com/office/powerpoint/2010/main" val="3255853023"/>
              </p:ext>
            </p:extLst>
          </p:nvPr>
        </p:nvGraphicFramePr>
        <p:xfrm>
          <a:off x="1403797" y="1653776"/>
          <a:ext cx="5190186" cy="2920152"/>
        </p:xfrm>
        <a:graphic>
          <a:graphicData uri="http://schemas.openxmlformats.org/drawingml/2006/table">
            <a:tbl>
              <a:tblPr firstRow="1" firstCol="1" bandRow="1">
                <a:tableStyleId>{E27665BA-8202-44FC-AD62-C9F0E3EA811A}</a:tableStyleId>
              </a:tblPr>
              <a:tblGrid>
                <a:gridCol w="1094705">
                  <a:extLst>
                    <a:ext uri="{9D8B030D-6E8A-4147-A177-3AD203B41FA5}">
                      <a16:colId xmlns:a16="http://schemas.microsoft.com/office/drawing/2014/main" xmlns="" val="1335803841"/>
                    </a:ext>
                  </a:extLst>
                </a:gridCol>
                <a:gridCol w="4095481">
                  <a:extLst>
                    <a:ext uri="{9D8B030D-6E8A-4147-A177-3AD203B41FA5}">
                      <a16:colId xmlns:a16="http://schemas.microsoft.com/office/drawing/2014/main" xmlns="" val="969546799"/>
                    </a:ext>
                  </a:extLst>
                </a:gridCol>
              </a:tblGrid>
              <a:tr h="586002">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56110793"/>
                  </a:ext>
                </a:extLst>
              </a:tr>
              <a:tr h="602764">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40GB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40832985"/>
                  </a:ext>
                </a:extLst>
              </a:tr>
              <a:tr h="63410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93645137"/>
                  </a:ext>
                </a:extLst>
              </a:tr>
              <a:tr h="1030216">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Processor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30488737"/>
                  </a:ext>
                </a:extLst>
              </a:tr>
            </a:tbl>
          </a:graphicData>
        </a:graphic>
      </p:graphicFrame>
    </p:spTree>
    <p:extLst>
      <p:ext uri="{BB962C8B-B14F-4D97-AF65-F5344CB8AC3E}">
        <p14:creationId xmlns:p14="http://schemas.microsoft.com/office/powerpoint/2010/main" val="305966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8FF4B-38FD-47CD-8769-05353407D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SOFTWARE REQUIREMENTS</a:t>
            </a:r>
            <a:endParaRPr lang="en-IN" dirty="0"/>
          </a:p>
        </p:txBody>
      </p:sp>
      <p:sp>
        <p:nvSpPr>
          <p:cNvPr id="5" name="Slide Number Placeholder 4">
            <a:extLst>
              <a:ext uri="{FF2B5EF4-FFF2-40B4-BE49-F238E27FC236}">
                <a16:creationId xmlns:a16="http://schemas.microsoft.com/office/drawing/2014/main" xmlns="" id="{B05DE1C6-1332-4DA7-AC8D-FCD6281833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xmlns="" id="{B401507D-81A9-44F3-B782-583EAFCD429B}"/>
              </a:ext>
            </a:extLst>
          </p:cNvPr>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a:extLst>
              <a:ext uri="{FF2B5EF4-FFF2-40B4-BE49-F238E27FC236}">
                <a16:creationId xmlns:a16="http://schemas.microsoft.com/office/drawing/2014/main" xmlns="" id="{1C67A597-4F7D-E861-DB6E-AF367E2DF31E}"/>
              </a:ext>
            </a:extLst>
          </p:cNvPr>
          <p:cNvGraphicFramePr>
            <a:graphicFrameLocks noGrp="1"/>
          </p:cNvGraphicFramePr>
          <p:nvPr>
            <p:extLst>
              <p:ext uri="{D42A27DB-BD31-4B8C-83A1-F6EECF244321}">
                <p14:modId xmlns:p14="http://schemas.microsoft.com/office/powerpoint/2010/main" val="243033756"/>
              </p:ext>
            </p:extLst>
          </p:nvPr>
        </p:nvGraphicFramePr>
        <p:xfrm>
          <a:off x="1785285" y="1685047"/>
          <a:ext cx="4957092" cy="2951453"/>
        </p:xfrm>
        <a:graphic>
          <a:graphicData uri="http://schemas.openxmlformats.org/drawingml/2006/table">
            <a:tbl>
              <a:tblPr firstRow="1" firstCol="1" bandRow="1">
                <a:tableStyleId>{E27665BA-8202-44FC-AD62-C9F0E3EA811A}</a:tableStyleId>
              </a:tblPr>
              <a:tblGrid>
                <a:gridCol w="1782163">
                  <a:extLst>
                    <a:ext uri="{9D8B030D-6E8A-4147-A177-3AD203B41FA5}">
                      <a16:colId xmlns:a16="http://schemas.microsoft.com/office/drawing/2014/main" xmlns="" val="2104203393"/>
                    </a:ext>
                  </a:extLst>
                </a:gridCol>
                <a:gridCol w="3174929">
                  <a:extLst>
                    <a:ext uri="{9D8B030D-6E8A-4147-A177-3AD203B41FA5}">
                      <a16:colId xmlns:a16="http://schemas.microsoft.com/office/drawing/2014/main" xmlns="" val="3807746185"/>
                    </a:ext>
                  </a:extLst>
                </a:gridCol>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19063774"/>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Backend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286320"/>
                  </a:ext>
                </a:extLst>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864808"/>
                  </a:ext>
                </a:extLst>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 DEVELOPEMENTKIT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21108203"/>
                  </a:ext>
                </a:extLst>
              </a:tr>
            </a:tbl>
          </a:graphicData>
        </a:graphic>
      </p:graphicFrame>
    </p:spTree>
    <p:extLst>
      <p:ext uri="{BB962C8B-B14F-4D97-AF65-F5344CB8AC3E}">
        <p14:creationId xmlns:p14="http://schemas.microsoft.com/office/powerpoint/2010/main" val="25425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3C20C4-9B75-4D45-96CD-64E552866F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A98DC350-72BB-4644-8DA5-AD2C7074F91A}"/>
              </a:ext>
            </a:extLst>
          </p:cNvPr>
          <p:cNvSpPr>
            <a:spLocks noGrp="1"/>
          </p:cNvSpPr>
          <p:nvPr>
            <p:ph type="body" idx="1"/>
          </p:nvPr>
        </p:nvSpPr>
        <p:spPr>
          <a:xfrm>
            <a:off x="444136" y="1566751"/>
            <a:ext cx="8125097" cy="2724300"/>
          </a:xfrm>
        </p:spPr>
        <p:txBody>
          <a:bodyPr/>
          <a:lstStyle/>
          <a:p>
            <a:pPr algn="just">
              <a:lnSpc>
                <a:spcPct val="150000"/>
              </a:lnSpc>
              <a:buClr>
                <a:schemeClr val="accent1"/>
              </a:buClr>
              <a:buFont typeface="Wingdings" pitchFamily="2" charset="2"/>
              <a:buChar char="q"/>
            </a:pPr>
            <a:r>
              <a:rPr lang="en-US" sz="1800" dirty="0">
                <a:solidFill>
                  <a:schemeClr val="tx1">
                    <a:lumMod val="50000"/>
                  </a:schemeClr>
                </a:solidFill>
                <a:latin typeface="Times New Roman" panose="02020603050405020304" pitchFamily="18" charset="0"/>
                <a:cs typeface="Times New Roman" panose="02020603050405020304" pitchFamily="18" charset="0"/>
              </a:rPr>
              <a:t>In our future work ,we improve the security of symmetric searchable encryption, due to that indicate a client’s query privacy can be revealed even with small leakage. </a:t>
            </a:r>
            <a:endParaRPr lang="en-IN" sz="1800" dirty="0">
              <a:solidFill>
                <a:schemeClr val="tx1">
                  <a:lumMod val="5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CCF284ED-2E7B-4478-8F69-D20EBCD6EC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xmlns="" id="{3B463137-BFAE-4166-A145-414D7C2C2755}"/>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304661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BB76E-7E65-4EED-9054-41DE8B794F92}"/>
              </a:ext>
            </a:extLst>
          </p:cNvPr>
          <p:cNvSpPr>
            <a:spLocks noGrp="1"/>
          </p:cNvSpPr>
          <p:nvPr>
            <p:ph type="title"/>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D59C5E6-0113-4B09-AF2B-4CE8E7F41C7F}"/>
              </a:ext>
            </a:extLst>
          </p:cNvPr>
          <p:cNvSpPr>
            <a:spLocks noGrp="1"/>
          </p:cNvSpPr>
          <p:nvPr>
            <p:ph type="body" idx="1"/>
          </p:nvPr>
        </p:nvSpPr>
        <p:spPr>
          <a:xfrm>
            <a:off x="372977" y="1263509"/>
            <a:ext cx="8354679" cy="3582761"/>
          </a:xfrm>
        </p:spPr>
        <p:txBody>
          <a:bodyPr/>
          <a:lstStyle/>
          <a:p>
            <a:pPr marL="285750" indent="-285750" algn="just">
              <a:lnSpc>
                <a:spcPct val="150000"/>
              </a:lnSpc>
              <a:spcBef>
                <a:spcPts val="1400"/>
              </a:spcBef>
              <a:buSzPts val="2400"/>
              <a:buFont typeface="Wingdings" panose="05000000000000000000" pitchFamily="2" charset="2"/>
              <a:buChar char="q"/>
            </a:pPr>
            <a:r>
              <a:rPr lang="en-US" sz="1800" dirty="0">
                <a:solidFill>
                  <a:schemeClr val="tx2">
                    <a:lumMod val="10000"/>
                  </a:schemeClr>
                </a:solidFill>
                <a:latin typeface="Times New Roman" pitchFamily="18" charset="0"/>
                <a:cs typeface="Times New Roman" pitchFamily="18" charset="0"/>
              </a:rPr>
              <a:t>In this paper, we study the forward security for public key searchable encryption, which means a new added encrypted data file cannot be searched by the search tokens generated before the encrypted data file. </a:t>
            </a:r>
          </a:p>
          <a:p>
            <a:pPr marL="285750" indent="-285750" algn="just">
              <a:lnSpc>
                <a:spcPct val="150000"/>
              </a:lnSpc>
              <a:spcBef>
                <a:spcPts val="1400"/>
              </a:spcBef>
              <a:buSzPts val="2400"/>
              <a:buFont typeface="Wingdings" panose="05000000000000000000" pitchFamily="2" charset="2"/>
              <a:buChar char="q"/>
            </a:pPr>
            <a:r>
              <a:rPr lang="en-US" sz="1800" dirty="0">
                <a:solidFill>
                  <a:schemeClr val="tx2">
                    <a:lumMod val="10000"/>
                  </a:schemeClr>
                </a:solidFill>
                <a:latin typeface="Times New Roman" pitchFamily="18" charset="0"/>
                <a:cs typeface="Times New Roman" pitchFamily="18" charset="0"/>
              </a:rPr>
              <a:t>This security is urgently required for the public key searchable encryption schemes deployed in cloud storage, and can greatly reduce the privacy information leaked to a cloud server.</a:t>
            </a:r>
            <a:endParaRPr lang="en-IN" sz="1800" dirty="0">
              <a:solidFill>
                <a:schemeClr val="tx2">
                  <a:lumMod val="1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421DA3B1-560E-4687-9E74-4D2C650304A1}"/>
              </a:ext>
            </a:extLst>
          </p:cNvPr>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 smtClean="0"/>
              <a:pPr marL="0" lvl="0" indent="0" algn="r" rtl="0">
                <a:lnSpc>
                  <a:spcPct val="150000"/>
                </a:lnSpc>
                <a:spcBef>
                  <a:spcPts val="0"/>
                </a:spcBef>
                <a:spcAft>
                  <a:spcPts val="0"/>
                </a:spcAft>
                <a:buNone/>
              </a:pPr>
              <a:t>19</a:t>
            </a:fld>
            <a:endParaRPr lang="en"/>
          </a:p>
        </p:txBody>
      </p:sp>
      <p:pic>
        <p:nvPicPr>
          <p:cNvPr id="6" name="Picture 5">
            <a:extLst>
              <a:ext uri="{FF2B5EF4-FFF2-40B4-BE49-F238E27FC236}">
                <a16:creationId xmlns:a16="http://schemas.microsoft.com/office/drawing/2014/main" xmlns="" id="{1F6A039A-BC90-4239-92AA-82BA7D07416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56582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01600" y="1011060"/>
            <a:ext cx="6321778" cy="2961900"/>
          </a:xfrm>
          <a:prstGeom prst="rect">
            <a:avLst/>
          </a:prstGeom>
        </p:spPr>
        <p:txBody>
          <a:bodyPr spcFirstLastPara="1" wrap="square" lIns="91425" tIns="91425" rIns="91425" bIns="91425" anchor="ctr" anchorCtr="0">
            <a:noAutofit/>
          </a:bodyPr>
          <a:lstStyle/>
          <a:p>
            <a:pPr lvl="0" algn="ctr"/>
            <a:r>
              <a:rPr lang="en-US" sz="1800" dirty="0">
                <a:solidFill>
                  <a:schemeClr val="dk1"/>
                </a:solidFill>
                <a:latin typeface="Times New Roman"/>
                <a:ea typeface="Times New Roman"/>
                <a:cs typeface="Times New Roman"/>
                <a:sym typeface="Times New Roman"/>
              </a:rPr>
              <a:t> </a:t>
            </a:r>
            <a:endParaRPr sz="2000" dirty="0">
              <a:solidFill>
                <a:schemeClr val="bg1"/>
              </a:solidFill>
            </a:endParaRPr>
          </a:p>
        </p:txBody>
      </p:sp>
      <p:sp>
        <p:nvSpPr>
          <p:cNvPr id="3" name="TextBox 2">
            <a:extLst>
              <a:ext uri="{FF2B5EF4-FFF2-40B4-BE49-F238E27FC236}">
                <a16:creationId xmlns:a16="http://schemas.microsoft.com/office/drawing/2014/main" xmlns="" id="{6154C9EB-8FE6-D9F0-75D4-3D94FF534BBB}"/>
              </a:ext>
            </a:extLst>
          </p:cNvPr>
          <p:cNvSpPr txBox="1"/>
          <p:nvPr/>
        </p:nvSpPr>
        <p:spPr>
          <a:xfrm>
            <a:off x="283335" y="1958378"/>
            <a:ext cx="7122017" cy="1133965"/>
          </a:xfrm>
          <a:prstGeom prst="rect">
            <a:avLst/>
          </a:prstGeom>
          <a:noFill/>
        </p:spPr>
        <p:txBody>
          <a:bodyPr wrap="square">
            <a:spAutoFit/>
          </a:bodyPr>
          <a:lstStyle/>
          <a:p>
            <a:pPr algn="ctr">
              <a:lnSpc>
                <a:spcPct val="150000"/>
              </a:lnSpc>
            </a:pPr>
            <a:r>
              <a:rPr lang="en-US" sz="2400" b="1" dirty="0">
                <a:solidFill>
                  <a:schemeClr val="bg1"/>
                </a:solidFill>
                <a:latin typeface="Times New Roman" pitchFamily="18" charset="0"/>
                <a:cs typeface="Times New Roman" pitchFamily="18" charset="0"/>
              </a:rPr>
              <a:t>Forward Secure Public Key Message Encryption in Cloud to using QR Code</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3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F17129-63AA-4EF6-802C-84D2FBD02C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a16="http://schemas.microsoft.com/office/drawing/2014/main" xmlns="" id="{15ADD2A5-1116-4E5D-AB14-4B8F174D1A68}"/>
              </a:ext>
            </a:extLst>
          </p:cNvPr>
          <p:cNvSpPr>
            <a:spLocks noGrp="1"/>
          </p:cNvSpPr>
          <p:nvPr>
            <p:ph type="body" idx="1"/>
          </p:nvPr>
        </p:nvSpPr>
        <p:spPr>
          <a:xfrm>
            <a:off x="0" y="1143193"/>
            <a:ext cx="9092206" cy="3823647"/>
          </a:xfrm>
        </p:spPr>
        <p:txBody>
          <a:bodyPr/>
          <a:lstStyle/>
          <a:p>
            <a:pPr indent="-457200" algn="just">
              <a:lnSpc>
                <a:spcPct val="150000"/>
              </a:lnSpc>
              <a:buNone/>
            </a:pPr>
            <a:r>
              <a:rPr lang="en-IN" sz="1800" dirty="0">
                <a:solidFill>
                  <a:schemeClr val="tx2">
                    <a:lumMod val="10000"/>
                  </a:schemeClr>
                </a:solidFill>
                <a:latin typeface="Times New Roman" pitchFamily="18" charset="0"/>
                <a:cs typeface="Times New Roman" pitchFamily="18" charset="0"/>
              </a:rPr>
              <a:t> [1] Q. Wang, M. Du, X. Chen, Y. Chen, P. Zhou, X. Chen, and X. Huang, “Privacy-preserving collaborative model learning: The case of word vector training,” IEEE Trans. Knowl. Data Eng, vol. 30, no. 12, pp. 2381–2393, 2018.</a:t>
            </a:r>
          </a:p>
          <a:p>
            <a:pPr indent="-457200" algn="just">
              <a:lnSpc>
                <a:spcPct val="150000"/>
              </a:lnSpc>
              <a:buNone/>
            </a:pPr>
            <a:r>
              <a:rPr lang="en-IN" sz="1800" dirty="0">
                <a:solidFill>
                  <a:schemeClr val="tx2">
                    <a:lumMod val="10000"/>
                  </a:schemeClr>
                </a:solidFill>
                <a:latin typeface="Times New Roman" pitchFamily="18" charset="0"/>
                <a:cs typeface="Times New Roman" pitchFamily="18" charset="0"/>
              </a:rPr>
              <a:t> [2] J. Cui, J. Zhang, H. Zhong, and Y. Xu, “SPACF: A secure privacypreserving authentication scheme for VANET with cuckoo filter,” IEEE Trans. Vehicular Technology, vol. 66, no. 11, pp. 10 283–10 295, 2017.</a:t>
            </a:r>
          </a:p>
          <a:p>
            <a:pPr indent="-457200" algn="just">
              <a:lnSpc>
                <a:spcPct val="150000"/>
              </a:lnSpc>
              <a:buNone/>
            </a:pPr>
            <a:r>
              <a:rPr lang="en-IN" sz="1800" dirty="0">
                <a:solidFill>
                  <a:schemeClr val="tx2">
                    <a:lumMod val="10000"/>
                  </a:schemeClr>
                </a:solidFill>
                <a:latin typeface="Times New Roman" pitchFamily="18" charset="0"/>
                <a:cs typeface="Times New Roman" pitchFamily="18" charset="0"/>
              </a:rPr>
              <a:t> </a:t>
            </a:r>
            <a:endParaRPr lang="en-US" sz="1800" dirty="0">
              <a:solidFill>
                <a:schemeClr val="tx2">
                  <a:lumMod val="10000"/>
                </a:schemeClr>
              </a:solidFill>
              <a:latin typeface="Times New Roman" panose="02020603050405020304"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BEE7339-FC8F-475E-87BE-87B6315B3A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6" name="Picture 5">
            <a:extLst>
              <a:ext uri="{FF2B5EF4-FFF2-40B4-BE49-F238E27FC236}">
                <a16:creationId xmlns:a16="http://schemas.microsoft.com/office/drawing/2014/main" xmlns="" id="{24B1584F-8D7D-4EF4-ACC1-1333C59EAEB3}"/>
              </a:ext>
            </a:extLst>
          </p:cNvPr>
          <p:cNvPicPr>
            <a:picLocks noChangeAspect="1"/>
          </p:cNvPicPr>
          <p:nvPr/>
        </p:nvPicPr>
        <p:blipFill>
          <a:blip r:embed="rId2"/>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81371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24" name="Google Shape;524;p33"/>
          <p:cNvSpPr txBox="1">
            <a:spLocks noGrp="1"/>
          </p:cNvSpPr>
          <p:nvPr>
            <p:ph type="ctrTitle" idx="4294967295"/>
          </p:nvPr>
        </p:nvSpPr>
        <p:spPr>
          <a:xfrm>
            <a:off x="1287182" y="2198899"/>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t>Any questions?</a:t>
            </a:r>
            <a:endParaRPr sz="2000" b="1" dirty="0"/>
          </a:p>
          <a:p>
            <a:pPr marL="0" lvl="0" indent="0" algn="ctr" rtl="0">
              <a:spcBef>
                <a:spcPts val="0"/>
              </a:spcBef>
              <a:spcAft>
                <a:spcPts val="0"/>
              </a:spcAft>
              <a:buClr>
                <a:schemeClr val="dk1"/>
              </a:buClr>
              <a:buSzPts val="1100"/>
              <a:buFont typeface="Arial"/>
              <a:buNone/>
            </a:pPr>
            <a:r>
              <a:rPr lang="en" sz="2000" dirty="0"/>
              <a:t>You can find me at</a:t>
            </a:r>
            <a:endParaRPr sz="2000" dirty="0"/>
          </a:p>
          <a:p>
            <a:pPr marL="0" lvl="0" indent="0" algn="ctr" rtl="0">
              <a:spcBef>
                <a:spcPts val="0"/>
              </a:spcBef>
              <a:spcAft>
                <a:spcPts val="0"/>
              </a:spcAft>
              <a:buClr>
                <a:schemeClr val="dk1"/>
              </a:buClr>
              <a:buSzPts val="1100"/>
              <a:buFont typeface="Arial"/>
              <a:buNone/>
            </a:pPr>
            <a:r>
              <a:rPr lang="en" sz="2000" b="1" dirty="0"/>
              <a:t>Reach us – </a:t>
            </a:r>
            <a:r>
              <a:rPr lang="en" sz="2000" b="1" dirty="0">
                <a:hlinkClick r:id="rId3"/>
              </a:rPr>
              <a:t>1croreprojects@gmail.com</a:t>
            </a:r>
            <a:endParaRPr lang="en" sz="2000" b="1" dirty="0"/>
          </a:p>
          <a:p>
            <a:pPr marL="0" lvl="0" indent="0" algn="ctr" rtl="0">
              <a:spcBef>
                <a:spcPts val="0"/>
              </a:spcBef>
              <a:spcAft>
                <a:spcPts val="0"/>
              </a:spcAft>
              <a:buClr>
                <a:schemeClr val="dk1"/>
              </a:buClr>
              <a:buSzPts val="1100"/>
              <a:buFont typeface="Arial"/>
              <a:buNone/>
            </a:pPr>
            <a:r>
              <a:rPr lang="en"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AIM OF PROJECT</a:t>
            </a:r>
            <a:endParaRPr dirty="0">
              <a:latin typeface="Times New Roman" pitchFamily="18" charset="0"/>
              <a:cs typeface="Times New Roman"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800">
                <a:latin typeface="Times New Roman" pitchFamily="18" charset="0"/>
                <a:cs typeface="Times New Roman" pitchFamily="18" charset="0"/>
              </a:rPr>
              <a:t>3</a:t>
            </a:fld>
            <a:endParaRPr sz="1800">
              <a:latin typeface="Times New Roman" pitchFamily="18" charset="0"/>
              <a:cs typeface="Times New Roman" pitchFamily="18" charset="0"/>
            </a:endParaRPr>
          </a:p>
        </p:txBody>
      </p:sp>
      <p:sp>
        <p:nvSpPr>
          <p:cNvPr id="193" name="Google Shape;193;p12"/>
          <p:cNvSpPr txBox="1">
            <a:spLocks noGrp="1"/>
          </p:cNvSpPr>
          <p:nvPr>
            <p:ph type="body" idx="1"/>
          </p:nvPr>
        </p:nvSpPr>
        <p:spPr>
          <a:xfrm>
            <a:off x="324589" y="1650430"/>
            <a:ext cx="7925757" cy="1755900"/>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dirty="0">
                <a:solidFill>
                  <a:schemeClr val="tx2">
                    <a:lumMod val="10000"/>
                  </a:schemeClr>
                </a:solidFill>
                <a:latin typeface="Times New Roman" panose="02020603050405020304" pitchFamily="18" charset="0"/>
                <a:cs typeface="Times New Roman" pitchFamily="18" charset="0"/>
              </a:rPr>
              <a:t>The main aim of the project is Cloud storage has become a primary industry in remote data management service but also attracts security concerns, where the best available approach for preventing data disclosure is encryption and   improving the search efficiency. </a:t>
            </a:r>
          </a:p>
          <a:p>
            <a:pPr marL="101600" indent="0" algn="just">
              <a:lnSpc>
                <a:spcPct val="150000"/>
              </a:lnSpc>
              <a:buNone/>
            </a:pPr>
            <a:endParaRPr lang="en-US" sz="1800" dirty="0">
              <a:solidFill>
                <a:schemeClr val="tx2">
                  <a:lumMod val="10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itchFamily="18" charset="0"/>
                <a:cs typeface="Times New Roman" pitchFamily="18" charset="0"/>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ABSTRACT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12"/>
          <p:cNvSpPr txBox="1">
            <a:spLocks noGrp="1"/>
          </p:cNvSpPr>
          <p:nvPr>
            <p:ph type="body" idx="1"/>
          </p:nvPr>
        </p:nvSpPr>
        <p:spPr>
          <a:xfrm>
            <a:off x="-12637" y="1577207"/>
            <a:ext cx="9156637" cy="3425545"/>
          </a:xfrm>
          <a:prstGeom prst="rect">
            <a:avLst/>
          </a:prstGeom>
        </p:spPr>
        <p:txBody>
          <a:bodyPr spcFirstLastPara="1" wrap="square" lIns="91425" tIns="91425" rIns="91425" bIns="91425" anchor="t" anchorCtr="0">
            <a:noAutofit/>
          </a:bodyPr>
          <a:lstStyle/>
          <a:p>
            <a:pPr marL="285750" indent="-285750" algn="just">
              <a:lnSpc>
                <a:spcPct val="150000"/>
              </a:lnSpc>
              <a:spcBef>
                <a:spcPts val="0"/>
              </a:spcBef>
              <a:buSzPts val="2400"/>
              <a:buFont typeface="Wingdings" panose="05000000000000000000" pitchFamily="2" charset="2"/>
              <a:buChar char="q"/>
            </a:pPr>
            <a:r>
              <a:rPr lang="en-US" sz="1800" dirty="0">
                <a:solidFill>
                  <a:schemeClr val="tx2">
                    <a:lumMod val="10000"/>
                  </a:schemeClr>
                </a:solidFill>
                <a:latin typeface="Times New Roman" pitchFamily="18" charset="0"/>
                <a:cs typeface="Times New Roman" pitchFamily="18" charset="0"/>
              </a:rPr>
              <a:t>Cloud storage has become a primary industry in remote data management service but also attracts security concerns, where the best available approach for preventing data disclosure is encryption. Among them the public key encryption with keyword search (PKSE) is considered to be a promising technique, since clients can efficiently search over encrypted data files.</a:t>
            </a:r>
          </a:p>
          <a:p>
            <a:pPr marL="285750" indent="-285750" algn="just">
              <a:lnSpc>
                <a:spcPct val="150000"/>
              </a:lnSpc>
              <a:spcBef>
                <a:spcPts val="0"/>
              </a:spcBef>
              <a:buSzPts val="2400"/>
              <a:buFont typeface="Wingdings" panose="05000000000000000000" pitchFamily="2" charset="2"/>
              <a:buChar char="q"/>
            </a:pPr>
            <a:r>
              <a:rPr lang="en-US" sz="1800" dirty="0">
                <a:solidFill>
                  <a:schemeClr val="tx2">
                    <a:lumMod val="10000"/>
                  </a:schemeClr>
                </a:solidFill>
                <a:latin typeface="Times New Roman" pitchFamily="18" charset="0"/>
                <a:cs typeface="Times New Roman" pitchFamily="18" charset="0"/>
              </a:rPr>
              <a:t> To better understand the design principle, we introduce a framework for constructing forward secure public key searchable encryption schemes based on attribute-based searchable encryption. Finally, the experiments show our scheme is efficient.</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64186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INTRODUCTION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93" name="Google Shape;193;p12"/>
          <p:cNvSpPr txBox="1">
            <a:spLocks noGrp="1"/>
          </p:cNvSpPr>
          <p:nvPr>
            <p:ph type="body" idx="1"/>
          </p:nvPr>
        </p:nvSpPr>
        <p:spPr>
          <a:xfrm>
            <a:off x="-90152" y="1404461"/>
            <a:ext cx="9092205" cy="3880706"/>
          </a:xfrm>
          <a:prstGeom prst="rect">
            <a:avLst/>
          </a:prstGeom>
        </p:spPr>
        <p:txBody>
          <a:bodyPr spcFirstLastPara="1" wrap="square" lIns="91425" tIns="91425" rIns="91425" bIns="91425" anchor="t" anchorCtr="0">
            <a:noAutofit/>
          </a:bodyPr>
          <a:lstStyle/>
          <a:p>
            <a:pPr algn="just">
              <a:lnSpc>
                <a:spcPct val="150000"/>
              </a:lnSpc>
            </a:pPr>
            <a:r>
              <a:rPr lang="en-US" sz="1800" dirty="0">
                <a:solidFill>
                  <a:schemeClr val="tx2">
                    <a:lumMod val="10000"/>
                  </a:schemeClr>
                </a:solidFill>
                <a:latin typeface="Times New Roman" pitchFamily="18" charset="0"/>
                <a:cs typeface="Times New Roman" pitchFamily="18" charset="0"/>
              </a:rPr>
              <a:t>The invention of cloud computing has greatly eliminated the fussy tasks of managing data files by allowing clients to enjoy on-demand fast computation and massive storage resources at a very low price. Despite the conveniences, in the mechanism, clients lost physical control over their data files, which will lead to the concerns of privacy disclosure.Cryptographic techniques have been seen as a long-established approach to alleviate the concerns which advocate that data files should be encrypted before outsourcing.</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4169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Times New Roman" pitchFamily="18" charset="0"/>
                <a:cs typeface="Times New Roman" pitchFamily="18" charset="0"/>
              </a:rPr>
              <a:t>EXISTING SYSTEM</a:t>
            </a:r>
            <a:endParaRPr lang="en-US"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93" name="Google Shape;193;p12"/>
          <p:cNvSpPr txBox="1">
            <a:spLocks noGrp="1"/>
          </p:cNvSpPr>
          <p:nvPr>
            <p:ph type="body" idx="1"/>
          </p:nvPr>
        </p:nvSpPr>
        <p:spPr>
          <a:xfrm>
            <a:off x="112054" y="1466795"/>
            <a:ext cx="8564594" cy="3284130"/>
          </a:xfrm>
          <a:prstGeom prst="rect">
            <a:avLst/>
          </a:prstGeom>
        </p:spPr>
        <p:txBody>
          <a:bodyPr spcFirstLastPara="1" wrap="square" lIns="91425" tIns="91425" rIns="91425" bIns="91425" anchor="t" anchorCtr="0">
            <a:noAutofit/>
          </a:bodyPr>
          <a:lstStyle/>
          <a:p>
            <a:pPr marL="355600" algn="just">
              <a:lnSpc>
                <a:spcPct val="150000"/>
              </a:lnSpc>
              <a:spcBef>
                <a:spcPts val="1400"/>
              </a:spcBef>
              <a:buClr>
                <a:schemeClr val="accent3"/>
              </a:buClr>
              <a:buSzPts val="2400"/>
              <a:buFont typeface="Wingdings" pitchFamily="2" charset="2"/>
              <a:buChar char="q"/>
            </a:pPr>
            <a:r>
              <a:rPr lang="en-US" sz="1800" dirty="0">
                <a:solidFill>
                  <a:schemeClr val="bg2">
                    <a:lumMod val="75000"/>
                  </a:schemeClr>
                </a:solidFill>
                <a:latin typeface="Times New Roman" panose="02020603050405020304" pitchFamily="18" charset="0"/>
                <a:cs typeface="Times New Roman" panose="02020603050405020304" pitchFamily="18" charset="0"/>
              </a:rPr>
              <a:t>Despite its superiority in data sharing, the public key searchable encryption mechanism suffers from various attacks when being deployed in cloud storage, and may lead to privacy leakage. </a:t>
            </a:r>
          </a:p>
          <a:p>
            <a:pPr marL="355600" algn="just">
              <a:lnSpc>
                <a:spcPct val="150000"/>
              </a:lnSpc>
              <a:spcBef>
                <a:spcPts val="1400"/>
              </a:spcBef>
              <a:buClr>
                <a:schemeClr val="accent3"/>
              </a:buClr>
              <a:buSzPts val="2400"/>
              <a:buFont typeface="Wingdings" pitchFamily="2" charset="2"/>
              <a:buChar char="q"/>
            </a:pPr>
            <a:r>
              <a:rPr lang="en-US" sz="1800" dirty="0">
                <a:solidFill>
                  <a:schemeClr val="bg2">
                    <a:lumMod val="75000"/>
                  </a:schemeClr>
                </a:solidFill>
                <a:latin typeface="Times New Roman" panose="02020603050405020304" pitchFamily="18" charset="0"/>
                <a:cs typeface="Times New Roman" panose="02020603050405020304" pitchFamily="18" charset="0"/>
              </a:rPr>
              <a:t> </a:t>
            </a:r>
            <a:r>
              <a:rPr lang="en-US" sz="1800" dirty="0">
                <a:solidFill>
                  <a:srgbClr val="333333"/>
                </a:solidFill>
                <a:latin typeface="Times New Roman" panose="02020603050405020304" pitchFamily="18" charset="0"/>
                <a:cs typeface="Times New Roman" panose="02020603050405020304" pitchFamily="18" charset="0"/>
              </a:rPr>
              <a:t>A </a:t>
            </a:r>
            <a:r>
              <a:rPr lang="en-US" sz="1800" b="0" i="0" dirty="0">
                <a:solidFill>
                  <a:srgbClr val="333333"/>
                </a:solidFill>
                <a:effectLst/>
                <a:latin typeface="Times New Roman" panose="02020603050405020304" pitchFamily="18" charset="0"/>
                <a:cs typeface="Times New Roman" panose="02020603050405020304" pitchFamily="18" charset="0"/>
              </a:rPr>
              <a:t>cloud server cannot learn any information about a newly added encrypted data file containing the keyword that previously queried.</a:t>
            </a:r>
            <a:endParaRPr lang="en-US" sz="1800" dirty="0">
              <a:solidFill>
                <a:schemeClr val="bg2">
                  <a:lumMod val="75000"/>
                </a:schemeClr>
              </a:solidFill>
              <a:latin typeface="Times New Roman" panose="02020603050405020304" pitchFamily="18" charset="0"/>
              <a:cs typeface="Times New Roman"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xmlns="" id="{C93FEA83-5AFC-440E-887E-3F077720C44C}"/>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171852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Disadvantages:</a:t>
            </a:r>
            <a:endParaRPr lang="en-IN"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Rectangle 5"/>
          <p:cNvSpPr/>
          <p:nvPr/>
        </p:nvSpPr>
        <p:spPr>
          <a:xfrm>
            <a:off x="168441" y="1879253"/>
            <a:ext cx="8434137" cy="1754326"/>
          </a:xfrm>
          <a:prstGeom prst="rect">
            <a:avLst/>
          </a:prstGeom>
        </p:spPr>
        <p:txBody>
          <a:bodyPr wrap="square">
            <a:spAutoFit/>
          </a:bodyPr>
          <a:lstStyle/>
          <a:p>
            <a:pPr marL="285750" indent="-285750">
              <a:lnSpc>
                <a:spcPct val="150000"/>
              </a:lnSpc>
              <a:buClr>
                <a:schemeClr val="accent3"/>
              </a:buClr>
              <a:buFont typeface="Wingdings" pitchFamily="2" charset="2"/>
              <a:buChar char="q"/>
            </a:pPr>
            <a:r>
              <a:rPr lang="en-US" sz="1800" dirty="0">
                <a:latin typeface="Times New Roman" pitchFamily="18" charset="0"/>
                <a:cs typeface="Times New Roman" pitchFamily="18" charset="0"/>
              </a:rPr>
              <a:t>The only disadvantage of </a:t>
            </a:r>
            <a:r>
              <a:rPr lang="en-US" sz="1800" b="1" dirty="0">
                <a:latin typeface="Times New Roman" pitchFamily="18" charset="0"/>
                <a:cs typeface="Times New Roman" pitchFamily="18" charset="0"/>
              </a:rPr>
              <a:t>Public</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key</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encryption</a:t>
            </a:r>
            <a:r>
              <a:rPr lang="en-US" sz="1800" dirty="0">
                <a:latin typeface="Times New Roman" pitchFamily="18" charset="0"/>
                <a:cs typeface="Times New Roman" pitchFamily="18" charset="0"/>
              </a:rPr>
              <a:t> is a </a:t>
            </a:r>
            <a:r>
              <a:rPr lang="en-US" sz="1800" b="1" dirty="0">
                <a:latin typeface="Times New Roman" pitchFamily="18" charset="0"/>
                <a:cs typeface="Times New Roman" pitchFamily="18" charset="0"/>
              </a:rPr>
              <a:t>key</a:t>
            </a:r>
            <a:r>
              <a:rPr lang="en-US" sz="1800" dirty="0">
                <a:latin typeface="Times New Roman" pitchFamily="18" charset="0"/>
                <a:cs typeface="Times New Roman" pitchFamily="18" charset="0"/>
              </a:rPr>
              <a:t> distribution problem: if you need to verify/check your file by multiple software instances, i.e. you're signing an upgrade patch, it's a problem to pass your </a:t>
            </a:r>
            <a:r>
              <a:rPr lang="en-US" sz="1800" b="1" dirty="0">
                <a:latin typeface="Times New Roman" pitchFamily="18" charset="0"/>
                <a:cs typeface="Times New Roman" pitchFamily="18" charset="0"/>
              </a:rPr>
              <a:t>key</a:t>
            </a:r>
            <a:r>
              <a:rPr lang="en-US" sz="1800" dirty="0">
                <a:latin typeface="Times New Roman" pitchFamily="18" charset="0"/>
                <a:cs typeface="Times New Roman" pitchFamily="18" charset="0"/>
              </a:rPr>
              <a:t> untampered to the clients, so forging/MitM will be impossible.</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8957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8C270-A84B-4183-864C-F73859C8E7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D3DCE1F-DCDB-44D0-894F-1E1EDF67E158}"/>
              </a:ext>
            </a:extLst>
          </p:cNvPr>
          <p:cNvSpPr>
            <a:spLocks noGrp="1"/>
          </p:cNvSpPr>
          <p:nvPr>
            <p:ph type="body" idx="1"/>
          </p:nvPr>
        </p:nvSpPr>
        <p:spPr>
          <a:xfrm>
            <a:off x="116049" y="1260101"/>
            <a:ext cx="8911902" cy="3534199"/>
          </a:xfrm>
        </p:spPr>
        <p:txBody>
          <a:bodyPr/>
          <a:lstStyle/>
          <a:p>
            <a:pPr marL="342900" indent="-342900" algn="just">
              <a:lnSpc>
                <a:spcPct val="150000"/>
              </a:lnSpc>
              <a:spcBef>
                <a:spcPts val="1400"/>
              </a:spcBef>
              <a:buSzPts val="2400"/>
              <a:buFont typeface="Wingdings" panose="05000000000000000000" pitchFamily="2" charset="2"/>
              <a:buChar char="q"/>
            </a:pPr>
            <a:r>
              <a:rPr lang="en-US" dirty="0">
                <a:solidFill>
                  <a:schemeClr val="tx2">
                    <a:lumMod val="10000"/>
                  </a:schemeClr>
                </a:solidFill>
                <a:latin typeface="Times New Roman" pitchFamily="18" charset="0"/>
                <a:cs typeface="Times New Roman" pitchFamily="18" charset="0"/>
              </a:rPr>
              <a:t>To achieve the forward security for public key searchable encryption, our intuition is to bind a search token (or an encrypted data file) and its generation time together.</a:t>
            </a:r>
          </a:p>
          <a:p>
            <a:pPr marL="342900" indent="-342900" algn="just">
              <a:lnSpc>
                <a:spcPct val="150000"/>
              </a:lnSpc>
              <a:spcBef>
                <a:spcPts val="1400"/>
              </a:spcBef>
              <a:buSzPts val="2400"/>
              <a:buFont typeface="Wingdings" panose="05000000000000000000" pitchFamily="2" charset="2"/>
              <a:buChar char="q"/>
            </a:pPr>
            <a:r>
              <a:rPr lang="en-US" dirty="0">
                <a:solidFill>
                  <a:schemeClr val="tx2">
                    <a:lumMod val="10000"/>
                  </a:schemeClr>
                </a:solidFill>
                <a:latin typeface="Times New Roman" pitchFamily="18" charset="0"/>
                <a:cs typeface="Times New Roman" pitchFamily="18" charset="0"/>
              </a:rPr>
              <a:t> when processing </a:t>
            </a:r>
            <a:r>
              <a:rPr lang="en-US" sz="1800" dirty="0">
                <a:solidFill>
                  <a:schemeClr val="tx2">
                    <a:lumMod val="10000"/>
                  </a:schemeClr>
                </a:solidFill>
                <a:latin typeface="Times New Roman" pitchFamily="18" charset="0"/>
                <a:cs typeface="Times New Roman" pitchFamily="18" charset="0"/>
              </a:rPr>
              <a:t>search</a:t>
            </a:r>
            <a:r>
              <a:rPr lang="en-US" dirty="0">
                <a:solidFill>
                  <a:schemeClr val="tx2">
                    <a:lumMod val="10000"/>
                  </a:schemeClr>
                </a:solidFill>
                <a:latin typeface="Times New Roman" pitchFamily="18" charset="0"/>
                <a:cs typeface="Times New Roman" pitchFamily="18" charset="0"/>
              </a:rPr>
              <a:t>, the algorithm first checks whether the encrypted data file is generated before the search token. However, as well-known, it is difficult to execute number comparison operations over encrypted data</a:t>
            </a:r>
          </a:p>
        </p:txBody>
      </p:sp>
      <p:sp>
        <p:nvSpPr>
          <p:cNvPr id="5" name="Slide Number Placeholder 4">
            <a:extLst>
              <a:ext uri="{FF2B5EF4-FFF2-40B4-BE49-F238E27FC236}">
                <a16:creationId xmlns:a16="http://schemas.microsoft.com/office/drawing/2014/main" xmlns="" id="{7355EB8A-BC36-485D-A404-46E37ECA7B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xmlns="" id="{3A7F6D49-6420-4CB0-802D-B2B0B1DD4B0F}"/>
              </a:ext>
            </a:extLst>
          </p:cNvPr>
          <p:cNvPicPr>
            <a:picLocks noChangeAspect="1"/>
          </p:cNvPicPr>
          <p:nvPr/>
        </p:nvPicPr>
        <p:blipFill>
          <a:blip r:embed="rId3"/>
          <a:stretch>
            <a:fillRect/>
          </a:stretch>
        </p:blipFill>
        <p:spPr>
          <a:xfrm>
            <a:off x="7727819" y="32108"/>
            <a:ext cx="1364387" cy="1189194"/>
          </a:xfrm>
          <a:prstGeom prst="rect">
            <a:avLst/>
          </a:prstGeom>
        </p:spPr>
      </p:pic>
    </p:spTree>
    <p:extLst>
      <p:ext uri="{BB962C8B-B14F-4D97-AF65-F5344CB8AC3E}">
        <p14:creationId xmlns:p14="http://schemas.microsoft.com/office/powerpoint/2010/main" val="208181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ADVANTAGES:</a:t>
            </a:r>
            <a:endParaRPr lang="en-IN" dirty="0">
              <a:latin typeface="Times New Roman" pitchFamily="18" charset="0"/>
              <a:cs typeface="Times New Roman"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Rectangle 5"/>
          <p:cNvSpPr/>
          <p:nvPr/>
        </p:nvSpPr>
        <p:spPr>
          <a:xfrm>
            <a:off x="144379" y="1826526"/>
            <a:ext cx="8638674" cy="2120068"/>
          </a:xfrm>
          <a:prstGeom prst="rect">
            <a:avLst/>
          </a:prstGeom>
        </p:spPr>
        <p:txBody>
          <a:bodyPr wrap="square">
            <a:spAutoFit/>
          </a:bodyPr>
          <a:lstStyle/>
          <a:p>
            <a:pPr marL="285750" indent="-285750">
              <a:lnSpc>
                <a:spcPct val="150000"/>
              </a:lnSpc>
              <a:buClr>
                <a:schemeClr val="accent3"/>
              </a:buClr>
              <a:buFont typeface="Wingdings" pitchFamily="2" charset="2"/>
              <a:buChar char="q"/>
            </a:pPr>
            <a:r>
              <a:rPr lang="en-US" sz="1800" dirty="0">
                <a:latin typeface="Times New Roman" pitchFamily="18" charset="0"/>
                <a:cs typeface="Times New Roman" pitchFamily="18" charset="0"/>
              </a:rPr>
              <a:t>The proposed framework can achieve keyword secrecy if the underlying ABSE scheme can achieve keyword secrecy.</a:t>
            </a:r>
          </a:p>
          <a:p>
            <a:pPr marL="285750" indent="-285750">
              <a:lnSpc>
                <a:spcPct val="150000"/>
              </a:lnSpc>
              <a:buClr>
                <a:schemeClr val="accent3"/>
              </a:buClr>
              <a:buFont typeface="Wingdings" pitchFamily="2" charset="2"/>
              <a:buChar char="q"/>
            </a:pPr>
            <a:r>
              <a:rPr lang="en-US" sz="1800" dirty="0">
                <a:solidFill>
                  <a:schemeClr val="tx2">
                    <a:lumMod val="10000"/>
                  </a:schemeClr>
                </a:solidFill>
                <a:latin typeface="Times New Roman" pitchFamily="18" charset="0"/>
                <a:cs typeface="Times New Roman" pitchFamily="18" charset="0"/>
              </a:rPr>
              <a:t>PEKS can</a:t>
            </a:r>
            <a:r>
              <a:rPr lang="en-US" sz="1800" b="1" dirty="0">
                <a:solidFill>
                  <a:schemeClr val="tx2">
                    <a:lumMod val="10000"/>
                  </a:schemeClr>
                </a:solidFill>
                <a:latin typeface="Times New Roman" pitchFamily="18" charset="0"/>
                <a:cs typeface="Times New Roman" pitchFamily="18" charset="0"/>
              </a:rPr>
              <a:t> protect user data privacy</a:t>
            </a:r>
            <a:r>
              <a:rPr lang="en-US" sz="1800" dirty="0">
                <a:solidFill>
                  <a:schemeClr val="tx2">
                    <a:lumMod val="10000"/>
                  </a:schemeClr>
                </a:solidFill>
                <a:latin typeface="Times New Roman" pitchFamily="18" charset="0"/>
                <a:cs typeface="Times New Roman" pitchFamily="18" charset="0"/>
              </a:rPr>
              <a:t> without affecting the usage of the data stored in the untrusted cloud server environment.</a:t>
            </a:r>
            <a:endParaRPr lang="en-IN" sz="1800" dirty="0">
              <a:solidFill>
                <a:schemeClr val="tx2">
                  <a:lumMod val="10000"/>
                </a:schemeClr>
              </a:solidFill>
              <a:latin typeface="Times New Roman" pitchFamily="18" charset="0"/>
              <a:cs typeface="Times New Roman" pitchFamily="18" charset="0"/>
            </a:endParaRPr>
          </a:p>
          <a:p>
            <a:pPr marL="285750" indent="-285750">
              <a:lnSpc>
                <a:spcPct val="150000"/>
              </a:lnSpc>
              <a:buClr>
                <a:schemeClr val="accent3"/>
              </a:buClr>
              <a:buFont typeface="Wingdings" pitchFamily="2" charset="2"/>
              <a:buChar char="q"/>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69749673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3158</TotalTime>
  <Words>927</Words>
  <Application>Microsoft Office PowerPoint</Application>
  <PresentationFormat>On-screen Show (16:9)</PresentationFormat>
  <Paragraphs>120</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Arvo</vt:lpstr>
      <vt:lpstr>Calibri</vt:lpstr>
      <vt:lpstr>Roboto Condensed Light</vt:lpstr>
      <vt:lpstr>Wingdings</vt:lpstr>
      <vt:lpstr>Times New Roman</vt:lpstr>
      <vt:lpstr>Roboto Condensed</vt:lpstr>
      <vt:lpstr>Salerio template</vt:lpstr>
      <vt:lpstr>HELLO!</vt:lpstr>
      <vt:lpstr> </vt:lpstr>
      <vt:lpstr>AIM OF PROJECT</vt:lpstr>
      <vt:lpstr>ABSTRACT</vt:lpstr>
      <vt:lpstr>INTRODUCTION </vt:lpstr>
      <vt:lpstr>EXISTING SYSTEM</vt:lpstr>
      <vt:lpstr>Disadvantages:</vt:lpstr>
      <vt:lpstr>PROPOSED SYSTEM</vt:lpstr>
      <vt:lpstr>ADVANTAGES:</vt:lpstr>
      <vt:lpstr>ALGORITHM</vt:lpstr>
      <vt:lpstr>PowerPoint Presentation</vt:lpstr>
      <vt:lpstr>SYSTEM ARCHITECTURE</vt:lpstr>
      <vt:lpstr>MODULES</vt:lpstr>
      <vt:lpstr>PowerPoint Presentation</vt:lpstr>
      <vt:lpstr>PowerPoint Presentation</vt:lpstr>
      <vt:lpstr>HARDWARE REQUIREMENTS</vt:lpstr>
      <vt:lpstr>SOFTWARE REQUIREMENTS</vt:lpstr>
      <vt:lpstr>FUTURE WORK</vt:lpstr>
      <vt:lpstr>CONCLUSION</vt:lpstr>
      <vt:lpstr>REFERENCE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T460</cp:lastModifiedBy>
  <cp:revision>175</cp:revision>
  <dcterms:modified xsi:type="dcterms:W3CDTF">2022-12-10T04:41:50Z</dcterms:modified>
</cp:coreProperties>
</file>