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334" r:id="rId4"/>
    <p:sldId id="358" r:id="rId5"/>
    <p:sldId id="298" r:id="rId6"/>
    <p:sldId id="299" r:id="rId7"/>
    <p:sldId id="359" r:id="rId8"/>
    <p:sldId id="310" r:id="rId9"/>
    <p:sldId id="338" r:id="rId10"/>
    <p:sldId id="312" r:id="rId11"/>
    <p:sldId id="313" r:id="rId12"/>
    <p:sldId id="351" r:id="rId13"/>
    <p:sldId id="357" r:id="rId14"/>
    <p:sldId id="360" r:id="rId15"/>
    <p:sldId id="362" r:id="rId16"/>
    <p:sldId id="314" r:id="rId17"/>
    <p:sldId id="332" r:id="rId18"/>
    <p:sldId id="318" r:id="rId19"/>
    <p:sldId id="319" r:id="rId20"/>
    <p:sldId id="278" r:id="rId21"/>
  </p:sldIdLst>
  <p:sldSz cx="9144000" cy="5143500" type="screen16x9"/>
  <p:notesSz cx="6858000" cy="9144000"/>
  <p:embeddedFontLst>
    <p:embeddedFont>
      <p:font typeface="Arvo" panose="020B060402020202020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86533" autoAdjust="0"/>
  </p:normalViewPr>
  <p:slideViewPr>
    <p:cSldViewPr snapToGrid="0">
      <p:cViewPr varScale="1">
        <p:scale>
          <a:sx n="87" d="100"/>
          <a:sy n="87" d="100"/>
        </p:scale>
        <p:origin x="204" y="84"/>
      </p:cViewPr>
      <p:guideLst>
        <p:guide orient="horz" pos="1620"/>
        <p:guide pos="288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96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3574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43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7693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12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769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577208" y="455102"/>
            <a:ext cx="5258400" cy="766200"/>
          </a:xfrm>
        </p:spPr>
        <p:txBody>
          <a:bodyPr/>
          <a:lstStyle/>
          <a:p>
            <a:r>
              <a:rPr lang="en-US" sz="1800" dirty="0">
                <a:latin typeface="Times New Roman" pitchFamily="18" charset="0"/>
                <a:cs typeface="Times New Roman" pitchFamily="18" charset="0"/>
              </a:rPr>
              <a:t>SYSTEM</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581" y="1807177"/>
            <a:ext cx="3501618" cy="292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405252" y="1290916"/>
            <a:ext cx="8200866" cy="3539267"/>
          </a:xfrm>
        </p:spPr>
        <p:txBody>
          <a:bodyPr/>
          <a:lstStyle/>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In this project  having three modules:</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Data owner</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Data User</a:t>
            </a:r>
          </a:p>
          <a:p>
            <a:pPr>
              <a:lnSpc>
                <a:spcPct val="107000"/>
              </a:lnSpc>
              <a:spcAft>
                <a:spcPts val="800"/>
              </a:spcAft>
              <a:buClr>
                <a:schemeClr val="accent2"/>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Cloud Server</a:t>
            </a:r>
          </a:p>
          <a:p>
            <a:pPr marL="457200" lvl="1" indent="0">
              <a:lnSpc>
                <a:spcPct val="150000"/>
              </a:lnSpc>
              <a:buClr>
                <a:schemeClr val="accent2"/>
              </a:buClr>
              <a:buNone/>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DESCRIPTIONS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0" y="1098662"/>
            <a:ext cx="8877299" cy="3608212"/>
          </a:xfrm>
        </p:spPr>
        <p:txBody>
          <a:bodyPr/>
          <a:lstStyle/>
          <a:p>
            <a:pPr marL="0" indent="0">
              <a:lnSpc>
                <a:spcPct val="150000"/>
              </a:lnSpc>
              <a:buClr>
                <a:schemeClr val="tx1">
                  <a:lumMod val="60000"/>
                  <a:lumOff val="40000"/>
                </a:schemeClr>
              </a:buClr>
              <a:buNone/>
            </a:pPr>
            <a:r>
              <a:rPr lang="en-US" sz="1800" b="1" dirty="0">
                <a:solidFill>
                  <a:schemeClr val="tx1">
                    <a:lumMod val="50000"/>
                  </a:schemeClr>
                </a:solidFill>
                <a:latin typeface="Times New Roman" panose="02020603050405020304" pitchFamily="18" charset="0"/>
                <a:cs typeface="Times New Roman" panose="02020603050405020304" pitchFamily="18" charset="0"/>
              </a:rPr>
              <a:t>   DATAOWNER:</a:t>
            </a: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
        <p:nvSpPr>
          <p:cNvPr id="4" name="Rectangle 3"/>
          <p:cNvSpPr/>
          <p:nvPr/>
        </p:nvSpPr>
        <p:spPr>
          <a:xfrm>
            <a:off x="157765" y="934135"/>
            <a:ext cx="8511822" cy="3366563"/>
          </a:xfrm>
          <a:prstGeom prst="rect">
            <a:avLst/>
          </a:prstGeom>
        </p:spPr>
        <p:txBody>
          <a:bodyPr wrap="square">
            <a:spAutoFit/>
          </a:bodyPr>
          <a:lstStyle/>
          <a:p>
            <a:pPr lvl="0" algn="just">
              <a:lnSpc>
                <a:spcPct val="150000"/>
              </a:lnSpc>
              <a:buClr>
                <a:schemeClr val="tx1">
                  <a:lumMod val="60000"/>
                  <a:lumOff val="40000"/>
                </a:schemeClr>
              </a:buClr>
            </a:pPr>
            <a:endParaRPr lang="en-US" sz="1800" dirty="0">
              <a:solidFill>
                <a:schemeClr val="tx1"/>
              </a:solidFill>
              <a:latin typeface="Times New Roman" pitchFamily="18" charset="0"/>
              <a:cs typeface="Times New Roman" pitchFamily="18" charset="0"/>
            </a:endParaRPr>
          </a:p>
          <a:p>
            <a:pPr marL="285750" lvl="0" indent="-285750" algn="just">
              <a:lnSpc>
                <a:spcPct val="150000"/>
              </a:lnSpc>
              <a:buClr>
                <a:schemeClr val="tx1">
                  <a:lumMod val="60000"/>
                  <a:lumOff val="40000"/>
                </a:schemeClr>
              </a:buClr>
              <a:buFont typeface="Wingdings" pitchFamily="2" charset="2"/>
              <a:buChar char="v"/>
            </a:pPr>
            <a:endParaRPr lang="en-US" sz="1800" dirty="0">
              <a:solidFill>
                <a:schemeClr val="tx1"/>
              </a:solidFill>
              <a:latin typeface="Times New Roman" pitchFamily="18" charset="0"/>
              <a:cs typeface="Times New Roman" pitchFamily="18" charset="0"/>
            </a:endParaRP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Register with basic information.</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with correct username &amp; password.</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Upload the encrypted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Dataowner can view and manage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Dataowner can view requested file</a:t>
            </a:r>
          </a:p>
          <a:p>
            <a:pPr marL="285750" lvl="0" indent="-285750"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738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DESCRIPTIONS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174271" y="1293641"/>
            <a:ext cx="8706338" cy="2739292"/>
          </a:xfrm>
        </p:spPr>
        <p:txBody>
          <a:bodyPr/>
          <a:lstStyle/>
          <a:p>
            <a:pPr marL="101600" indent="0" algn="just">
              <a:lnSpc>
                <a:spcPct val="150000"/>
              </a:lnSpc>
              <a:buNone/>
            </a:pPr>
            <a:r>
              <a:rPr lang="en-US" sz="1800" b="1" dirty="0">
                <a:latin typeface="Times New Roman" pitchFamily="18" charset="0"/>
                <a:cs typeface="Times New Roman" pitchFamily="18" charset="0"/>
              </a:rPr>
              <a:t>DATAUSER:</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Register with basic information.</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with correct username &amp; password</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User  can search  file based on keyword and sorting result</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Make request to data owner</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key and download the file</a:t>
            </a:r>
          </a:p>
          <a:p>
            <a:pPr lvl="0">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endParaRPr lang="en-US" sz="1800" b="1" dirty="0">
              <a:solidFill>
                <a:schemeClr val="tx1"/>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42668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273" y="1272995"/>
            <a:ext cx="8098972" cy="3324298"/>
          </a:xfrm>
        </p:spPr>
        <p:txBody>
          <a:bodyPr/>
          <a:lstStyle/>
          <a:p>
            <a:pPr marL="101600" indent="0" algn="just">
              <a:lnSpc>
                <a:spcPct val="150000"/>
              </a:lnSpc>
              <a:buClr>
                <a:schemeClr val="tx1">
                  <a:lumMod val="60000"/>
                  <a:lumOff val="40000"/>
                </a:schemeClr>
              </a:buClr>
              <a:buNone/>
            </a:pPr>
            <a:r>
              <a:rPr lang="en-US" sz="1800" b="1" dirty="0">
                <a:solidFill>
                  <a:schemeClr val="tx1"/>
                </a:solidFill>
                <a:latin typeface="Times New Roman" pitchFamily="18" charset="0"/>
                <a:cs typeface="Times New Roman" pitchFamily="18" charset="0"/>
              </a:rPr>
              <a:t>CLOUDSERVER:</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Login the account with the correct username and Password</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Authorize the owner and user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all owner and user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View all Uploaded file </a:t>
            </a:r>
          </a:p>
          <a:p>
            <a:pPr algn="just">
              <a:lnSpc>
                <a:spcPct val="150000"/>
              </a:lnSpc>
              <a:buClr>
                <a:schemeClr val="tx1">
                  <a:lumMod val="60000"/>
                  <a:lumOff val="40000"/>
                </a:schemeClr>
              </a:buClr>
              <a:buFont typeface="Wingdings" pitchFamily="2" charset="2"/>
              <a:buChar char="v"/>
            </a:pPr>
            <a:r>
              <a:rPr lang="en-US" sz="1800" dirty="0">
                <a:solidFill>
                  <a:schemeClr val="tx1"/>
                </a:solidFill>
                <a:latin typeface="Times New Roman" pitchFamily="18" charset="0"/>
                <a:cs typeface="Times New Roman" pitchFamily="18" charset="0"/>
              </a:rPr>
              <a:t>Logout</a:t>
            </a:r>
            <a:r>
              <a:rPr lang="en-US" sz="1800" b="1" dirty="0">
                <a:solidFill>
                  <a:schemeClr val="tx1"/>
                </a:solidFill>
                <a:latin typeface="Times New Roman" pitchFamily="18" charset="0"/>
                <a:cs typeface="Times New Roman" pitchFamily="18" charset="0"/>
              </a:rPr>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4" name="Rectangle 3"/>
          <p:cNvSpPr/>
          <p:nvPr/>
        </p:nvSpPr>
        <p:spPr>
          <a:xfrm>
            <a:off x="996988" y="1882058"/>
            <a:ext cx="6683022" cy="458074"/>
          </a:xfrm>
          <a:prstGeom prst="rect">
            <a:avLst/>
          </a:prstGeom>
        </p:spPr>
        <p:txBody>
          <a:bodyPr wrap="square">
            <a:spAutoFit/>
          </a:bodyPr>
          <a:lstStyle/>
          <a:p>
            <a:pPr marL="285750" indent="-285750">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66139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44" y="403864"/>
            <a:ext cx="6174275" cy="766200"/>
          </a:xfrm>
        </p:spPr>
        <p:txBody>
          <a:bodyPr/>
          <a:lstStyle/>
          <a:p>
            <a:r>
              <a:rPr lang="en-US" dirty="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124179" y="1049867"/>
            <a:ext cx="7857066" cy="3939822"/>
          </a:xfrm>
        </p:spPr>
        <p:txBody>
          <a:bodyPr/>
          <a:lstStyle/>
          <a:p>
            <a:pPr marL="101600" indent="0">
              <a:lnSpc>
                <a:spcPct val="150000"/>
              </a:lnSpc>
              <a:buNone/>
            </a:pPr>
            <a:r>
              <a:rPr lang="en-IN" sz="1800" b="1" dirty="0">
                <a:latin typeface="Times New Roman" pitchFamily="18" charset="0"/>
                <a:cs typeface="Times New Roman" pitchFamily="18" charset="0"/>
              </a:rPr>
              <a:t>Encryption </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Encryption is a way of scrambling data so that only authorized parties can understand the information. In technical terms, it is the process of converting human-readable plaintext to incomprehensible text, also known as cipher text.</a:t>
            </a:r>
          </a:p>
          <a:p>
            <a:pPr marL="101600" indent="0">
              <a:buNone/>
            </a:pPr>
            <a:r>
              <a:rPr lang="en-IN" sz="1800" b="1" dirty="0">
                <a:latin typeface="Times New Roman" pitchFamily="18" charset="0"/>
                <a:cs typeface="Times New Roman" pitchFamily="18" charset="0"/>
              </a:rPr>
              <a:t>BM25 algorithm</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information retrieval, Okapi BM25 (BM is an abbreviation of best matching) is a ranking function used by search engines to estimate the relevance of documents to a given search query</a:t>
            </a:r>
          </a:p>
          <a:p>
            <a:pPr>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a:p>
            <a:pPr>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263403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753-8D34-4414-89DD-7DA2F8FDFECE}"/>
              </a:ext>
            </a:extLst>
          </p:cNvPr>
          <p:cNvSpPr>
            <a:spLocks noGrp="1"/>
          </p:cNvSpPr>
          <p:nvPr>
            <p:ph type="title"/>
          </p:nvPr>
        </p:nvSpPr>
        <p:spPr>
          <a:xfrm>
            <a:off x="460534" y="392575"/>
            <a:ext cx="5258400" cy="766200"/>
          </a:xfrm>
        </p:spPr>
        <p:txBody>
          <a:bodyPr/>
          <a:lstStyle/>
          <a:p>
            <a:r>
              <a:rPr lang="en-US" sz="1800" dirty="0">
                <a:latin typeface="Times New Roman" panose="02020603050405020304" pitchFamily="18" charset="0"/>
                <a:cs typeface="Times New Roman" panose="02020603050405020304" pitchFamily="18" charset="0"/>
              </a:rPr>
              <a:t>SOFTWARE REQUIREMENTS</a:t>
            </a: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77B499-8D7C-444B-AFB5-48376E5D7067}"/>
              </a:ext>
            </a:extLst>
          </p:cNvPr>
          <p:cNvSpPr>
            <a:spLocks noGrp="1"/>
          </p:cNvSpPr>
          <p:nvPr>
            <p:ph type="body" idx="1"/>
          </p:nvPr>
        </p:nvSpPr>
        <p:spPr>
          <a:xfrm>
            <a:off x="718431" y="1659038"/>
            <a:ext cx="7009388" cy="2925662"/>
          </a:xfrm>
        </p:spPr>
        <p:txBody>
          <a:bodyPr/>
          <a:lstStyle/>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Operating System                  	: Windows 7/10</a:t>
            </a:r>
            <a:endParaRPr lang="en-IN" sz="1800" dirty="0">
              <a:latin typeface="Times New Roman" pitchFamily="18" charset="0"/>
              <a:ea typeface="Calibri" panose="020F0502020204030204" pitchFamily="34" charset="0"/>
              <a:cs typeface="Times New Roman" pitchFamily="18" charset="0"/>
            </a:endParaRP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Programming Language	                : JAVA</a:t>
            </a:r>
            <a:endParaRPr lang="en-IN" sz="1800" dirty="0">
              <a:latin typeface="Times New Roman" pitchFamily="18" charset="0"/>
              <a:ea typeface="Calibri" panose="020F0502020204030204" pitchFamily="34" charset="0"/>
              <a:cs typeface="Times New Roman" pitchFamily="18" charset="0"/>
            </a:endParaRP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Database                                          : SQLYog Community</a:t>
            </a:r>
          </a:p>
          <a:p>
            <a:pPr algn="just">
              <a:lnSpc>
                <a:spcPct val="150000"/>
              </a:lnSpc>
              <a:spcAft>
                <a:spcPts val="800"/>
              </a:spcAft>
              <a:buClr>
                <a:schemeClr val="tx1">
                  <a:lumMod val="60000"/>
                  <a:lumOff val="40000"/>
                </a:schemeClr>
              </a:buClr>
              <a:buFont typeface="Wingdings"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Front End                                         : Net Beans Software.</a:t>
            </a:r>
            <a:endParaRPr lang="en-IN" sz="1800" dirty="0">
              <a:latin typeface="Times New Roman" pitchFamily="18" charset="0"/>
              <a:ea typeface="Calibri" panose="020F0502020204030204" pitchFamily="34" charset="0"/>
              <a:cs typeface="Times New Roman" pitchFamily="18" charset="0"/>
            </a:endParaRPr>
          </a:p>
          <a:p>
            <a:pPr marL="0" lvl="0" indent="0" algn="just" fontAlgn="base">
              <a:spcBef>
                <a:spcPct val="0"/>
              </a:spcBef>
              <a:spcAft>
                <a:spcPct val="0"/>
              </a:spcAft>
              <a:buClrTx/>
              <a:buSzTx/>
              <a:buNone/>
            </a:pPr>
            <a:r>
              <a:rPr lang="en-US" sz="1600" dirty="0">
                <a:solidFill>
                  <a:schemeClr val="tx1"/>
                </a:solidFill>
                <a:latin typeface="Times New Roman" pitchFamily="18" charset="0"/>
                <a:cs typeface="Times New Roman" pitchFamily="18" charset="0"/>
              </a:rPr>
              <a:t> </a:t>
            </a:r>
          </a:p>
          <a:p>
            <a:pPr marL="0" lvl="0" indent="0" algn="just" fontAlgn="base">
              <a:spcBef>
                <a:spcPct val="0"/>
              </a:spcBef>
              <a:spcAft>
                <a:spcPct val="0"/>
              </a:spcAft>
              <a:buClrTx/>
              <a:buSzTx/>
              <a:buNone/>
            </a:pPr>
            <a:endParaRPr lang="en-US" sz="1600" dirty="0">
              <a:solidFill>
                <a:schemeClr val="tx1"/>
              </a:solidFill>
              <a:latin typeface="Arial" pitchFamily="34" charset="0"/>
              <a:cs typeface="Arial" pitchFamily="34" charset="0"/>
            </a:endParaRPr>
          </a:p>
        </p:txBody>
      </p:sp>
      <p:sp>
        <p:nvSpPr>
          <p:cNvPr id="5" name="Slide Number Placeholder 4">
            <a:extLst>
              <a:ext uri="{FF2B5EF4-FFF2-40B4-BE49-F238E27FC236}">
                <a16:creationId xmlns:a16="http://schemas.microsoft.com/office/drawing/2014/main"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942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HARDWARE</a:t>
            </a: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REQUIREMENTS</a:t>
            </a:r>
            <a:endParaRPr lang="en-IN"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235284" y="1575203"/>
            <a:ext cx="8439793" cy="3324291"/>
          </a:xfrm>
        </p:spPr>
        <p:txBody>
          <a:bodyPr/>
          <a:lstStyle/>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System		: 	Intel i3.</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Hard Disk    	  	: 	40 GB.</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Monitor		: 	15 VGA Colour.</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Mouse		: 	Logitech.</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r>
              <a:rPr lang="en-GB" sz="1800" dirty="0">
                <a:latin typeface="Times New Roman" pitchFamily="18" charset="0"/>
                <a:cs typeface="Times New Roman" pitchFamily="18" charset="0"/>
              </a:rPr>
              <a:t>Ram			: 	4 GB.</a:t>
            </a:r>
            <a:endParaRPr lang="en-US"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a:p>
            <a:pPr lvl="0" algn="just">
              <a:lnSpc>
                <a:spcPct val="150000"/>
              </a:lnSpc>
              <a:buClr>
                <a:schemeClr val="tx1">
                  <a:lumMod val="60000"/>
                  <a:lumOff val="40000"/>
                </a:schemeClr>
              </a:buClr>
              <a:buFont typeface="Wingdings" pitchFamily="2" charset="2"/>
              <a:buChar char="v"/>
            </a:pPr>
            <a:endParaRPr lang="en-IN"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29816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0" y="1221302"/>
            <a:ext cx="9092206" cy="3807898"/>
          </a:xfrm>
        </p:spPr>
        <p:txBody>
          <a:bodyPr/>
          <a:lstStyle/>
          <a:p>
            <a:pPr algn="just">
              <a:lnSpc>
                <a:spcPct val="150000"/>
              </a:lnSpc>
              <a:buClr>
                <a:schemeClr val="accent4">
                  <a:lumMod val="75000"/>
                </a:schemeClr>
              </a:buClr>
              <a:buFont typeface="Wingdings" panose="05000000000000000000" pitchFamily="2" charset="2"/>
              <a:buChar char="v"/>
            </a:pPr>
            <a:r>
              <a:rPr lang="en-IN" sz="1800" dirty="0">
                <a:latin typeface="Times New Roman" pitchFamily="18" charset="0"/>
                <a:cs typeface="Times New Roman" pitchFamily="18" charset="0"/>
              </a:rPr>
              <a:t>In this project, we propose an efficient search method using features to match joint keywords (FMJK) on encrypted cloud data. In the process of creating each dimension of the indexes and the trapdoors, the document features and query keywords are accurately matched with the joint keywords in the keywords dictionary to get a weighted score, which ensures the accuracy of the query. And the reduction of dimension also reduces the overhead of storage space occupied by the indexes and the trapdoors.</a:t>
            </a:r>
          </a:p>
          <a:p>
            <a:pPr algn="just">
              <a:lnSpc>
                <a:spcPct val="150000"/>
              </a:lnSpc>
              <a:buClr>
                <a:schemeClr val="accent4">
                  <a:lumMod val="75000"/>
                </a:schemeClr>
              </a:buClr>
              <a:buFont typeface="Wingdings" panose="05000000000000000000" pitchFamily="2" charset="2"/>
              <a:buChar char="v"/>
            </a:pPr>
            <a:r>
              <a:rPr lang="en-IN" sz="1800" dirty="0">
                <a:latin typeface="Times New Roman" pitchFamily="18" charset="0"/>
                <a:cs typeface="Times New Roman" pitchFamily="18" charset="0"/>
              </a:rPr>
              <a:t> The theoretical analysis and experimental results show that the proposed method is more feasible and more effective than the compared schemes.</a:t>
            </a:r>
          </a:p>
          <a:p>
            <a:pPr algn="just">
              <a:lnSpc>
                <a:spcPct val="150000"/>
              </a:lnSpc>
              <a:buClr>
                <a:schemeClr val="accent4">
                  <a:lumMod val="75000"/>
                </a:schemeClr>
              </a:buClr>
              <a:buFont typeface="Wingdings" panose="05000000000000000000" pitchFamily="2" charset="2"/>
              <a:buChar char="v"/>
            </a:pPr>
            <a:endParaRPr lang="en-IN" sz="18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sz="18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0" y="1128889"/>
            <a:ext cx="8895644" cy="4014611"/>
          </a:xfrm>
        </p:spPr>
        <p:txBody>
          <a:bodyPr/>
          <a:lstStyle/>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[1] Z. Wan and R. H. Deng, ‘‘VPSearch: Achieving verifiability for privacypreserving multi-keyword search over encrypted cloud data,’’ IEEE Trans. Depend. Secure Comput., vol. 15, no. 6, pp. 1083–1095, Nov./Dec. 2016. </a:t>
            </a:r>
          </a:p>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[2] Y. Yang, H. Lin, X. Liu, W. Guo, X. Zheng, and Z. Liu, ‘‘Blockchainbased verifiable multi-keyword ranked search on encrypted cloud with fair payment,’’ IEEE Access, vol. 7, pp. 140818–140832, 2019.</a:t>
            </a:r>
          </a:p>
          <a:p>
            <a:pPr marL="101600" indent="0" algn="just">
              <a:lnSpc>
                <a:spcPct val="150000"/>
              </a:lnSpc>
              <a:buClr>
                <a:schemeClr val="tx1">
                  <a:lumMod val="60000"/>
                  <a:lumOff val="40000"/>
                </a:schemeClr>
              </a:buClr>
              <a:buNone/>
            </a:pPr>
            <a:r>
              <a:rPr lang="en-IN" sz="1800" dirty="0">
                <a:latin typeface="Times New Roman" pitchFamily="18" charset="0"/>
                <a:cs typeface="Times New Roman" pitchFamily="18" charset="0"/>
              </a:rPr>
              <a:t>[3] N. Cao, C. Wang, M. Li, K. Ren, and W. Lou, ‘‘Privacy-preserving multikeyword ranked search over encrypted cloud data,’’ in Proc. IEEE INFOCOM, Apr. 2011, pp. 829–837.</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89353" y="1491916"/>
            <a:ext cx="6512560" cy="1964670"/>
          </a:xfrm>
          <a:prstGeom prst="rect">
            <a:avLst/>
          </a:prstGeom>
        </p:spPr>
        <p:txBody>
          <a:bodyPr spcFirstLastPara="1" wrap="square" lIns="91425" tIns="91425" rIns="91425" bIns="91425" anchor="ctr" anchorCtr="0">
            <a:noAutofit/>
          </a:bodyPr>
          <a:lstStyle/>
          <a:p>
            <a:br>
              <a:rPr lang="en-IN" sz="2400" dirty="0">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0632" y="1491916"/>
            <a:ext cx="7014410" cy="1200329"/>
          </a:xfrm>
          <a:prstGeom prst="rect">
            <a:avLst/>
          </a:prstGeom>
        </p:spPr>
        <p:txBody>
          <a:bodyPr wrap="square">
            <a:spAutoFit/>
          </a:bodyPr>
          <a:lstStyle/>
          <a:p>
            <a:r>
              <a:rPr lang="en-IN" sz="2400" b="1" dirty="0">
                <a:solidFill>
                  <a:schemeClr val="bg1"/>
                </a:solidFill>
                <a:latin typeface="Times New Roman" pitchFamily="18" charset="0"/>
                <a:cs typeface="Times New Roman" pitchFamily="18" charset="0"/>
              </a:rPr>
              <a:t>AN EFFICIENT SEARCH METHOD USING FEATURES TO MATCH JOINT KEYWORDS ON ENCRYPTED CLOUD DATA</a:t>
            </a: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1800" dirty="0">
                <a:latin typeface="Times New Roman" pitchFamily="18" charset="0"/>
                <a:cs typeface="Times New Roman" pitchFamily="18" charset="0"/>
              </a:rPr>
              <a:t>AIM OF PROJECT</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dirty="0"/>
          </a:p>
        </p:txBody>
      </p:sp>
      <p:sp>
        <p:nvSpPr>
          <p:cNvPr id="193" name="Google Shape;193;p12"/>
          <p:cNvSpPr txBox="1">
            <a:spLocks noGrp="1"/>
          </p:cNvSpPr>
          <p:nvPr>
            <p:ph type="body" idx="1"/>
          </p:nvPr>
        </p:nvSpPr>
        <p:spPr>
          <a:xfrm>
            <a:off x="293683" y="1601285"/>
            <a:ext cx="8545714" cy="1297355"/>
          </a:xfrm>
          <a:prstGeom prst="rect">
            <a:avLst/>
          </a:prstGeom>
        </p:spPr>
        <p:txBody>
          <a:bodyPr spcFirstLastPara="1" wrap="square" lIns="91425" tIns="91425" rIns="91425" bIns="91425" anchor="t" anchorCtr="0">
            <a:noAutofit/>
          </a:bodyPr>
          <a:lstStyle/>
          <a:p>
            <a:pPr algn="just">
              <a:lnSpc>
                <a:spcPct val="150000"/>
              </a:lnSpc>
              <a:buClr>
                <a:schemeClr val="accent1">
                  <a:lumMod val="60000"/>
                  <a:lumOff val="40000"/>
                </a:schemeClr>
              </a:buClr>
              <a:buFont typeface="Wingdings" pitchFamily="2" charset="2"/>
              <a:buChar char="v"/>
            </a:pPr>
            <a:r>
              <a:rPr lang="en-IN" sz="1800" dirty="0">
                <a:latin typeface="Times New Roman" pitchFamily="18" charset="0"/>
                <a:cs typeface="Times New Roman" pitchFamily="18" charset="0"/>
              </a:rPr>
              <a:t>This project aim is  joint keywords to identification we are improvement of security for the private data</a:t>
            </a:r>
          </a:p>
          <a:p>
            <a:pPr marL="101600" indent="0" algn="just">
              <a:lnSpc>
                <a:spcPct val="150000"/>
              </a:lnSpc>
              <a:buClr>
                <a:schemeClr val="accent1">
                  <a:lumMod val="60000"/>
                  <a:lumOff val="40000"/>
                </a:schemeClr>
              </a:buClr>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8046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itchFamily="18" charset="0"/>
                <a:cs typeface="Times New Roman" pitchFamily="18" charset="0"/>
              </a:rPr>
              <a:t>ABSTRACT</a:t>
            </a:r>
            <a:endParaRPr lang="en-IN" sz="18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1106905"/>
            <a:ext cx="9144000" cy="4036595"/>
          </a:xfrm>
        </p:spPr>
        <p:txBody>
          <a:bodyPr/>
          <a:lstStyle/>
          <a:p>
            <a:pPr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The continuous improvement of the security of cloud storage, more users upload private data to the cloud. Therefore, this project proposes an efficient search method using features to match joint keywords (FMJK) on encrypted cloud data.</a:t>
            </a:r>
          </a:p>
          <a:p>
            <a:pPr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 This method proposes that each d keywords are randomly selected from the non-duplicated keywords, which are extracted from the documents of the data owner, to generate a joint keyword, and all joint keywords form a keyword dictionary. Each joint keyword is matched with the feature of the document and the query keyword respectively, the result obtained by the latter is regarded as a dimension of the query trapdoor.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123755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INTRODUCTION	</a:t>
            </a:r>
            <a:endParaRPr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dirty="0"/>
          </a:p>
        </p:txBody>
      </p:sp>
      <p:sp>
        <p:nvSpPr>
          <p:cNvPr id="193" name="Google Shape;193;p12"/>
          <p:cNvSpPr txBox="1">
            <a:spLocks noGrp="1"/>
          </p:cNvSpPr>
          <p:nvPr>
            <p:ph type="body" idx="1"/>
          </p:nvPr>
        </p:nvSpPr>
        <p:spPr>
          <a:xfrm>
            <a:off x="0" y="1128889"/>
            <a:ext cx="9092206" cy="4014611"/>
          </a:xfrm>
          <a:prstGeom prst="rect">
            <a:avLst/>
          </a:prstGeom>
        </p:spPr>
        <p:txBody>
          <a:bodyPr spcFirstLastPara="1" wrap="square" lIns="91425" tIns="91425" rIns="91425" bIns="91425" anchor="t" anchorCtr="0">
            <a:noAutofit/>
          </a:bodyPr>
          <a:lstStyle/>
          <a:p>
            <a:pPr marL="101600" indent="0" algn="just">
              <a:lnSpc>
                <a:spcPct val="150000"/>
              </a:lnSpc>
              <a:buNone/>
            </a:pPr>
            <a:r>
              <a:rPr lang="en-IN" sz="1800" dirty="0">
                <a:latin typeface="Times New Roman" pitchFamily="18" charset="0"/>
                <a:cs typeface="Times New Roman" pitchFamily="18" charset="0"/>
              </a:rPr>
              <a:t>With the rapid development of science and technology, enterprises or individual users increasingly rely on storing a large number of data documents on cloud servers in order to share data quickly and remotely In most of the existing cipher-text sorting retrieval methods, KNN (K Nearest Neighbor) technology is used to create indexes supporting cipher-text retrieval In the process of massive data encryption search, most of the search encryption schemes have high time complexity and large storage. In this project, we propose an efficient search method using features to match joint keywords (FMJK) on encrypted cloud data based on the MRSE (Privacy-Preserving Multi-Keyword Ranked Search over Encrypted Cloud Data) scheme .</a:t>
            </a:r>
            <a:endParaRPr lang="en-IN" sz="1800" dirty="0">
              <a:solidFill>
                <a:schemeClr val="tx1"/>
              </a:solidFill>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itchFamily="18" charset="0"/>
                <a:cs typeface="Times New Roman" pitchFamily="18" charset="0"/>
              </a:rPr>
              <a:t>EXISTING SYSTEM</a:t>
            </a:r>
            <a:endParaRPr lang="en-US" sz="18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dirty="0"/>
          </a:p>
        </p:txBody>
      </p:sp>
      <p:sp>
        <p:nvSpPr>
          <p:cNvPr id="193" name="Google Shape;193;p12"/>
          <p:cNvSpPr txBox="1">
            <a:spLocks noGrp="1"/>
          </p:cNvSpPr>
          <p:nvPr>
            <p:ph type="body" idx="1"/>
          </p:nvPr>
        </p:nvSpPr>
        <p:spPr>
          <a:xfrm>
            <a:off x="68296" y="1612668"/>
            <a:ext cx="9007407" cy="3339432"/>
          </a:xfrm>
          <a:prstGeom prst="rect">
            <a:avLst/>
          </a:prstGeom>
        </p:spPr>
        <p:txBody>
          <a:bodyPr spcFirstLastPara="1" wrap="square" lIns="91425" tIns="91425" rIns="91425" bIns="91425" anchor="t" anchorCtr="0">
            <a:noAutofit/>
          </a:bodyPr>
          <a:lstStyle/>
          <a:p>
            <a:pPr algn="just">
              <a:lnSpc>
                <a:spcPct val="150000"/>
              </a:lnSpc>
              <a:buClr>
                <a:schemeClr val="tx1">
                  <a:lumMod val="40000"/>
                  <a:lumOff val="60000"/>
                </a:schemeClr>
              </a:buClr>
              <a:buFont typeface="Wingdings" pitchFamily="2" charset="2"/>
              <a:buChar char="v"/>
            </a:pPr>
            <a:r>
              <a:rPr lang="en-US" sz="1800" dirty="0">
                <a:latin typeface="Times New Roman" pitchFamily="18" charset="0"/>
                <a:cs typeface="Times New Roman" pitchFamily="18" charset="0"/>
              </a:rPr>
              <a:t>There are lot of drawback hear in cloud system.</a:t>
            </a:r>
          </a:p>
          <a:p>
            <a:pPr algn="just">
              <a:lnSpc>
                <a:spcPct val="150000"/>
              </a:lnSpc>
              <a:buClr>
                <a:schemeClr val="tx1">
                  <a:lumMod val="40000"/>
                  <a:lumOff val="60000"/>
                </a:schemeClr>
              </a:buClr>
              <a:buFont typeface="Wingdings" pitchFamily="2" charset="2"/>
              <a:buChar char="v"/>
            </a:pPr>
            <a:r>
              <a:rPr lang="en-US" sz="1800" dirty="0">
                <a:latin typeface="Times New Roman" pitchFamily="18" charset="0"/>
                <a:cs typeface="Times New Roman" pitchFamily="18" charset="0"/>
              </a:rPr>
              <a:t>Missing file and files data in cloud server.</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p>
        </p:txBody>
      </p:sp>
      <p:sp>
        <p:nvSpPr>
          <p:cNvPr id="3" name="Text Placeholder 2"/>
          <p:cNvSpPr>
            <a:spLocks noGrp="1"/>
          </p:cNvSpPr>
          <p:nvPr>
            <p:ph type="body" idx="1"/>
          </p:nvPr>
        </p:nvSpPr>
        <p:spPr>
          <a:xfrm>
            <a:off x="215899" y="1537987"/>
            <a:ext cx="8713611" cy="2966279"/>
          </a:xfrm>
        </p:spPr>
        <p:txBody>
          <a:bodyPr/>
          <a:lstStyle/>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Security model not satisfactory for mathematician searches, unclear experimental evaluation. </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List of keyword should be determined fastidiously so as to stay length of message down.</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Although keywords square measure protected by trapdoors server will do some applied mathematics analysis over search result. Server will generate trapdoor for set of any multi keyword trapdoor request.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32373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PROPOSED SYSTEM</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2"/>
          <p:cNvSpPr/>
          <p:nvPr/>
        </p:nvSpPr>
        <p:spPr>
          <a:xfrm>
            <a:off x="146756" y="1343378"/>
            <a:ext cx="8263256" cy="3416320"/>
          </a:xfrm>
          <a:prstGeom prst="rect">
            <a:avLst/>
          </a:prstGeom>
        </p:spPr>
        <p:txBody>
          <a:bodyPr wrap="square">
            <a:spAutoFit/>
          </a:bodyPr>
          <a:lstStyle/>
          <a:p>
            <a:pPr marL="285750" indent="-285750"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This method proposes that each keywords are randomly selected from the non-duplicated keywords, which are extracted from the documents of the data owner, to generate a joint keyword, and all joint keywords form a keyword dictionary. The data owner upload the document in cloud server.</a:t>
            </a:r>
          </a:p>
          <a:p>
            <a:pPr marL="285750" indent="-285750" algn="just">
              <a:lnSpc>
                <a:spcPct val="150000"/>
              </a:lnSpc>
              <a:buClr>
                <a:schemeClr val="accent3"/>
              </a:buClr>
              <a:buFont typeface="Wingdings" panose="05000000000000000000" pitchFamily="2" charset="2"/>
              <a:buChar char="v"/>
            </a:pPr>
            <a:r>
              <a:rPr lang="en-IN" sz="1800" dirty="0">
                <a:latin typeface="Times New Roman" pitchFamily="18" charset="0"/>
                <a:cs typeface="Times New Roman" pitchFamily="18" charset="0"/>
              </a:rPr>
              <a:t> Then combines each d randomly selected keywords into a joint keyword, and all joint keywords form a keyword dictionary. Thirdly, creates a document index for each document using its exacted keywords and the keyword dictionary and encrypts the document and its encrypted index by means of the key encryption. </a:t>
            </a:r>
          </a:p>
        </p:txBody>
      </p:sp>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latin typeface="Times New Roman" panose="02020603050405020304" pitchFamily="18" charset="0"/>
                <a:cs typeface="Times New Roman" panose="02020603050405020304" pitchFamily="18" charset="0"/>
              </a:rPr>
              <a:t>ADVANTAGES</a:t>
            </a:r>
            <a:r>
              <a:rPr lang="en-US" dirty="0"/>
              <a:t>:</a:t>
            </a:r>
          </a:p>
        </p:txBody>
      </p:sp>
      <p:sp>
        <p:nvSpPr>
          <p:cNvPr id="3" name="Text Placeholder 2"/>
          <p:cNvSpPr>
            <a:spLocks noGrp="1"/>
          </p:cNvSpPr>
          <p:nvPr>
            <p:ph type="body" idx="1"/>
          </p:nvPr>
        </p:nvSpPr>
        <p:spPr>
          <a:xfrm>
            <a:off x="577516" y="1494957"/>
            <a:ext cx="7988145" cy="2992822"/>
          </a:xfrm>
        </p:spPr>
        <p:txBody>
          <a:bodyPr/>
          <a:lstStyle/>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Backup your data in very secure.</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cloud server knows the encrypted data sets and the searchable indexes.</a:t>
            </a:r>
          </a:p>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cloud server not only knows the encrypted data sets and searchable indexes, but also some background information, including the correlation between trapdoors, some statistical information from the encrypted data sets and searchable indexes.</a:t>
            </a:r>
          </a:p>
          <a:p>
            <a:pPr algn="just">
              <a:lnSpc>
                <a:spcPct val="150000"/>
              </a:lnSpc>
              <a:buClr>
                <a:schemeClr val="tx1">
                  <a:lumMod val="60000"/>
                  <a:lumOff val="40000"/>
                </a:schemeClr>
              </a:buClr>
              <a:buFont typeface="Wingdings" pitchFamily="2" charset="2"/>
              <a:buChar char="v"/>
            </a:pPr>
            <a:endParaRPr lang="en-IN" sz="1600"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307181593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4495</TotalTime>
  <Words>1131</Words>
  <Application>Microsoft Office PowerPoint</Application>
  <PresentationFormat>On-screen Show (16:9)</PresentationFormat>
  <Paragraphs>106</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Roboto Condensed Light</vt:lpstr>
      <vt:lpstr>Arvo</vt:lpstr>
      <vt:lpstr>Roboto Condensed</vt:lpstr>
      <vt:lpstr>Wingdings</vt:lpstr>
      <vt:lpstr>Arial</vt:lpstr>
      <vt:lpstr>Salerio template</vt:lpstr>
      <vt:lpstr>HELLO!</vt:lpstr>
      <vt:lpstr> </vt:lpstr>
      <vt:lpstr>AIM OF PROJECT</vt:lpstr>
      <vt:lpstr>ABSTRACT</vt:lpstr>
      <vt:lpstr>INTRODUCTION </vt:lpstr>
      <vt:lpstr>EXISTING SYSTEM</vt:lpstr>
      <vt:lpstr>DISADVANTAGES:</vt:lpstr>
      <vt:lpstr>PROPOSED SYSTEM</vt:lpstr>
      <vt:lpstr>ADVANTAGES:</vt:lpstr>
      <vt:lpstr>SYSTEM ARCHITECTURE</vt:lpstr>
      <vt:lpstr>MODULES</vt:lpstr>
      <vt:lpstr>MODULES DESCRIPTIONS:</vt:lpstr>
      <vt:lpstr>MODULES DESCRIPTIONS:</vt:lpstr>
      <vt:lpstr>PowerPoint Presentation</vt:lpstr>
      <vt:lpstr>ALGORITHM</vt:lpstr>
      <vt:lpstr>SOFTWARE REQUIREMENTS</vt:lpstr>
      <vt:lpstr>HARDWARE REQUIREMENTS</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Deepa Sarathi</cp:lastModifiedBy>
  <cp:revision>312</cp:revision>
  <dcterms:modified xsi:type="dcterms:W3CDTF">2023-05-04T09:20:16Z</dcterms:modified>
</cp:coreProperties>
</file>