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22"/>
  </p:notesMasterIdLst>
  <p:sldIdLst>
    <p:sldId id="258" r:id="rId2"/>
    <p:sldId id="308" r:id="rId3"/>
    <p:sldId id="334" r:id="rId4"/>
    <p:sldId id="358" r:id="rId5"/>
    <p:sldId id="298" r:id="rId6"/>
    <p:sldId id="299" r:id="rId7"/>
    <p:sldId id="359" r:id="rId8"/>
    <p:sldId id="310" r:id="rId9"/>
    <p:sldId id="338" r:id="rId10"/>
    <p:sldId id="312" r:id="rId11"/>
    <p:sldId id="313" r:id="rId12"/>
    <p:sldId id="351" r:id="rId13"/>
    <p:sldId id="357" r:id="rId14"/>
    <p:sldId id="360" r:id="rId15"/>
    <p:sldId id="362" r:id="rId16"/>
    <p:sldId id="314" r:id="rId17"/>
    <p:sldId id="332" r:id="rId18"/>
    <p:sldId id="318" r:id="rId19"/>
    <p:sldId id="319" r:id="rId20"/>
    <p:sldId id="278" r:id="rId21"/>
  </p:sldIdLst>
  <p:sldSz cx="9144000" cy="5143500" type="screen16x9"/>
  <p:notesSz cx="6858000" cy="9144000"/>
  <p:embeddedFontLst>
    <p:embeddedFont>
      <p:font typeface="Roboto Condensed" charset="0"/>
      <p:regular r:id="rId23"/>
      <p:bold r:id="rId24"/>
      <p:italic r:id="rId25"/>
      <p:boldItalic r:id="rId26"/>
    </p:embeddedFont>
    <p:embeddedFont>
      <p:font typeface="Roboto Condensed Light" charset="0"/>
      <p:regular r:id="rId27"/>
      <p:bold r:id="rId28"/>
      <p:italic r:id="rId29"/>
      <p:boldItalic r:id="rId30"/>
    </p:embeddedFont>
    <p:embeddedFont>
      <p:font typeface="Calibri" pitchFamily="34" charset="0"/>
      <p:regular r:id="rId31"/>
      <p:bold r:id="rId32"/>
      <p:italic r:id="rId33"/>
      <p:boldItalic r:id="rId34"/>
    </p:embeddedFont>
    <p:embeddedFont>
      <p:font typeface="Arvo"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E27665BA-8202-44FC-AD62-C9F0E3EA811A}">
  <a:tblStyle styleId="{E27665BA-8202-44FC-AD62-C9F0E3EA811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15DE48A-E3B5-44D0-98CB-AE0B3FDC0379}"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86533" autoAdjust="0"/>
  </p:normalViewPr>
  <p:slideViewPr>
    <p:cSldViewPr snapToGrid="0">
      <p:cViewPr varScale="1">
        <p:scale>
          <a:sx n="79" d="100"/>
          <a:sy n="79" d="100"/>
        </p:scale>
        <p:origin x="-288" y="-64"/>
      </p:cViewPr>
      <p:guideLst>
        <p:guide orient="horz" pos="1620"/>
        <p:guide pos="2880"/>
      </p:guideLst>
    </p:cSldViewPr>
  </p:slideViewPr>
  <p:notesTextViewPr>
    <p:cViewPr>
      <p:scale>
        <a:sx n="66" d="100"/>
        <a:sy n="66"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36376477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09638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3549094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3357487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58487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324383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898395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629955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0529765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176937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791272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676967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710175"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1"/>
        <p:cNvGrpSpPr/>
        <p:nvPr/>
      </p:nvGrpSpPr>
      <p:grpSpPr>
        <a:xfrm>
          <a:off x="0" y="0"/>
          <a:ext cx="0" cy="0"/>
          <a:chOff x="0" y="0"/>
          <a:chExt cx="0" cy="0"/>
        </a:xfrm>
      </p:grpSpPr>
      <p:grpSp>
        <p:nvGrpSpPr>
          <p:cNvPr id="82" name="Google Shape;82;p6"/>
          <p:cNvGrpSpPr/>
          <p:nvPr/>
        </p:nvGrpSpPr>
        <p:grpSpPr>
          <a:xfrm>
            <a:off x="-4" y="40"/>
            <a:ext cx="7072430" cy="1327315"/>
            <a:chOff x="-4" y="40"/>
            <a:chExt cx="7072430" cy="1327315"/>
          </a:xfrm>
        </p:grpSpPr>
        <p:sp>
          <p:nvSpPr>
            <p:cNvPr id="83" name="Google Shape;83;p6"/>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84" name="Google Shape;84;p6"/>
            <p:cNvGrpSpPr/>
            <p:nvPr/>
          </p:nvGrpSpPr>
          <p:grpSpPr>
            <a:xfrm rot="10800000" flipH="1">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6" name="Google Shape;86;p6"/>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87" name="Google Shape;87;p6"/>
            <p:cNvGrpSpPr/>
            <p:nvPr/>
          </p:nvGrpSpPr>
          <p:grpSpPr>
            <a:xfrm rot="10800000" flipH="1">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9" name="Google Shape;89;p6"/>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90" name="Google Shape;90;p6"/>
          <p:cNvGrpSpPr/>
          <p:nvPr/>
        </p:nvGrpSpPr>
        <p:grpSpPr>
          <a:xfrm>
            <a:off x="6946842" y="4472723"/>
            <a:ext cx="2202830" cy="670795"/>
            <a:chOff x="5575242" y="4472723"/>
            <a:chExt cx="2202830" cy="670795"/>
          </a:xfrm>
        </p:grpSpPr>
        <p:sp>
          <p:nvSpPr>
            <p:cNvPr id="91" name="Google Shape;91;p6"/>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8" name="Google Shape;98;p6"/>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99" name="Google Shape;99;p6"/>
          <p:cNvSpPr txBox="1">
            <a:spLocks noGrp="1"/>
          </p:cNvSpPr>
          <p:nvPr>
            <p:ph type="body" idx="1"/>
          </p:nvPr>
        </p:nvSpPr>
        <p:spPr>
          <a:xfrm>
            <a:off x="814275"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0" name="Google Shape;100;p6"/>
          <p:cNvSpPr txBox="1">
            <a:spLocks noGrp="1"/>
          </p:cNvSpPr>
          <p:nvPr>
            <p:ph type="body" idx="2"/>
          </p:nvPr>
        </p:nvSpPr>
        <p:spPr>
          <a:xfrm>
            <a:off x="4396123"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1" name="Google Shape;101;p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grpSp>
        <p:nvGrpSpPr>
          <p:cNvPr id="163" name="Google Shape;163;p10"/>
          <p:cNvGrpSpPr/>
          <p:nvPr/>
        </p:nvGrpSpPr>
        <p:grpSpPr>
          <a:xfrm rot="10800000">
            <a:off x="-8" y="-2"/>
            <a:ext cx="2202830" cy="670795"/>
            <a:chOff x="5575242" y="4472723"/>
            <a:chExt cx="2202830" cy="670795"/>
          </a:xfrm>
        </p:grpSpPr>
        <p:sp>
          <p:nvSpPr>
            <p:cNvPr id="164" name="Google Shape;164;p10"/>
            <p:cNvSpPr/>
            <p:nvPr/>
          </p:nvSpPr>
          <p:spPr>
            <a:xfrm rot="10800000">
              <a:off x="5575242" y="4948334"/>
              <a:ext cx="394200" cy="1314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 name="Google Shape;165;p10"/>
            <p:cNvGrpSpPr/>
            <p:nvPr/>
          </p:nvGrpSpPr>
          <p:grpSpPr>
            <a:xfrm flipH="1">
              <a:off x="5734850" y="4472723"/>
              <a:ext cx="2040837" cy="670795"/>
              <a:chOff x="1297954" y="330075"/>
              <a:chExt cx="5169293" cy="1699506"/>
            </a:xfrm>
          </p:grpSpPr>
          <p:sp>
            <p:nvSpPr>
              <p:cNvPr id="166" name="Google Shape;166;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 name="Google Shape;168;p10"/>
            <p:cNvGrpSpPr/>
            <p:nvPr/>
          </p:nvGrpSpPr>
          <p:grpSpPr>
            <a:xfrm flipH="1">
              <a:off x="5578209" y="4646738"/>
              <a:ext cx="2199863" cy="304563"/>
              <a:chOff x="-5827153" y="330075"/>
              <a:chExt cx="12276019" cy="1699569"/>
            </a:xfrm>
          </p:grpSpPr>
          <p:sp>
            <p:nvSpPr>
              <p:cNvPr id="169" name="Google Shape;169;p10"/>
              <p:cNvSpPr/>
              <p:nvPr/>
            </p:nvSpPr>
            <p:spPr>
              <a:xfrm>
                <a:off x="-5827153" y="330144"/>
                <a:ext cx="1061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0"/>
              <p:cNvSpPr/>
              <p:nvPr/>
            </p:nvSpPr>
            <p:spPr>
              <a:xfrm>
                <a:off x="4749366"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1" name="Google Shape;171;p10"/>
          <p:cNvGrpSpPr/>
          <p:nvPr/>
        </p:nvGrpSpPr>
        <p:grpSpPr>
          <a:xfrm>
            <a:off x="6946842" y="4472723"/>
            <a:ext cx="2202830" cy="670795"/>
            <a:chOff x="5575242" y="4472723"/>
            <a:chExt cx="2202830" cy="670795"/>
          </a:xfrm>
        </p:grpSpPr>
        <p:sp>
          <p:nvSpPr>
            <p:cNvPr id="172" name="Google Shape;172;p10"/>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 name="Google Shape;173;p10"/>
            <p:cNvGrpSpPr/>
            <p:nvPr/>
          </p:nvGrpSpPr>
          <p:grpSpPr>
            <a:xfrm flipH="1">
              <a:off x="5734850" y="4472723"/>
              <a:ext cx="2040837" cy="670795"/>
              <a:chOff x="1297954" y="330075"/>
              <a:chExt cx="5169293" cy="1699506"/>
            </a:xfrm>
          </p:grpSpPr>
          <p:sp>
            <p:nvSpPr>
              <p:cNvPr id="174" name="Google Shape;174;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 name="Google Shape;176;p10"/>
            <p:cNvGrpSpPr/>
            <p:nvPr/>
          </p:nvGrpSpPr>
          <p:grpSpPr>
            <a:xfrm flipH="1">
              <a:off x="5578209" y="4646738"/>
              <a:ext cx="2199863" cy="304563"/>
              <a:chOff x="-5827153" y="330075"/>
              <a:chExt cx="12276019" cy="1699569"/>
            </a:xfrm>
          </p:grpSpPr>
          <p:sp>
            <p:nvSpPr>
              <p:cNvPr id="177" name="Google Shape;177;p10"/>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0"/>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9" name="Google Shape;179;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1pPr>
            <a:lvl2pPr lvl="1">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2pPr>
            <a:lvl3pPr lvl="2">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3pPr>
            <a:lvl4pPr lvl="3">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4pPr>
            <a:lvl5pPr lvl="4">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5pPr>
            <a:lvl6pPr lvl="5">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6pPr>
            <a:lvl7pPr lvl="6">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7pPr>
            <a:lvl8pPr lvl="7">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8pPr>
            <a:lvl9pPr lvl="8">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noAutofit/>
          </a:bodyPr>
          <a:lstStyle>
            <a:lvl1pPr marL="457200" lvl="0" indent="-381000">
              <a:spcBef>
                <a:spcPts val="6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chemeClr val="lt1"/>
                </a:solidFill>
                <a:latin typeface="Roboto Condensed"/>
                <a:ea typeface="Roboto Condensed"/>
                <a:cs typeface="Roboto Condensed"/>
                <a:sym typeface="Roboto Condensed"/>
              </a:defRPr>
            </a:lvl1pPr>
            <a:lvl2pPr lvl="1" algn="r">
              <a:buNone/>
              <a:defRPr sz="1200" b="1">
                <a:solidFill>
                  <a:schemeClr val="lt1"/>
                </a:solidFill>
                <a:latin typeface="Roboto Condensed"/>
                <a:ea typeface="Roboto Condensed"/>
                <a:cs typeface="Roboto Condensed"/>
                <a:sym typeface="Roboto Condensed"/>
              </a:defRPr>
            </a:lvl2pPr>
            <a:lvl3pPr lvl="2" algn="r">
              <a:buNone/>
              <a:defRPr sz="1200" b="1">
                <a:solidFill>
                  <a:schemeClr val="lt1"/>
                </a:solidFill>
                <a:latin typeface="Roboto Condensed"/>
                <a:ea typeface="Roboto Condensed"/>
                <a:cs typeface="Roboto Condensed"/>
                <a:sym typeface="Roboto Condensed"/>
              </a:defRPr>
            </a:lvl3pPr>
            <a:lvl4pPr lvl="3" algn="r">
              <a:buNone/>
              <a:defRPr sz="1200" b="1">
                <a:solidFill>
                  <a:schemeClr val="lt1"/>
                </a:solidFill>
                <a:latin typeface="Roboto Condensed"/>
                <a:ea typeface="Roboto Condensed"/>
                <a:cs typeface="Roboto Condensed"/>
                <a:sym typeface="Roboto Condensed"/>
              </a:defRPr>
            </a:lvl4pPr>
            <a:lvl5pPr lvl="4" algn="r">
              <a:buNone/>
              <a:defRPr sz="1200" b="1">
                <a:solidFill>
                  <a:schemeClr val="lt1"/>
                </a:solidFill>
                <a:latin typeface="Roboto Condensed"/>
                <a:ea typeface="Roboto Condensed"/>
                <a:cs typeface="Roboto Condensed"/>
                <a:sym typeface="Roboto Condensed"/>
              </a:defRPr>
            </a:lvl5pPr>
            <a:lvl6pPr lvl="5" algn="r">
              <a:buNone/>
              <a:defRPr sz="1200" b="1">
                <a:solidFill>
                  <a:schemeClr val="lt1"/>
                </a:solidFill>
                <a:latin typeface="Roboto Condensed"/>
                <a:ea typeface="Roboto Condensed"/>
                <a:cs typeface="Roboto Condensed"/>
                <a:sym typeface="Roboto Condensed"/>
              </a:defRPr>
            </a:lvl6pPr>
            <a:lvl7pPr lvl="6" algn="r">
              <a:buNone/>
              <a:defRPr sz="1200" b="1">
                <a:solidFill>
                  <a:schemeClr val="lt1"/>
                </a:solidFill>
                <a:latin typeface="Roboto Condensed"/>
                <a:ea typeface="Roboto Condensed"/>
                <a:cs typeface="Roboto Condensed"/>
                <a:sym typeface="Roboto Condensed"/>
              </a:defRPr>
            </a:lvl7pPr>
            <a:lvl8pPr lvl="7" algn="r">
              <a:buNone/>
              <a:defRPr sz="1200" b="1">
                <a:solidFill>
                  <a:schemeClr val="lt1"/>
                </a:solidFill>
                <a:latin typeface="Roboto Condensed"/>
                <a:ea typeface="Roboto Condensed"/>
                <a:cs typeface="Roboto Condensed"/>
                <a:sym typeface="Roboto Condensed"/>
              </a:defRPr>
            </a:lvl8pPr>
            <a:lvl9pPr lvl="8" algn="r">
              <a:buNone/>
              <a:defRPr sz="1200" b="1">
                <a:solidFill>
                  <a:schemeClr val="lt1"/>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6"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mailto:1croreprojects@gmail.com"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3"/>
          <p:cNvSpPr txBox="1">
            <a:spLocks noGrp="1"/>
          </p:cNvSpPr>
          <p:nvPr>
            <p:ph type="ctrTitle" idx="4294967295"/>
          </p:nvPr>
        </p:nvSpPr>
        <p:spPr>
          <a:xfrm>
            <a:off x="1275150" y="2364400"/>
            <a:ext cx="65937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solidFill>
                  <a:schemeClr val="accent5"/>
                </a:solidFill>
              </a:rPr>
              <a:t>HELLO!</a:t>
            </a:r>
            <a:endParaRPr sz="6000" dirty="0">
              <a:solidFill>
                <a:schemeClr val="accent5"/>
              </a:solidFill>
            </a:endParaRPr>
          </a:p>
        </p:txBody>
      </p:sp>
      <p:sp>
        <p:nvSpPr>
          <p:cNvPr id="214" name="Google Shape;214;p13"/>
          <p:cNvSpPr txBox="1">
            <a:spLocks noGrp="1"/>
          </p:cNvSpPr>
          <p:nvPr>
            <p:ph type="subTitle" idx="4294967295"/>
          </p:nvPr>
        </p:nvSpPr>
        <p:spPr>
          <a:xfrm>
            <a:off x="1275150" y="3230000"/>
            <a:ext cx="6593700" cy="134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dirty="0"/>
              <a:t>Here 1Crore Projects</a:t>
            </a:r>
            <a:endParaRPr sz="2000" b="1" dirty="0"/>
          </a:p>
          <a:p>
            <a:pPr marL="0" lvl="0" indent="0" algn="ctr" rtl="0">
              <a:spcBef>
                <a:spcPts val="0"/>
              </a:spcBef>
              <a:spcAft>
                <a:spcPts val="0"/>
              </a:spcAft>
              <a:buClr>
                <a:schemeClr val="dk1"/>
              </a:buClr>
              <a:buSzPts val="1100"/>
              <a:buFont typeface="Arial"/>
              <a:buNone/>
            </a:pPr>
            <a:r>
              <a:rPr lang="en" sz="2000" dirty="0"/>
              <a:t>I am here because I love to give presentations. </a:t>
            </a:r>
            <a:endParaRPr sz="2000" dirty="0"/>
          </a:p>
          <a:p>
            <a:pPr marL="0" lvl="0" indent="0" algn="ctr" rtl="0">
              <a:spcBef>
                <a:spcPts val="0"/>
              </a:spcBef>
              <a:spcAft>
                <a:spcPts val="0"/>
              </a:spcAft>
              <a:buClr>
                <a:schemeClr val="dk1"/>
              </a:buClr>
              <a:buSzPts val="1100"/>
              <a:buFont typeface="Arial"/>
              <a:buNone/>
            </a:pPr>
            <a:r>
              <a:rPr lang="en" sz="2000" dirty="0"/>
              <a:t>You can find me at @1CROREPROJECTS</a:t>
            </a:r>
            <a:endParaRPr sz="2000" b="1" dirty="0"/>
          </a:p>
        </p:txBody>
      </p:sp>
      <p:pic>
        <p:nvPicPr>
          <p:cNvPr id="215" name="Google Shape;215;p13" descr="10.jpg"/>
          <p:cNvPicPr preferRelativeResize="0"/>
          <p:nvPr/>
        </p:nvPicPr>
        <p:blipFill rotWithShape="1">
          <a:blip r:embed="rId3">
            <a:alphaModFix/>
          </a:blip>
          <a:srcRect l="15648" r="28102"/>
          <a:stretch/>
        </p:blipFill>
        <p:spPr>
          <a:xfrm>
            <a:off x="3539200" y="367400"/>
            <a:ext cx="2065500" cy="2065500"/>
          </a:xfrm>
          <a:prstGeom prst="diamond">
            <a:avLst/>
          </a:prstGeom>
          <a:noFill/>
          <a:ln w="38100" cap="flat" cmpd="sng">
            <a:solidFill>
              <a:srgbClr val="3F5378"/>
            </a:solidFill>
            <a:prstDash val="solid"/>
            <a:miter lim="8000"/>
            <a:headEnd type="none" w="sm" len="sm"/>
            <a:tailEnd type="none" w="sm" len="sm"/>
          </a:ln>
        </p:spPr>
      </p:pic>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a:t>
            </a:fld>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FD56E9-5C80-4A03-A1CB-A7DB5B26FAD0}"/>
              </a:ext>
            </a:extLst>
          </p:cNvPr>
          <p:cNvSpPr>
            <a:spLocks noGrp="1"/>
          </p:cNvSpPr>
          <p:nvPr>
            <p:ph type="title"/>
          </p:nvPr>
        </p:nvSpPr>
        <p:spPr>
          <a:xfrm>
            <a:off x="577208" y="455102"/>
            <a:ext cx="5258400" cy="766200"/>
          </a:xfrm>
        </p:spPr>
        <p:txBody>
          <a:bodyPr/>
          <a:lstStyle/>
          <a:p>
            <a:r>
              <a:rPr lang="en-US" sz="1800" dirty="0">
                <a:latin typeface="Times New Roman" pitchFamily="18" charset="0"/>
                <a:cs typeface="Times New Roman" pitchFamily="18" charset="0"/>
              </a:rPr>
              <a:t>SYSTEM</a:t>
            </a:r>
            <a:r>
              <a:rPr lang="en-US" dirty="0">
                <a:latin typeface="Times New Roman" pitchFamily="18" charset="0"/>
                <a:cs typeface="Times New Roman" pitchFamily="18" charset="0"/>
              </a:rPr>
              <a:t> </a:t>
            </a:r>
            <a:r>
              <a:rPr lang="en-US" sz="1800" dirty="0">
                <a:latin typeface="Times New Roman" pitchFamily="18" charset="0"/>
                <a:cs typeface="Times New Roman" pitchFamily="18" charset="0"/>
              </a:rPr>
              <a:t>ARCHITECTURE</a:t>
            </a:r>
            <a:endParaRPr lang="en-IN" dirty="0">
              <a:latin typeface="Times New Roman" pitchFamily="18" charset="0"/>
              <a:cs typeface="Times New Roman" pitchFamily="18" charset="0"/>
            </a:endParaRPr>
          </a:p>
        </p:txBody>
      </p:sp>
      <p:sp>
        <p:nvSpPr>
          <p:cNvPr id="5" name="Slide Number Placeholder 4">
            <a:extLst>
              <a:ext uri="{FF2B5EF4-FFF2-40B4-BE49-F238E27FC236}">
                <a16:creationId xmlns:a16="http://schemas.microsoft.com/office/drawing/2014/main" xmlns="" id="{95E711B8-DEBC-48B5-911A-197A575D51A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10</a:t>
            </a:fld>
            <a:endParaRPr lang="en"/>
          </a:p>
        </p:txBody>
      </p:sp>
      <p:pic>
        <p:nvPicPr>
          <p:cNvPr id="6" name="Picture 5">
            <a:extLst>
              <a:ext uri="{FF2B5EF4-FFF2-40B4-BE49-F238E27FC236}">
                <a16:creationId xmlns:a16="http://schemas.microsoft.com/office/drawing/2014/main" xmlns="" id="{739BCD0A-E66C-4709-A49C-D310BB294BAB}"/>
              </a:ext>
            </a:extLst>
          </p:cNvPr>
          <p:cNvPicPr>
            <a:picLocks noChangeAspect="1"/>
          </p:cNvPicPr>
          <p:nvPr/>
        </p:nvPicPr>
        <p:blipFill>
          <a:blip r:embed="rId2"/>
          <a:stretch>
            <a:fillRect/>
          </a:stretch>
        </p:blipFill>
        <p:spPr>
          <a:xfrm>
            <a:off x="7727819" y="32108"/>
            <a:ext cx="1364387" cy="1189194"/>
          </a:xfrm>
          <a:prstGeom prst="rect">
            <a:avLst/>
          </a:prstGeom>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0581" y="1807177"/>
            <a:ext cx="3501618" cy="2926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2066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270E6D-95E2-4379-8A49-FE8C1880EF66}"/>
              </a:ext>
            </a:extLst>
          </p:cNvPr>
          <p:cNvSpPr>
            <a:spLocks noGrp="1"/>
          </p:cNvSpPr>
          <p:nvPr>
            <p:ph type="title"/>
          </p:nvPr>
        </p:nvSpPr>
        <p:spPr/>
        <p:txBody>
          <a:bodyPr/>
          <a:lstStyle/>
          <a:p>
            <a:r>
              <a:rPr lang="en-US" sz="1800" dirty="0">
                <a:latin typeface="Times New Roman" panose="02020603050405020304" pitchFamily="18" charset="0"/>
                <a:cs typeface="Times New Roman" panose="02020603050405020304" pitchFamily="18" charset="0"/>
              </a:rPr>
              <a:t>MODULES</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xmlns="" id="{76719E3C-19A6-47F5-8F8C-20872158AA35}"/>
              </a:ext>
            </a:extLst>
          </p:cNvPr>
          <p:cNvSpPr>
            <a:spLocks noGrp="1"/>
          </p:cNvSpPr>
          <p:nvPr>
            <p:ph type="body" idx="1"/>
          </p:nvPr>
        </p:nvSpPr>
        <p:spPr>
          <a:xfrm>
            <a:off x="405252" y="1290916"/>
            <a:ext cx="8200866" cy="3539267"/>
          </a:xfrm>
        </p:spPr>
        <p:txBody>
          <a:bodyPr/>
          <a:lstStyle/>
          <a:p>
            <a:pPr marL="0" indent="0">
              <a:lnSpc>
                <a:spcPct val="150000"/>
              </a:lnSpc>
              <a:buNone/>
            </a:pPr>
            <a:r>
              <a:rPr lang="en-US" sz="1800" dirty="0">
                <a:solidFill>
                  <a:schemeClr val="tx1"/>
                </a:solidFill>
                <a:latin typeface="Times New Roman" panose="02020603050405020304" pitchFamily="18" charset="0"/>
                <a:cs typeface="Times New Roman" panose="02020603050405020304" pitchFamily="18" charset="0"/>
              </a:rPr>
              <a:t>In this project  having three modules:</a:t>
            </a:r>
          </a:p>
          <a:p>
            <a:pPr>
              <a:lnSpc>
                <a:spcPct val="107000"/>
              </a:lnSpc>
              <a:spcAft>
                <a:spcPts val="800"/>
              </a:spcAft>
              <a:buClr>
                <a:schemeClr val="accent2"/>
              </a:buClr>
              <a:buFont typeface="Wingdings" panose="05000000000000000000" pitchFamily="2" charset="2"/>
              <a:buChar char="v"/>
            </a:pPr>
            <a:r>
              <a:rPr lang="en-IN" sz="1800" dirty="0">
                <a:latin typeface="Times New Roman" panose="02020603050405020304" pitchFamily="18" charset="0"/>
                <a:ea typeface="Calibri" panose="020F0502020204030204" pitchFamily="34" charset="0"/>
                <a:cs typeface="Times New Roman" panose="02020603050405020304" pitchFamily="18" charset="0"/>
              </a:rPr>
              <a:t>Data owner</a:t>
            </a:r>
          </a:p>
          <a:p>
            <a:pPr>
              <a:lnSpc>
                <a:spcPct val="107000"/>
              </a:lnSpc>
              <a:spcAft>
                <a:spcPts val="800"/>
              </a:spcAft>
              <a:buClr>
                <a:schemeClr val="accent2"/>
              </a:buClr>
              <a:buFont typeface="Wingdings" panose="05000000000000000000" pitchFamily="2" charset="2"/>
              <a:buChar char="v"/>
            </a:pPr>
            <a:r>
              <a:rPr lang="en-IN" sz="1800" dirty="0">
                <a:latin typeface="Times New Roman" panose="02020603050405020304" pitchFamily="18" charset="0"/>
                <a:ea typeface="Calibri" panose="020F0502020204030204" pitchFamily="34" charset="0"/>
                <a:cs typeface="Times New Roman" panose="02020603050405020304" pitchFamily="18" charset="0"/>
              </a:rPr>
              <a:t>Data User</a:t>
            </a:r>
          </a:p>
          <a:p>
            <a:pPr>
              <a:lnSpc>
                <a:spcPct val="107000"/>
              </a:lnSpc>
              <a:spcAft>
                <a:spcPts val="800"/>
              </a:spcAft>
              <a:buClr>
                <a:schemeClr val="accent2"/>
              </a:buClr>
              <a:buFont typeface="Wingdings" panose="05000000000000000000" pitchFamily="2" charset="2"/>
              <a:buChar char="v"/>
            </a:pPr>
            <a:r>
              <a:rPr lang="en-IN" sz="1800" dirty="0">
                <a:latin typeface="Times New Roman" panose="02020603050405020304" pitchFamily="18" charset="0"/>
                <a:ea typeface="Calibri" panose="020F0502020204030204" pitchFamily="34" charset="0"/>
                <a:cs typeface="Times New Roman" panose="02020603050405020304" pitchFamily="18" charset="0"/>
              </a:rPr>
              <a:t>Cloud Server</a:t>
            </a:r>
          </a:p>
          <a:p>
            <a:pPr marL="457200" lvl="1" indent="0">
              <a:lnSpc>
                <a:spcPct val="150000"/>
              </a:lnSpc>
              <a:buClr>
                <a:schemeClr val="accent2"/>
              </a:buClr>
              <a:buNone/>
            </a:pPr>
            <a:endParaRPr lang="en-US" sz="1800" dirty="0">
              <a:solidFill>
                <a:schemeClr val="tx1"/>
              </a:solidFill>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xmlns="" id="{7F294BDD-1CAA-4340-A812-7EB026C53DA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11</a:t>
            </a:fld>
            <a:endParaRPr lang="en"/>
          </a:p>
        </p:txBody>
      </p:sp>
      <p:pic>
        <p:nvPicPr>
          <p:cNvPr id="6" name="Picture 5">
            <a:extLst>
              <a:ext uri="{FF2B5EF4-FFF2-40B4-BE49-F238E27FC236}">
                <a16:creationId xmlns:a16="http://schemas.microsoft.com/office/drawing/2014/main" xmlns="" id="{61BCB0D1-6637-428B-9835-F7238B1CF4EB}"/>
              </a:ext>
            </a:extLst>
          </p:cNvPr>
          <p:cNvPicPr>
            <a:picLocks noChangeAspect="1"/>
          </p:cNvPicPr>
          <p:nvPr/>
        </p:nvPicPr>
        <p:blipFill>
          <a:blip r:embed="rId3"/>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1994592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270E6D-95E2-4379-8A49-FE8C1880EF66}"/>
              </a:ext>
            </a:extLst>
          </p:cNvPr>
          <p:cNvSpPr>
            <a:spLocks noGrp="1"/>
          </p:cNvSpPr>
          <p:nvPr>
            <p:ph type="title"/>
          </p:nvPr>
        </p:nvSpPr>
        <p:spPr/>
        <p:txBody>
          <a:bodyPr/>
          <a:lstStyle/>
          <a:p>
            <a:r>
              <a:rPr lang="en-US" sz="1800" dirty="0">
                <a:latin typeface="Times New Roman" panose="02020603050405020304" pitchFamily="18" charset="0"/>
                <a:cs typeface="Times New Roman" panose="02020603050405020304" pitchFamily="18" charset="0"/>
              </a:rPr>
              <a:t>MODULES</a:t>
            </a:r>
            <a:r>
              <a:rPr lang="en-US"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DESCRIPTIONS</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xmlns="" id="{76719E3C-19A6-47F5-8F8C-20872158AA35}"/>
              </a:ext>
            </a:extLst>
          </p:cNvPr>
          <p:cNvSpPr>
            <a:spLocks noGrp="1"/>
          </p:cNvSpPr>
          <p:nvPr>
            <p:ph type="body" idx="1"/>
          </p:nvPr>
        </p:nvSpPr>
        <p:spPr>
          <a:xfrm>
            <a:off x="0" y="1098662"/>
            <a:ext cx="8877299" cy="3608212"/>
          </a:xfrm>
        </p:spPr>
        <p:txBody>
          <a:bodyPr/>
          <a:lstStyle/>
          <a:p>
            <a:pPr marL="0" indent="0">
              <a:lnSpc>
                <a:spcPct val="150000"/>
              </a:lnSpc>
              <a:buClr>
                <a:schemeClr val="tx1">
                  <a:lumMod val="60000"/>
                  <a:lumOff val="40000"/>
                </a:schemeClr>
              </a:buClr>
              <a:buNone/>
            </a:pPr>
            <a:r>
              <a:rPr lang="en-US" sz="1800" b="1" dirty="0">
                <a:solidFill>
                  <a:schemeClr val="tx1">
                    <a:lumMod val="50000"/>
                  </a:schemeClr>
                </a:solidFill>
                <a:latin typeface="Times New Roman" panose="02020603050405020304" pitchFamily="18" charset="0"/>
                <a:cs typeface="Times New Roman" panose="02020603050405020304" pitchFamily="18" charset="0"/>
              </a:rPr>
              <a:t>   DATAOWNER:</a:t>
            </a:r>
          </a:p>
        </p:txBody>
      </p:sp>
      <p:sp>
        <p:nvSpPr>
          <p:cNvPr id="5" name="Slide Number Placeholder 4">
            <a:extLst>
              <a:ext uri="{FF2B5EF4-FFF2-40B4-BE49-F238E27FC236}">
                <a16:creationId xmlns:a16="http://schemas.microsoft.com/office/drawing/2014/main" xmlns="" id="{7F294BDD-1CAA-4340-A812-7EB026C53DA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12</a:t>
            </a:fld>
            <a:endParaRPr lang="en"/>
          </a:p>
        </p:txBody>
      </p:sp>
      <p:pic>
        <p:nvPicPr>
          <p:cNvPr id="6" name="Picture 5">
            <a:extLst>
              <a:ext uri="{FF2B5EF4-FFF2-40B4-BE49-F238E27FC236}">
                <a16:creationId xmlns:a16="http://schemas.microsoft.com/office/drawing/2014/main" xmlns="" id="{61BCB0D1-6637-428B-9835-F7238B1CF4EB}"/>
              </a:ext>
            </a:extLst>
          </p:cNvPr>
          <p:cNvPicPr>
            <a:picLocks noChangeAspect="1"/>
          </p:cNvPicPr>
          <p:nvPr/>
        </p:nvPicPr>
        <p:blipFill>
          <a:blip r:embed="rId3"/>
          <a:stretch>
            <a:fillRect/>
          </a:stretch>
        </p:blipFill>
        <p:spPr>
          <a:xfrm>
            <a:off x="7727819" y="32108"/>
            <a:ext cx="1364387" cy="1189194"/>
          </a:xfrm>
          <a:prstGeom prst="rect">
            <a:avLst/>
          </a:prstGeom>
        </p:spPr>
      </p:pic>
      <p:sp>
        <p:nvSpPr>
          <p:cNvPr id="4" name="Rectangle 3"/>
          <p:cNvSpPr/>
          <p:nvPr/>
        </p:nvSpPr>
        <p:spPr>
          <a:xfrm>
            <a:off x="157765" y="934135"/>
            <a:ext cx="8511822" cy="3366563"/>
          </a:xfrm>
          <a:prstGeom prst="rect">
            <a:avLst/>
          </a:prstGeom>
        </p:spPr>
        <p:txBody>
          <a:bodyPr wrap="square">
            <a:spAutoFit/>
          </a:bodyPr>
          <a:lstStyle/>
          <a:p>
            <a:pPr lvl="0" algn="just">
              <a:lnSpc>
                <a:spcPct val="150000"/>
              </a:lnSpc>
              <a:buClr>
                <a:schemeClr val="tx1">
                  <a:lumMod val="60000"/>
                  <a:lumOff val="40000"/>
                </a:schemeClr>
              </a:buClr>
            </a:pPr>
            <a:endParaRPr lang="en-US" sz="1800" dirty="0">
              <a:solidFill>
                <a:schemeClr val="tx1"/>
              </a:solidFill>
              <a:latin typeface="Times New Roman" pitchFamily="18" charset="0"/>
              <a:cs typeface="Times New Roman" pitchFamily="18" charset="0"/>
            </a:endParaRPr>
          </a:p>
          <a:p>
            <a:pPr marL="285750" lvl="0" indent="-285750" algn="just">
              <a:lnSpc>
                <a:spcPct val="150000"/>
              </a:lnSpc>
              <a:buClr>
                <a:schemeClr val="tx1">
                  <a:lumMod val="60000"/>
                  <a:lumOff val="40000"/>
                </a:schemeClr>
              </a:buClr>
              <a:buFont typeface="Wingdings" pitchFamily="2" charset="2"/>
              <a:buChar char="v"/>
            </a:pPr>
            <a:endParaRPr lang="en-US" sz="1800" dirty="0">
              <a:solidFill>
                <a:schemeClr val="tx1"/>
              </a:solidFill>
              <a:latin typeface="Times New Roman" pitchFamily="18" charset="0"/>
              <a:cs typeface="Times New Roman" pitchFamily="18" charset="0"/>
            </a:endParaRPr>
          </a:p>
          <a:p>
            <a:pPr marL="285750" lvl="0" indent="-285750" algn="just">
              <a:lnSpc>
                <a:spcPct val="150000"/>
              </a:lnSpc>
              <a:buClr>
                <a:schemeClr val="tx1">
                  <a:lumMod val="60000"/>
                  <a:lumOff val="40000"/>
                </a:schemeClr>
              </a:buClr>
              <a:buFont typeface="Wingdings" pitchFamily="2" charset="2"/>
              <a:buChar char="v"/>
            </a:pPr>
            <a:r>
              <a:rPr lang="en-US" sz="1800" dirty="0">
                <a:solidFill>
                  <a:schemeClr val="tx1"/>
                </a:solidFill>
                <a:latin typeface="Times New Roman" pitchFamily="18" charset="0"/>
                <a:cs typeface="Times New Roman" pitchFamily="18" charset="0"/>
              </a:rPr>
              <a:t>Register with basic information.</a:t>
            </a:r>
          </a:p>
          <a:p>
            <a:pPr marL="285750" lvl="0" indent="-285750" algn="just">
              <a:lnSpc>
                <a:spcPct val="150000"/>
              </a:lnSpc>
              <a:buClr>
                <a:schemeClr val="tx1">
                  <a:lumMod val="60000"/>
                  <a:lumOff val="40000"/>
                </a:schemeClr>
              </a:buClr>
              <a:buFont typeface="Wingdings" pitchFamily="2" charset="2"/>
              <a:buChar char="v"/>
            </a:pPr>
            <a:r>
              <a:rPr lang="en-US" sz="1800" dirty="0">
                <a:solidFill>
                  <a:schemeClr val="tx1"/>
                </a:solidFill>
                <a:latin typeface="Times New Roman" pitchFamily="18" charset="0"/>
                <a:cs typeface="Times New Roman" pitchFamily="18" charset="0"/>
              </a:rPr>
              <a:t>Login with correct username &amp; password.</a:t>
            </a:r>
          </a:p>
          <a:p>
            <a:pPr marL="285750" lvl="0" indent="-285750" algn="just">
              <a:lnSpc>
                <a:spcPct val="150000"/>
              </a:lnSpc>
              <a:buClr>
                <a:schemeClr val="tx1">
                  <a:lumMod val="60000"/>
                  <a:lumOff val="40000"/>
                </a:schemeClr>
              </a:buClr>
              <a:buFont typeface="Wingdings" pitchFamily="2" charset="2"/>
              <a:buChar char="v"/>
            </a:pPr>
            <a:r>
              <a:rPr lang="en-US" sz="1800" dirty="0">
                <a:solidFill>
                  <a:schemeClr val="tx1"/>
                </a:solidFill>
                <a:latin typeface="Times New Roman" pitchFamily="18" charset="0"/>
                <a:cs typeface="Times New Roman" pitchFamily="18" charset="0"/>
              </a:rPr>
              <a:t>Upload the encrypted  file</a:t>
            </a:r>
          </a:p>
          <a:p>
            <a:pPr marL="285750" lvl="0" indent="-285750" algn="just">
              <a:lnSpc>
                <a:spcPct val="150000"/>
              </a:lnSpc>
              <a:buClr>
                <a:schemeClr val="tx1">
                  <a:lumMod val="60000"/>
                  <a:lumOff val="40000"/>
                </a:schemeClr>
              </a:buClr>
              <a:buFont typeface="Wingdings" pitchFamily="2" charset="2"/>
              <a:buChar char="v"/>
            </a:pPr>
            <a:r>
              <a:rPr lang="en-US" sz="1800" dirty="0">
                <a:solidFill>
                  <a:schemeClr val="tx1"/>
                </a:solidFill>
                <a:latin typeface="Times New Roman" pitchFamily="18" charset="0"/>
                <a:cs typeface="Times New Roman" pitchFamily="18" charset="0"/>
              </a:rPr>
              <a:t>Dataowner can view and manage file</a:t>
            </a:r>
          </a:p>
          <a:p>
            <a:pPr marL="285750" lvl="0" indent="-285750" algn="just">
              <a:lnSpc>
                <a:spcPct val="150000"/>
              </a:lnSpc>
              <a:buClr>
                <a:schemeClr val="tx1">
                  <a:lumMod val="60000"/>
                  <a:lumOff val="40000"/>
                </a:schemeClr>
              </a:buClr>
              <a:buFont typeface="Wingdings" pitchFamily="2" charset="2"/>
              <a:buChar char="v"/>
            </a:pPr>
            <a:r>
              <a:rPr lang="en-US" sz="1800" dirty="0">
                <a:solidFill>
                  <a:schemeClr val="tx1"/>
                </a:solidFill>
                <a:latin typeface="Times New Roman" pitchFamily="18" charset="0"/>
                <a:cs typeface="Times New Roman" pitchFamily="18" charset="0"/>
              </a:rPr>
              <a:t>Dataowner can view requested file</a:t>
            </a:r>
          </a:p>
          <a:p>
            <a:pPr marL="285750" lvl="0" indent="-285750" algn="just">
              <a:lnSpc>
                <a:spcPct val="150000"/>
              </a:lnSpc>
              <a:buClr>
                <a:schemeClr val="tx1">
                  <a:lumMod val="60000"/>
                  <a:lumOff val="40000"/>
                </a:schemeClr>
              </a:buClr>
              <a:buFont typeface="Wingdings" pitchFamily="2" charset="2"/>
              <a:buChar char="v"/>
            </a:pPr>
            <a:r>
              <a:rPr lang="en-US" sz="1800" dirty="0">
                <a:solidFill>
                  <a:schemeClr val="tx1"/>
                </a:solidFill>
                <a:latin typeface="Times New Roman" pitchFamily="18" charset="0"/>
                <a:cs typeface="Times New Roman" pitchFamily="18" charset="0"/>
              </a:rPr>
              <a:t>logout</a:t>
            </a:r>
            <a:endParaRPr lang="en-IN" sz="1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473807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270E6D-95E2-4379-8A49-FE8C1880EF66}"/>
              </a:ext>
            </a:extLst>
          </p:cNvPr>
          <p:cNvSpPr>
            <a:spLocks noGrp="1"/>
          </p:cNvSpPr>
          <p:nvPr>
            <p:ph type="title"/>
          </p:nvPr>
        </p:nvSpPr>
        <p:spPr/>
        <p:txBody>
          <a:bodyPr/>
          <a:lstStyle/>
          <a:p>
            <a:r>
              <a:rPr lang="en-US" sz="1800" dirty="0">
                <a:latin typeface="Times New Roman" panose="02020603050405020304" pitchFamily="18" charset="0"/>
                <a:cs typeface="Times New Roman" panose="02020603050405020304" pitchFamily="18" charset="0"/>
              </a:rPr>
              <a:t>MODULES</a:t>
            </a:r>
            <a:r>
              <a:rPr lang="en-US"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DESCRIPTIONS</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xmlns="" id="{76719E3C-19A6-47F5-8F8C-20872158AA35}"/>
              </a:ext>
            </a:extLst>
          </p:cNvPr>
          <p:cNvSpPr>
            <a:spLocks noGrp="1"/>
          </p:cNvSpPr>
          <p:nvPr>
            <p:ph type="body" idx="1"/>
          </p:nvPr>
        </p:nvSpPr>
        <p:spPr>
          <a:xfrm>
            <a:off x="174271" y="1293641"/>
            <a:ext cx="8706338" cy="2739292"/>
          </a:xfrm>
        </p:spPr>
        <p:txBody>
          <a:bodyPr/>
          <a:lstStyle/>
          <a:p>
            <a:pPr marL="101600" indent="0" algn="just">
              <a:lnSpc>
                <a:spcPct val="150000"/>
              </a:lnSpc>
              <a:buNone/>
            </a:pPr>
            <a:r>
              <a:rPr lang="en-US" sz="1800" b="1" dirty="0">
                <a:latin typeface="Times New Roman" pitchFamily="18" charset="0"/>
                <a:cs typeface="Times New Roman" pitchFamily="18" charset="0"/>
              </a:rPr>
              <a:t>DATAUSER:</a:t>
            </a:r>
          </a:p>
          <a:p>
            <a:pPr lvl="0">
              <a:lnSpc>
                <a:spcPct val="150000"/>
              </a:lnSpc>
              <a:buClr>
                <a:schemeClr val="tx1">
                  <a:lumMod val="60000"/>
                  <a:lumOff val="40000"/>
                </a:schemeClr>
              </a:buClr>
              <a:buFont typeface="Wingdings" pitchFamily="2" charset="2"/>
              <a:buChar char="v"/>
            </a:pPr>
            <a:r>
              <a:rPr lang="en-US" sz="1800" dirty="0">
                <a:solidFill>
                  <a:schemeClr val="tx1"/>
                </a:solidFill>
                <a:latin typeface="Times New Roman" pitchFamily="18" charset="0"/>
                <a:cs typeface="Times New Roman" pitchFamily="18" charset="0"/>
              </a:rPr>
              <a:t>Register with basic information.</a:t>
            </a:r>
          </a:p>
          <a:p>
            <a:pPr lvl="0">
              <a:lnSpc>
                <a:spcPct val="150000"/>
              </a:lnSpc>
              <a:buClr>
                <a:schemeClr val="tx1">
                  <a:lumMod val="60000"/>
                  <a:lumOff val="40000"/>
                </a:schemeClr>
              </a:buClr>
              <a:buFont typeface="Wingdings" pitchFamily="2" charset="2"/>
              <a:buChar char="v"/>
            </a:pPr>
            <a:r>
              <a:rPr lang="en-US" sz="1800" dirty="0">
                <a:solidFill>
                  <a:schemeClr val="tx1"/>
                </a:solidFill>
                <a:latin typeface="Times New Roman" pitchFamily="18" charset="0"/>
                <a:cs typeface="Times New Roman" pitchFamily="18" charset="0"/>
              </a:rPr>
              <a:t>Login with correct username &amp; password</a:t>
            </a:r>
          </a:p>
          <a:p>
            <a:pPr lvl="0">
              <a:lnSpc>
                <a:spcPct val="150000"/>
              </a:lnSpc>
              <a:buClr>
                <a:schemeClr val="tx1">
                  <a:lumMod val="60000"/>
                  <a:lumOff val="40000"/>
                </a:schemeClr>
              </a:buClr>
              <a:buFont typeface="Wingdings" pitchFamily="2" charset="2"/>
              <a:buChar char="v"/>
            </a:pPr>
            <a:r>
              <a:rPr lang="en-US" sz="1800" dirty="0">
                <a:solidFill>
                  <a:schemeClr val="tx1"/>
                </a:solidFill>
                <a:latin typeface="Times New Roman" pitchFamily="18" charset="0"/>
                <a:cs typeface="Times New Roman" pitchFamily="18" charset="0"/>
              </a:rPr>
              <a:t>User  can search  file based on keyword and sorting result</a:t>
            </a:r>
          </a:p>
          <a:p>
            <a:pPr lvl="0">
              <a:lnSpc>
                <a:spcPct val="150000"/>
              </a:lnSpc>
              <a:buClr>
                <a:schemeClr val="tx1">
                  <a:lumMod val="60000"/>
                  <a:lumOff val="40000"/>
                </a:schemeClr>
              </a:buClr>
              <a:buFont typeface="Wingdings" pitchFamily="2" charset="2"/>
              <a:buChar char="v"/>
            </a:pPr>
            <a:r>
              <a:rPr lang="en-US" sz="1800" dirty="0">
                <a:solidFill>
                  <a:schemeClr val="tx1"/>
                </a:solidFill>
                <a:latin typeface="Times New Roman" pitchFamily="18" charset="0"/>
                <a:cs typeface="Times New Roman" pitchFamily="18" charset="0"/>
              </a:rPr>
              <a:t>Make request to data owner</a:t>
            </a:r>
          </a:p>
          <a:p>
            <a:pPr lvl="0">
              <a:lnSpc>
                <a:spcPct val="150000"/>
              </a:lnSpc>
              <a:buClr>
                <a:schemeClr val="tx1">
                  <a:lumMod val="60000"/>
                  <a:lumOff val="40000"/>
                </a:schemeClr>
              </a:buClr>
              <a:buFont typeface="Wingdings" pitchFamily="2" charset="2"/>
              <a:buChar char="v"/>
            </a:pPr>
            <a:r>
              <a:rPr lang="en-US" sz="1800" dirty="0">
                <a:solidFill>
                  <a:schemeClr val="tx1"/>
                </a:solidFill>
                <a:latin typeface="Times New Roman" pitchFamily="18" charset="0"/>
                <a:cs typeface="Times New Roman" pitchFamily="18" charset="0"/>
              </a:rPr>
              <a:t>View key and download the file</a:t>
            </a:r>
          </a:p>
          <a:p>
            <a:pPr lvl="0">
              <a:lnSpc>
                <a:spcPct val="150000"/>
              </a:lnSpc>
              <a:buClr>
                <a:schemeClr val="tx1">
                  <a:lumMod val="60000"/>
                  <a:lumOff val="40000"/>
                </a:schemeClr>
              </a:buClr>
              <a:buFont typeface="Wingdings" pitchFamily="2" charset="2"/>
              <a:buChar char="v"/>
            </a:pPr>
            <a:r>
              <a:rPr lang="en-US" sz="1800" dirty="0">
                <a:solidFill>
                  <a:schemeClr val="tx1"/>
                </a:solidFill>
                <a:latin typeface="Times New Roman" pitchFamily="18" charset="0"/>
                <a:cs typeface="Times New Roman" pitchFamily="18" charset="0"/>
              </a:rPr>
              <a:t>Logout</a:t>
            </a:r>
            <a:endParaRPr lang="en-US" sz="1800" b="1" dirty="0">
              <a:solidFill>
                <a:schemeClr val="tx1"/>
              </a:solidFill>
              <a:latin typeface="Times New Roman" pitchFamily="18" charset="0"/>
              <a:cs typeface="Times New Roman" pitchFamily="18" charset="0"/>
            </a:endParaRPr>
          </a:p>
        </p:txBody>
      </p:sp>
      <p:sp>
        <p:nvSpPr>
          <p:cNvPr id="5" name="Slide Number Placeholder 4">
            <a:extLst>
              <a:ext uri="{FF2B5EF4-FFF2-40B4-BE49-F238E27FC236}">
                <a16:creationId xmlns:a16="http://schemas.microsoft.com/office/drawing/2014/main" xmlns="" id="{7F294BDD-1CAA-4340-A812-7EB026C53DA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13</a:t>
            </a:fld>
            <a:endParaRPr lang="en"/>
          </a:p>
        </p:txBody>
      </p:sp>
      <p:pic>
        <p:nvPicPr>
          <p:cNvPr id="6" name="Picture 5">
            <a:extLst>
              <a:ext uri="{FF2B5EF4-FFF2-40B4-BE49-F238E27FC236}">
                <a16:creationId xmlns:a16="http://schemas.microsoft.com/office/drawing/2014/main" xmlns="" id="{61BCB0D1-6637-428B-9835-F7238B1CF4EB}"/>
              </a:ext>
            </a:extLst>
          </p:cNvPr>
          <p:cNvPicPr>
            <a:picLocks noChangeAspect="1"/>
          </p:cNvPicPr>
          <p:nvPr/>
        </p:nvPicPr>
        <p:blipFill>
          <a:blip r:embed="rId3"/>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24266846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4273" y="1272995"/>
            <a:ext cx="8098972" cy="3324298"/>
          </a:xfrm>
        </p:spPr>
        <p:txBody>
          <a:bodyPr/>
          <a:lstStyle/>
          <a:p>
            <a:pPr marL="101600" indent="0" algn="just">
              <a:lnSpc>
                <a:spcPct val="150000"/>
              </a:lnSpc>
              <a:buClr>
                <a:schemeClr val="tx1">
                  <a:lumMod val="60000"/>
                  <a:lumOff val="40000"/>
                </a:schemeClr>
              </a:buClr>
              <a:buNone/>
            </a:pPr>
            <a:r>
              <a:rPr lang="en-US" sz="1800" b="1" dirty="0">
                <a:solidFill>
                  <a:schemeClr val="tx1"/>
                </a:solidFill>
                <a:latin typeface="Times New Roman" pitchFamily="18" charset="0"/>
                <a:cs typeface="Times New Roman" pitchFamily="18" charset="0"/>
              </a:rPr>
              <a:t>CLOUDSERVER:</a:t>
            </a:r>
          </a:p>
          <a:p>
            <a:pPr algn="just">
              <a:lnSpc>
                <a:spcPct val="150000"/>
              </a:lnSpc>
              <a:buClr>
                <a:schemeClr val="tx1">
                  <a:lumMod val="60000"/>
                  <a:lumOff val="40000"/>
                </a:schemeClr>
              </a:buClr>
              <a:buFont typeface="Wingdings" pitchFamily="2" charset="2"/>
              <a:buChar char="v"/>
            </a:pPr>
            <a:r>
              <a:rPr lang="en-US" sz="1800" dirty="0">
                <a:solidFill>
                  <a:schemeClr val="tx1"/>
                </a:solidFill>
                <a:latin typeface="Times New Roman" pitchFamily="18" charset="0"/>
                <a:cs typeface="Times New Roman" pitchFamily="18" charset="0"/>
              </a:rPr>
              <a:t>Login the account with the correct username and Password</a:t>
            </a:r>
          </a:p>
          <a:p>
            <a:pPr algn="just">
              <a:lnSpc>
                <a:spcPct val="150000"/>
              </a:lnSpc>
              <a:buClr>
                <a:schemeClr val="tx1">
                  <a:lumMod val="60000"/>
                  <a:lumOff val="40000"/>
                </a:schemeClr>
              </a:buClr>
              <a:buFont typeface="Wingdings" pitchFamily="2" charset="2"/>
              <a:buChar char="v"/>
            </a:pPr>
            <a:r>
              <a:rPr lang="en-US" sz="1800" dirty="0">
                <a:solidFill>
                  <a:schemeClr val="tx1"/>
                </a:solidFill>
                <a:latin typeface="Times New Roman" pitchFamily="18" charset="0"/>
                <a:cs typeface="Times New Roman" pitchFamily="18" charset="0"/>
              </a:rPr>
              <a:t>Authorize the owner and user </a:t>
            </a:r>
          </a:p>
          <a:p>
            <a:pPr algn="just">
              <a:lnSpc>
                <a:spcPct val="150000"/>
              </a:lnSpc>
              <a:buClr>
                <a:schemeClr val="tx1">
                  <a:lumMod val="60000"/>
                  <a:lumOff val="40000"/>
                </a:schemeClr>
              </a:buClr>
              <a:buFont typeface="Wingdings" pitchFamily="2" charset="2"/>
              <a:buChar char="v"/>
            </a:pPr>
            <a:r>
              <a:rPr lang="en-US" sz="1800" dirty="0">
                <a:solidFill>
                  <a:schemeClr val="tx1"/>
                </a:solidFill>
                <a:latin typeface="Times New Roman" pitchFamily="18" charset="0"/>
                <a:cs typeface="Times New Roman" pitchFamily="18" charset="0"/>
              </a:rPr>
              <a:t>View all owner and user </a:t>
            </a:r>
          </a:p>
          <a:p>
            <a:pPr algn="just">
              <a:lnSpc>
                <a:spcPct val="150000"/>
              </a:lnSpc>
              <a:buClr>
                <a:schemeClr val="tx1">
                  <a:lumMod val="60000"/>
                  <a:lumOff val="40000"/>
                </a:schemeClr>
              </a:buClr>
              <a:buFont typeface="Wingdings" pitchFamily="2" charset="2"/>
              <a:buChar char="v"/>
            </a:pPr>
            <a:r>
              <a:rPr lang="en-US" sz="1800" dirty="0">
                <a:solidFill>
                  <a:schemeClr val="tx1"/>
                </a:solidFill>
                <a:latin typeface="Times New Roman" pitchFamily="18" charset="0"/>
                <a:cs typeface="Times New Roman" pitchFamily="18" charset="0"/>
              </a:rPr>
              <a:t>View all Uploaded file </a:t>
            </a:r>
          </a:p>
          <a:p>
            <a:pPr algn="just">
              <a:lnSpc>
                <a:spcPct val="150000"/>
              </a:lnSpc>
              <a:buClr>
                <a:schemeClr val="tx1">
                  <a:lumMod val="60000"/>
                  <a:lumOff val="40000"/>
                </a:schemeClr>
              </a:buClr>
              <a:buFont typeface="Wingdings" pitchFamily="2" charset="2"/>
              <a:buChar char="v"/>
            </a:pPr>
            <a:r>
              <a:rPr lang="en-US" sz="1800" dirty="0">
                <a:solidFill>
                  <a:schemeClr val="tx1"/>
                </a:solidFill>
                <a:latin typeface="Times New Roman" pitchFamily="18" charset="0"/>
                <a:cs typeface="Times New Roman" pitchFamily="18" charset="0"/>
              </a:rPr>
              <a:t>Logout</a:t>
            </a:r>
            <a:r>
              <a:rPr lang="en-US" sz="1800" b="1" dirty="0">
                <a:solidFill>
                  <a:schemeClr val="tx1"/>
                </a:solidFill>
                <a:latin typeface="Times New Roman" pitchFamily="18" charset="0"/>
                <a:cs typeface="Times New Roman" pitchFamily="18" charset="0"/>
              </a:rPr>
              <a:t>. </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14</a:t>
            </a:fld>
            <a:endParaRPr lang="en"/>
          </a:p>
        </p:txBody>
      </p:sp>
      <p:sp>
        <p:nvSpPr>
          <p:cNvPr id="4" name="Rectangle 3"/>
          <p:cNvSpPr/>
          <p:nvPr/>
        </p:nvSpPr>
        <p:spPr>
          <a:xfrm>
            <a:off x="996988" y="1882058"/>
            <a:ext cx="6683022" cy="458074"/>
          </a:xfrm>
          <a:prstGeom prst="rect">
            <a:avLst/>
          </a:prstGeom>
        </p:spPr>
        <p:txBody>
          <a:bodyPr wrap="square">
            <a:spAutoFit/>
          </a:bodyPr>
          <a:lstStyle/>
          <a:p>
            <a:pPr marL="285750" indent="-285750">
              <a:lnSpc>
                <a:spcPct val="150000"/>
              </a:lnSpc>
              <a:buClr>
                <a:schemeClr val="tx1">
                  <a:lumMod val="60000"/>
                  <a:lumOff val="40000"/>
                </a:schemeClr>
              </a:buClr>
              <a:buFont typeface="Wingdings" pitchFamily="2" charset="2"/>
              <a:buChar char="v"/>
            </a:pP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36613931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044" y="403864"/>
            <a:ext cx="6174275" cy="766200"/>
          </a:xfrm>
        </p:spPr>
        <p:txBody>
          <a:bodyPr/>
          <a:lstStyle/>
          <a:p>
            <a:r>
              <a:rPr lang="en-US" dirty="0">
                <a:latin typeface="Times New Roman" pitchFamily="18" charset="0"/>
                <a:cs typeface="Times New Roman" pitchFamily="18" charset="0"/>
              </a:rPr>
              <a:t>ALGORITHM</a:t>
            </a:r>
            <a:endParaRPr lang="en-IN" dirty="0">
              <a:latin typeface="Times New Roman" pitchFamily="18" charset="0"/>
              <a:cs typeface="Times New Roman" pitchFamily="18" charset="0"/>
            </a:endParaRPr>
          </a:p>
        </p:txBody>
      </p:sp>
      <p:sp>
        <p:nvSpPr>
          <p:cNvPr id="3" name="Text Placeholder 2"/>
          <p:cNvSpPr>
            <a:spLocks noGrp="1"/>
          </p:cNvSpPr>
          <p:nvPr>
            <p:ph type="body" idx="1"/>
          </p:nvPr>
        </p:nvSpPr>
        <p:spPr>
          <a:xfrm>
            <a:off x="124179" y="1049867"/>
            <a:ext cx="7857066" cy="3939822"/>
          </a:xfrm>
        </p:spPr>
        <p:txBody>
          <a:bodyPr/>
          <a:lstStyle/>
          <a:p>
            <a:pPr marL="101600" indent="0">
              <a:lnSpc>
                <a:spcPct val="150000"/>
              </a:lnSpc>
              <a:buNone/>
            </a:pPr>
            <a:r>
              <a:rPr lang="en-IN" sz="1800" b="1" dirty="0">
                <a:latin typeface="Times New Roman" pitchFamily="18" charset="0"/>
                <a:cs typeface="Times New Roman" pitchFamily="18" charset="0"/>
              </a:rPr>
              <a:t>Encryption </a:t>
            </a:r>
          </a:p>
          <a:p>
            <a:pPr>
              <a:lnSpc>
                <a:spcPct val="150000"/>
              </a:lnSpc>
              <a:buClr>
                <a:schemeClr val="tx1">
                  <a:lumMod val="60000"/>
                  <a:lumOff val="40000"/>
                </a:schemeClr>
              </a:buClr>
              <a:buFont typeface="Wingdings" pitchFamily="2" charset="2"/>
              <a:buChar char="v"/>
            </a:pPr>
            <a:r>
              <a:rPr lang="en-IN" sz="1800" dirty="0">
                <a:latin typeface="Times New Roman" pitchFamily="18" charset="0"/>
                <a:cs typeface="Times New Roman" pitchFamily="18" charset="0"/>
              </a:rPr>
              <a:t>Encryption is a way of scrambling data so that only authorized parties can understand the information. In technical terms, it is the process of converting human-readable plaintext to incomprehensible text, also known as cipher text.</a:t>
            </a:r>
          </a:p>
          <a:p>
            <a:pPr marL="101600" indent="0">
              <a:buNone/>
            </a:pPr>
            <a:r>
              <a:rPr lang="en-IN" sz="1800" b="1" dirty="0">
                <a:latin typeface="Times New Roman" pitchFamily="18" charset="0"/>
                <a:cs typeface="Times New Roman" pitchFamily="18" charset="0"/>
              </a:rPr>
              <a:t>BM25 algorithm</a:t>
            </a:r>
          </a:p>
          <a:p>
            <a:pPr>
              <a:lnSpc>
                <a:spcPct val="150000"/>
              </a:lnSpc>
              <a:buClr>
                <a:schemeClr val="tx1">
                  <a:lumMod val="60000"/>
                  <a:lumOff val="40000"/>
                </a:schemeClr>
              </a:buClr>
              <a:buFont typeface="Wingdings" pitchFamily="2" charset="2"/>
              <a:buChar char="v"/>
            </a:pPr>
            <a:r>
              <a:rPr lang="en-IN" sz="1800" dirty="0">
                <a:latin typeface="Times New Roman" pitchFamily="18" charset="0"/>
                <a:cs typeface="Times New Roman" pitchFamily="18" charset="0"/>
              </a:rPr>
              <a:t>In information retrieval, Okapi BM25 (BM is an abbreviation of best matching) is a ranking function used by search engines to estimate the relevance of documents to a given search query</a:t>
            </a:r>
          </a:p>
          <a:p>
            <a:pPr>
              <a:lnSpc>
                <a:spcPct val="150000"/>
              </a:lnSpc>
              <a:buClr>
                <a:schemeClr val="tx1">
                  <a:lumMod val="60000"/>
                  <a:lumOff val="40000"/>
                </a:schemeClr>
              </a:buClr>
              <a:buFont typeface="Wingdings" pitchFamily="2" charset="2"/>
              <a:buChar char="v"/>
            </a:pPr>
            <a:endParaRPr lang="en-IN" sz="1800" dirty="0">
              <a:latin typeface="Times New Roman" pitchFamily="18" charset="0"/>
              <a:cs typeface="Times New Roman" pitchFamily="18" charset="0"/>
            </a:endParaRPr>
          </a:p>
          <a:p>
            <a:pPr>
              <a:lnSpc>
                <a:spcPct val="150000"/>
              </a:lnSpc>
              <a:buClr>
                <a:schemeClr val="tx1">
                  <a:lumMod val="60000"/>
                  <a:lumOff val="40000"/>
                </a:schemeClr>
              </a:buClr>
              <a:buFont typeface="Wingdings" pitchFamily="2" charset="2"/>
              <a:buChar char="v"/>
            </a:pPr>
            <a:endParaRPr lang="en-IN" sz="1800" dirty="0">
              <a:latin typeface="Times New Roman" pitchFamily="18" charset="0"/>
              <a:cs typeface="Times New Roman" pitchFamily="18" charset="0"/>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15</a:t>
            </a:fld>
            <a:endParaRPr lang="en"/>
          </a:p>
        </p:txBody>
      </p:sp>
    </p:spTree>
    <p:extLst>
      <p:ext uri="{BB962C8B-B14F-4D97-AF65-F5344CB8AC3E}">
        <p14:creationId xmlns:p14="http://schemas.microsoft.com/office/powerpoint/2010/main" val="26340346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4F7753-8D34-4414-89DD-7DA2F8FDFECE}"/>
              </a:ext>
            </a:extLst>
          </p:cNvPr>
          <p:cNvSpPr>
            <a:spLocks noGrp="1"/>
          </p:cNvSpPr>
          <p:nvPr>
            <p:ph type="title"/>
          </p:nvPr>
        </p:nvSpPr>
        <p:spPr>
          <a:xfrm>
            <a:off x="460534" y="392575"/>
            <a:ext cx="5258400" cy="766200"/>
          </a:xfrm>
        </p:spPr>
        <p:txBody>
          <a:bodyPr/>
          <a:lstStyle/>
          <a:p>
            <a:r>
              <a:rPr lang="en-US" sz="1800" dirty="0">
                <a:latin typeface="Times New Roman" panose="02020603050405020304" pitchFamily="18" charset="0"/>
                <a:cs typeface="Times New Roman" panose="02020603050405020304" pitchFamily="18" charset="0"/>
              </a:rPr>
              <a:t>SOFTWARE REQUIREMENTS</a:t>
            </a:r>
            <a:endParaRPr lang="en-IN" sz="18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xmlns="" id="{AB77B499-8D7C-444B-AFB5-48376E5D7067}"/>
              </a:ext>
            </a:extLst>
          </p:cNvPr>
          <p:cNvSpPr>
            <a:spLocks noGrp="1"/>
          </p:cNvSpPr>
          <p:nvPr>
            <p:ph type="body" idx="1"/>
          </p:nvPr>
        </p:nvSpPr>
        <p:spPr>
          <a:xfrm>
            <a:off x="718431" y="1659038"/>
            <a:ext cx="7009388" cy="2925662"/>
          </a:xfrm>
        </p:spPr>
        <p:txBody>
          <a:bodyPr/>
          <a:lstStyle/>
          <a:p>
            <a:pPr algn="just">
              <a:lnSpc>
                <a:spcPct val="150000"/>
              </a:lnSpc>
              <a:spcAft>
                <a:spcPts val="800"/>
              </a:spcAft>
              <a:buClr>
                <a:schemeClr val="tx1">
                  <a:lumMod val="60000"/>
                  <a:lumOff val="40000"/>
                </a:schemeClr>
              </a:buClr>
              <a:buFont typeface="Wingdings" pitchFamily="2" charset="2"/>
              <a:buChar char="v"/>
            </a:pPr>
            <a:r>
              <a:rPr lang="en-US" sz="1800" dirty="0">
                <a:latin typeface="Times New Roman" panose="02020603050405020304" pitchFamily="18" charset="0"/>
                <a:ea typeface="Calibri" panose="020F0502020204030204" pitchFamily="34" charset="0"/>
                <a:cs typeface="Times New Roman" panose="02020603050405020304" pitchFamily="18" charset="0"/>
              </a:rPr>
              <a:t>Operating System                  	: Windows 7/10</a:t>
            </a:r>
            <a:endParaRPr lang="en-IN" sz="1800" dirty="0">
              <a:latin typeface="Times New Roman" pitchFamily="18" charset="0"/>
              <a:ea typeface="Calibri" panose="020F0502020204030204" pitchFamily="34" charset="0"/>
              <a:cs typeface="Times New Roman" pitchFamily="18" charset="0"/>
            </a:endParaRPr>
          </a:p>
          <a:p>
            <a:pPr algn="just">
              <a:lnSpc>
                <a:spcPct val="150000"/>
              </a:lnSpc>
              <a:spcAft>
                <a:spcPts val="800"/>
              </a:spcAft>
              <a:buClr>
                <a:schemeClr val="tx1">
                  <a:lumMod val="60000"/>
                  <a:lumOff val="40000"/>
                </a:schemeClr>
              </a:buClr>
              <a:buFont typeface="Wingdings" pitchFamily="2" charset="2"/>
              <a:buChar char="v"/>
            </a:pPr>
            <a:r>
              <a:rPr lang="en-US" sz="1800" dirty="0">
                <a:latin typeface="Times New Roman" panose="02020603050405020304" pitchFamily="18" charset="0"/>
                <a:ea typeface="Calibri" panose="020F0502020204030204" pitchFamily="34" charset="0"/>
                <a:cs typeface="Times New Roman" panose="02020603050405020304" pitchFamily="18" charset="0"/>
              </a:rPr>
              <a:t>Programming Language	                : JAVA</a:t>
            </a:r>
            <a:endParaRPr lang="en-IN" sz="1800" dirty="0">
              <a:latin typeface="Times New Roman" pitchFamily="18" charset="0"/>
              <a:ea typeface="Calibri" panose="020F0502020204030204" pitchFamily="34" charset="0"/>
              <a:cs typeface="Times New Roman" pitchFamily="18" charset="0"/>
            </a:endParaRPr>
          </a:p>
          <a:p>
            <a:pPr algn="just">
              <a:lnSpc>
                <a:spcPct val="150000"/>
              </a:lnSpc>
              <a:spcAft>
                <a:spcPts val="800"/>
              </a:spcAft>
              <a:buClr>
                <a:schemeClr val="tx1">
                  <a:lumMod val="60000"/>
                  <a:lumOff val="40000"/>
                </a:schemeClr>
              </a:buClr>
              <a:buFont typeface="Wingdings" pitchFamily="2" charset="2"/>
              <a:buChar char="v"/>
            </a:pPr>
            <a:r>
              <a:rPr lang="en-US" sz="1800" dirty="0">
                <a:latin typeface="Times New Roman" panose="02020603050405020304" pitchFamily="18" charset="0"/>
                <a:ea typeface="Calibri" panose="020F0502020204030204" pitchFamily="34" charset="0"/>
                <a:cs typeface="Times New Roman" panose="02020603050405020304" pitchFamily="18" charset="0"/>
              </a:rPr>
              <a:t>Database                                          : SQLYog Community</a:t>
            </a:r>
          </a:p>
          <a:p>
            <a:pPr algn="just">
              <a:lnSpc>
                <a:spcPct val="150000"/>
              </a:lnSpc>
              <a:spcAft>
                <a:spcPts val="800"/>
              </a:spcAft>
              <a:buClr>
                <a:schemeClr val="tx1">
                  <a:lumMod val="60000"/>
                  <a:lumOff val="40000"/>
                </a:schemeClr>
              </a:buClr>
              <a:buFont typeface="Wingdings" pitchFamily="2" charset="2"/>
              <a:buChar char="v"/>
            </a:pPr>
            <a:r>
              <a:rPr lang="en-US" sz="1800" dirty="0">
                <a:latin typeface="Times New Roman" panose="02020603050405020304" pitchFamily="18" charset="0"/>
                <a:ea typeface="Calibri" panose="020F0502020204030204" pitchFamily="34" charset="0"/>
                <a:cs typeface="Times New Roman" panose="02020603050405020304" pitchFamily="18" charset="0"/>
              </a:rPr>
              <a:t>Front End                                         : Net Beans Software.</a:t>
            </a:r>
            <a:endParaRPr lang="en-IN" sz="1800" dirty="0">
              <a:latin typeface="Times New Roman" pitchFamily="18" charset="0"/>
              <a:ea typeface="Calibri" panose="020F0502020204030204" pitchFamily="34" charset="0"/>
              <a:cs typeface="Times New Roman" pitchFamily="18" charset="0"/>
            </a:endParaRPr>
          </a:p>
          <a:p>
            <a:pPr marL="0" lvl="0" indent="0" algn="just" fontAlgn="base">
              <a:spcBef>
                <a:spcPct val="0"/>
              </a:spcBef>
              <a:spcAft>
                <a:spcPct val="0"/>
              </a:spcAft>
              <a:buClrTx/>
              <a:buSzTx/>
              <a:buNone/>
            </a:pPr>
            <a:r>
              <a:rPr lang="en-US" sz="1600" dirty="0">
                <a:solidFill>
                  <a:schemeClr val="tx1"/>
                </a:solidFill>
                <a:latin typeface="Times New Roman" pitchFamily="18" charset="0"/>
                <a:cs typeface="Times New Roman" pitchFamily="18" charset="0"/>
              </a:rPr>
              <a:t> </a:t>
            </a:r>
          </a:p>
          <a:p>
            <a:pPr marL="0" lvl="0" indent="0" algn="just" fontAlgn="base">
              <a:spcBef>
                <a:spcPct val="0"/>
              </a:spcBef>
              <a:spcAft>
                <a:spcPct val="0"/>
              </a:spcAft>
              <a:buClrTx/>
              <a:buSzTx/>
              <a:buNone/>
            </a:pPr>
            <a:endParaRPr lang="en-US" sz="1600" dirty="0">
              <a:solidFill>
                <a:schemeClr val="tx1"/>
              </a:solidFill>
              <a:latin typeface="Arial" pitchFamily="34" charset="0"/>
              <a:cs typeface="Arial" pitchFamily="34" charset="0"/>
            </a:endParaRPr>
          </a:p>
        </p:txBody>
      </p:sp>
      <p:sp>
        <p:nvSpPr>
          <p:cNvPr id="5" name="Slide Number Placeholder 4">
            <a:extLst>
              <a:ext uri="{FF2B5EF4-FFF2-40B4-BE49-F238E27FC236}">
                <a16:creationId xmlns:a16="http://schemas.microsoft.com/office/drawing/2014/main" xmlns="" id="{0B9C6483-1E5B-494A-A2D9-CF256F7D253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16</a:t>
            </a:fld>
            <a:endParaRPr lang="en"/>
          </a:p>
        </p:txBody>
      </p:sp>
      <p:pic>
        <p:nvPicPr>
          <p:cNvPr id="6" name="Picture 5">
            <a:extLst>
              <a:ext uri="{FF2B5EF4-FFF2-40B4-BE49-F238E27FC236}">
                <a16:creationId xmlns:a16="http://schemas.microsoft.com/office/drawing/2014/main" xmlns="" id="{33AC98F4-FC40-4035-8E30-BE44F2177B5A}"/>
              </a:ext>
            </a:extLst>
          </p:cNvPr>
          <p:cNvPicPr>
            <a:picLocks noChangeAspect="1"/>
          </p:cNvPicPr>
          <p:nvPr/>
        </p:nvPicPr>
        <p:blipFill>
          <a:blip r:embed="rId3"/>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15942650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F47B24-CA3E-4802-AC8A-56E9AFBC819E}"/>
              </a:ext>
            </a:extLst>
          </p:cNvPr>
          <p:cNvSpPr>
            <a:spLocks noGrp="1"/>
          </p:cNvSpPr>
          <p:nvPr>
            <p:ph type="title"/>
          </p:nvPr>
        </p:nvSpPr>
        <p:spPr/>
        <p:txBody>
          <a:bodyPr/>
          <a:lstStyle/>
          <a:p>
            <a:r>
              <a:rPr lang="en-US" sz="1800" b="1" dirty="0">
                <a:latin typeface="Times New Roman" panose="02020603050405020304" pitchFamily="18" charset="0"/>
                <a:cs typeface="Times New Roman" panose="02020603050405020304" pitchFamily="18" charset="0"/>
              </a:rPr>
              <a:t>HARDWARE</a:t>
            </a:r>
            <a:r>
              <a:rPr lang="en-US" b="1"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REQUIREMENTS</a:t>
            </a:r>
            <a:endParaRPr lang="en-IN" dirty="0"/>
          </a:p>
        </p:txBody>
      </p:sp>
      <p:sp>
        <p:nvSpPr>
          <p:cNvPr id="3" name="Text Placeholder 2">
            <a:extLst>
              <a:ext uri="{FF2B5EF4-FFF2-40B4-BE49-F238E27FC236}">
                <a16:creationId xmlns:a16="http://schemas.microsoft.com/office/drawing/2014/main" xmlns="" id="{03D36A18-20C8-45A2-BD8A-4F218818DA0A}"/>
              </a:ext>
            </a:extLst>
          </p:cNvPr>
          <p:cNvSpPr>
            <a:spLocks noGrp="1"/>
          </p:cNvSpPr>
          <p:nvPr>
            <p:ph type="body" idx="1"/>
          </p:nvPr>
        </p:nvSpPr>
        <p:spPr>
          <a:xfrm>
            <a:off x="235284" y="1575203"/>
            <a:ext cx="8439793" cy="3324291"/>
          </a:xfrm>
        </p:spPr>
        <p:txBody>
          <a:bodyPr/>
          <a:lstStyle/>
          <a:p>
            <a:pPr lvl="0" algn="just">
              <a:lnSpc>
                <a:spcPct val="150000"/>
              </a:lnSpc>
              <a:buClr>
                <a:schemeClr val="tx1">
                  <a:lumMod val="60000"/>
                  <a:lumOff val="40000"/>
                </a:schemeClr>
              </a:buClr>
              <a:buFont typeface="Wingdings" pitchFamily="2" charset="2"/>
              <a:buChar char="v"/>
            </a:pPr>
            <a:r>
              <a:rPr lang="en-GB" sz="1800" dirty="0">
                <a:latin typeface="Times New Roman" pitchFamily="18" charset="0"/>
                <a:cs typeface="Times New Roman" pitchFamily="18" charset="0"/>
              </a:rPr>
              <a:t>System		: 	Intel i3.</a:t>
            </a:r>
            <a:endParaRPr lang="en-US" sz="1800" dirty="0">
              <a:latin typeface="Times New Roman" pitchFamily="18" charset="0"/>
              <a:cs typeface="Times New Roman" pitchFamily="18" charset="0"/>
            </a:endParaRPr>
          </a:p>
          <a:p>
            <a:pPr lvl="0" algn="just">
              <a:lnSpc>
                <a:spcPct val="150000"/>
              </a:lnSpc>
              <a:buClr>
                <a:schemeClr val="tx1">
                  <a:lumMod val="60000"/>
                  <a:lumOff val="40000"/>
                </a:schemeClr>
              </a:buClr>
              <a:buFont typeface="Wingdings" pitchFamily="2" charset="2"/>
              <a:buChar char="v"/>
            </a:pPr>
            <a:r>
              <a:rPr lang="en-GB" sz="1800" dirty="0">
                <a:latin typeface="Times New Roman" pitchFamily="18" charset="0"/>
                <a:cs typeface="Times New Roman" pitchFamily="18" charset="0"/>
              </a:rPr>
              <a:t>Hard Disk    	  	: 	40 GB.</a:t>
            </a:r>
            <a:endParaRPr lang="en-US" sz="1800" dirty="0">
              <a:latin typeface="Times New Roman" pitchFamily="18" charset="0"/>
              <a:cs typeface="Times New Roman" pitchFamily="18" charset="0"/>
            </a:endParaRPr>
          </a:p>
          <a:p>
            <a:pPr lvl="0" algn="just">
              <a:lnSpc>
                <a:spcPct val="150000"/>
              </a:lnSpc>
              <a:buClr>
                <a:schemeClr val="tx1">
                  <a:lumMod val="60000"/>
                  <a:lumOff val="40000"/>
                </a:schemeClr>
              </a:buClr>
              <a:buFont typeface="Wingdings" pitchFamily="2" charset="2"/>
              <a:buChar char="v"/>
            </a:pPr>
            <a:r>
              <a:rPr lang="en-GB" sz="1800" dirty="0">
                <a:latin typeface="Times New Roman" pitchFamily="18" charset="0"/>
                <a:cs typeface="Times New Roman" pitchFamily="18" charset="0"/>
              </a:rPr>
              <a:t>Monitor		: 	15 VGA Colour.</a:t>
            </a:r>
            <a:endParaRPr lang="en-US" sz="1800" dirty="0">
              <a:latin typeface="Times New Roman" pitchFamily="18" charset="0"/>
              <a:cs typeface="Times New Roman" pitchFamily="18" charset="0"/>
            </a:endParaRPr>
          </a:p>
          <a:p>
            <a:pPr lvl="0" algn="just">
              <a:lnSpc>
                <a:spcPct val="150000"/>
              </a:lnSpc>
              <a:buClr>
                <a:schemeClr val="tx1">
                  <a:lumMod val="60000"/>
                  <a:lumOff val="40000"/>
                </a:schemeClr>
              </a:buClr>
              <a:buFont typeface="Wingdings" pitchFamily="2" charset="2"/>
              <a:buChar char="v"/>
            </a:pPr>
            <a:r>
              <a:rPr lang="en-GB" sz="1800" dirty="0">
                <a:latin typeface="Times New Roman" pitchFamily="18" charset="0"/>
                <a:cs typeface="Times New Roman" pitchFamily="18" charset="0"/>
              </a:rPr>
              <a:t>Mouse		: 	Logitech.</a:t>
            </a:r>
            <a:endParaRPr lang="en-US" sz="1800" dirty="0">
              <a:latin typeface="Times New Roman" pitchFamily="18" charset="0"/>
              <a:cs typeface="Times New Roman" pitchFamily="18" charset="0"/>
            </a:endParaRPr>
          </a:p>
          <a:p>
            <a:pPr lvl="0" algn="just">
              <a:lnSpc>
                <a:spcPct val="150000"/>
              </a:lnSpc>
              <a:buClr>
                <a:schemeClr val="tx1">
                  <a:lumMod val="60000"/>
                  <a:lumOff val="40000"/>
                </a:schemeClr>
              </a:buClr>
              <a:buFont typeface="Wingdings" pitchFamily="2" charset="2"/>
              <a:buChar char="v"/>
            </a:pPr>
            <a:r>
              <a:rPr lang="en-GB" sz="1800" dirty="0">
                <a:latin typeface="Times New Roman" pitchFamily="18" charset="0"/>
                <a:cs typeface="Times New Roman" pitchFamily="18" charset="0"/>
              </a:rPr>
              <a:t>Ram			: 	4 GB.</a:t>
            </a:r>
            <a:endParaRPr lang="en-US" sz="1800" dirty="0">
              <a:latin typeface="Times New Roman" pitchFamily="18" charset="0"/>
              <a:cs typeface="Times New Roman" pitchFamily="18" charset="0"/>
            </a:endParaRPr>
          </a:p>
          <a:p>
            <a:pPr lvl="0" algn="just">
              <a:lnSpc>
                <a:spcPct val="150000"/>
              </a:lnSpc>
              <a:buClr>
                <a:schemeClr val="tx1">
                  <a:lumMod val="60000"/>
                  <a:lumOff val="40000"/>
                </a:schemeClr>
              </a:buClr>
              <a:buFont typeface="Wingdings" pitchFamily="2" charset="2"/>
              <a:buChar char="v"/>
            </a:pPr>
            <a:endParaRPr lang="en-IN" sz="1800" dirty="0">
              <a:latin typeface="Times New Roman" pitchFamily="18" charset="0"/>
              <a:cs typeface="Times New Roman" pitchFamily="18" charset="0"/>
            </a:endParaRPr>
          </a:p>
          <a:p>
            <a:pPr lvl="0" algn="just">
              <a:lnSpc>
                <a:spcPct val="150000"/>
              </a:lnSpc>
              <a:buClr>
                <a:schemeClr val="tx1">
                  <a:lumMod val="60000"/>
                  <a:lumOff val="40000"/>
                </a:schemeClr>
              </a:buClr>
              <a:buFont typeface="Wingdings" pitchFamily="2" charset="2"/>
              <a:buChar char="v"/>
            </a:pPr>
            <a:endParaRPr lang="en-IN" sz="1800" dirty="0">
              <a:latin typeface="Times New Roman" pitchFamily="18" charset="0"/>
              <a:cs typeface="Times New Roman" pitchFamily="18" charset="0"/>
            </a:endParaRPr>
          </a:p>
        </p:txBody>
      </p:sp>
      <p:sp>
        <p:nvSpPr>
          <p:cNvPr id="5" name="Slide Number Placeholder 4">
            <a:extLst>
              <a:ext uri="{FF2B5EF4-FFF2-40B4-BE49-F238E27FC236}">
                <a16:creationId xmlns:a16="http://schemas.microsoft.com/office/drawing/2014/main" xmlns="" id="{E26F7FAC-C5E2-4168-AD80-94960E7AFFD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17</a:t>
            </a:fld>
            <a:endParaRPr lang="en"/>
          </a:p>
        </p:txBody>
      </p:sp>
      <p:pic>
        <p:nvPicPr>
          <p:cNvPr id="6" name="Picture 5">
            <a:extLst>
              <a:ext uri="{FF2B5EF4-FFF2-40B4-BE49-F238E27FC236}">
                <a16:creationId xmlns:a16="http://schemas.microsoft.com/office/drawing/2014/main" xmlns="" id="{2BF2A0BE-81C5-4853-A0E9-A1D8C3CE0CC5}"/>
              </a:ext>
            </a:extLst>
          </p:cNvPr>
          <p:cNvPicPr>
            <a:picLocks noChangeAspect="1"/>
          </p:cNvPicPr>
          <p:nvPr/>
        </p:nvPicPr>
        <p:blipFill>
          <a:blip r:embed="rId2"/>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12981686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7BB76E-7E65-4EED-9054-41DE8B794F92}"/>
              </a:ext>
            </a:extLst>
          </p:cNvPr>
          <p:cNvSpPr>
            <a:spLocks noGrp="1"/>
          </p:cNvSpPr>
          <p:nvPr>
            <p:ph type="title"/>
          </p:nvPr>
        </p:nvSpPr>
        <p:spPr/>
        <p:txBody>
          <a:bodyPr/>
          <a:lstStyle/>
          <a:p>
            <a:pPr>
              <a:lnSpc>
                <a:spcPct val="150000"/>
              </a:lnSpc>
            </a:pPr>
            <a:r>
              <a:rPr lang="en-US" sz="1800"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xmlns="" id="{DD59C5E6-0113-4B09-AF2B-4CE8E7F41C7F}"/>
              </a:ext>
            </a:extLst>
          </p:cNvPr>
          <p:cNvSpPr>
            <a:spLocks noGrp="1"/>
          </p:cNvSpPr>
          <p:nvPr>
            <p:ph type="body" idx="1"/>
          </p:nvPr>
        </p:nvSpPr>
        <p:spPr>
          <a:xfrm>
            <a:off x="0" y="1221302"/>
            <a:ext cx="9092206" cy="3807898"/>
          </a:xfrm>
        </p:spPr>
        <p:txBody>
          <a:bodyPr/>
          <a:lstStyle/>
          <a:p>
            <a:pPr algn="just">
              <a:lnSpc>
                <a:spcPct val="150000"/>
              </a:lnSpc>
              <a:buClr>
                <a:schemeClr val="accent4">
                  <a:lumMod val="75000"/>
                </a:schemeClr>
              </a:buClr>
              <a:buFont typeface="Wingdings" panose="05000000000000000000" pitchFamily="2" charset="2"/>
              <a:buChar char="v"/>
            </a:pPr>
            <a:r>
              <a:rPr lang="en-IN" sz="1800" dirty="0">
                <a:latin typeface="Times New Roman" pitchFamily="18" charset="0"/>
                <a:cs typeface="Times New Roman" pitchFamily="18" charset="0"/>
              </a:rPr>
              <a:t>In this project, we propose an efficient search method using features to match joint keywords (FMJK) on encrypted cloud data. In the process of creating each dimension of the indexes and the trapdoors, the document features and query keywords are accurately matched with the joint keywords in the keywords dictionary to get a weighted score, which ensures the accuracy of the query. And the reduction of dimension also reduces the overhead of storage space occupied by the indexes and the trapdoors.</a:t>
            </a:r>
          </a:p>
          <a:p>
            <a:pPr algn="just">
              <a:lnSpc>
                <a:spcPct val="150000"/>
              </a:lnSpc>
              <a:buClr>
                <a:schemeClr val="accent4">
                  <a:lumMod val="75000"/>
                </a:schemeClr>
              </a:buClr>
              <a:buFont typeface="Wingdings" panose="05000000000000000000" pitchFamily="2" charset="2"/>
              <a:buChar char="v"/>
            </a:pPr>
            <a:r>
              <a:rPr lang="en-IN" sz="1800" dirty="0">
                <a:latin typeface="Times New Roman" pitchFamily="18" charset="0"/>
                <a:cs typeface="Times New Roman" pitchFamily="18" charset="0"/>
              </a:rPr>
              <a:t> The theoretical analysis and experimental results show that the proposed method is more feasible and more effective than the compared schemes.</a:t>
            </a:r>
          </a:p>
          <a:p>
            <a:pPr algn="just">
              <a:lnSpc>
                <a:spcPct val="150000"/>
              </a:lnSpc>
              <a:buClr>
                <a:schemeClr val="accent4">
                  <a:lumMod val="75000"/>
                </a:schemeClr>
              </a:buClr>
              <a:buFont typeface="Wingdings" panose="05000000000000000000" pitchFamily="2" charset="2"/>
              <a:buChar char="v"/>
            </a:pPr>
            <a:endParaRPr lang="en-IN" sz="1800" dirty="0">
              <a:latin typeface="Times New Roman" pitchFamily="18" charset="0"/>
              <a:cs typeface="Times New Roman" pitchFamily="18" charset="0"/>
            </a:endParaRPr>
          </a:p>
        </p:txBody>
      </p:sp>
      <p:sp>
        <p:nvSpPr>
          <p:cNvPr id="5" name="Slide Number Placeholder 4">
            <a:extLst>
              <a:ext uri="{FF2B5EF4-FFF2-40B4-BE49-F238E27FC236}">
                <a16:creationId xmlns:a16="http://schemas.microsoft.com/office/drawing/2014/main" xmlns="" id="{421DA3B1-560E-4687-9E74-4D2C650304A1}"/>
              </a:ext>
            </a:extLst>
          </p:cNvPr>
          <p:cNvSpPr>
            <a:spLocks noGrp="1"/>
          </p:cNvSpPr>
          <p:nvPr>
            <p:ph type="sldNum" idx="12"/>
          </p:nvPr>
        </p:nvSpPr>
        <p:spPr/>
        <p:txBody>
          <a:bodyPr/>
          <a:lstStyle/>
          <a:p>
            <a:pPr marL="0" lvl="0" indent="0" algn="r" rtl="0">
              <a:lnSpc>
                <a:spcPct val="150000"/>
              </a:lnSpc>
              <a:spcBef>
                <a:spcPts val="0"/>
              </a:spcBef>
              <a:spcAft>
                <a:spcPts val="0"/>
              </a:spcAft>
              <a:buNone/>
            </a:pPr>
            <a:fld id="{00000000-1234-1234-1234-123412341234}" type="slidenum">
              <a:rPr lang="en" smtClean="0"/>
              <a:pPr marL="0" lvl="0" indent="0" algn="r" rtl="0">
                <a:lnSpc>
                  <a:spcPct val="150000"/>
                </a:lnSpc>
                <a:spcBef>
                  <a:spcPts val="0"/>
                </a:spcBef>
                <a:spcAft>
                  <a:spcPts val="0"/>
                </a:spcAft>
                <a:buNone/>
              </a:pPr>
              <a:t>18</a:t>
            </a:fld>
            <a:endParaRPr lang="en"/>
          </a:p>
        </p:txBody>
      </p:sp>
      <p:pic>
        <p:nvPicPr>
          <p:cNvPr id="6" name="Picture 5">
            <a:extLst>
              <a:ext uri="{FF2B5EF4-FFF2-40B4-BE49-F238E27FC236}">
                <a16:creationId xmlns:a16="http://schemas.microsoft.com/office/drawing/2014/main" xmlns="" id="{1F6A039A-BC90-4239-92AA-82BA7D074163}"/>
              </a:ext>
            </a:extLst>
          </p:cNvPr>
          <p:cNvPicPr>
            <a:picLocks noChangeAspect="1"/>
          </p:cNvPicPr>
          <p:nvPr/>
        </p:nvPicPr>
        <p:blipFill>
          <a:blip r:embed="rId2"/>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15658259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F17129-63AA-4EF6-802C-84D2FBD02CDD}"/>
              </a:ext>
            </a:extLst>
          </p:cNvPr>
          <p:cNvSpPr>
            <a:spLocks noGrp="1"/>
          </p:cNvSpPr>
          <p:nvPr>
            <p:ph type="title"/>
          </p:nvPr>
        </p:nvSpPr>
        <p:spPr/>
        <p:txBody>
          <a:bodyPr/>
          <a:lstStyle/>
          <a:p>
            <a:r>
              <a:rPr lang="en-IN" sz="1800" dirty="0">
                <a:latin typeface="Times New Roman" panose="02020603050405020304" pitchFamily="18" charset="0"/>
                <a:cs typeface="Times New Roman" panose="02020603050405020304" pitchFamily="18" charset="0"/>
              </a:rPr>
              <a:t>REFERENCE</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xmlns="" id="{15ADD2A5-1116-4E5D-AB14-4B8F174D1A68}"/>
              </a:ext>
            </a:extLst>
          </p:cNvPr>
          <p:cNvSpPr>
            <a:spLocks noGrp="1"/>
          </p:cNvSpPr>
          <p:nvPr>
            <p:ph type="body" idx="1"/>
          </p:nvPr>
        </p:nvSpPr>
        <p:spPr>
          <a:xfrm>
            <a:off x="0" y="1128889"/>
            <a:ext cx="8895644" cy="4014611"/>
          </a:xfrm>
        </p:spPr>
        <p:txBody>
          <a:bodyPr/>
          <a:lstStyle/>
          <a:p>
            <a:pPr marL="101600" indent="0" algn="just">
              <a:lnSpc>
                <a:spcPct val="150000"/>
              </a:lnSpc>
              <a:buClr>
                <a:schemeClr val="tx1">
                  <a:lumMod val="60000"/>
                  <a:lumOff val="40000"/>
                </a:schemeClr>
              </a:buClr>
              <a:buNone/>
            </a:pPr>
            <a:r>
              <a:rPr lang="en-IN" sz="1800" dirty="0">
                <a:latin typeface="Times New Roman" pitchFamily="18" charset="0"/>
                <a:cs typeface="Times New Roman" pitchFamily="18" charset="0"/>
              </a:rPr>
              <a:t>[1] Z. Wan and R. H. Deng, ‘‘VPSearch: Achieving verifiability for privacypreserving multi-keyword search over encrypted cloud data,’’ IEEE Trans. Depend. Secure Comput., vol. 15, no. 6, pp. 1083–1095, Nov./Dec. 2016. </a:t>
            </a:r>
          </a:p>
          <a:p>
            <a:pPr marL="101600" indent="0" algn="just">
              <a:lnSpc>
                <a:spcPct val="150000"/>
              </a:lnSpc>
              <a:buClr>
                <a:schemeClr val="tx1">
                  <a:lumMod val="60000"/>
                  <a:lumOff val="40000"/>
                </a:schemeClr>
              </a:buClr>
              <a:buNone/>
            </a:pPr>
            <a:r>
              <a:rPr lang="en-IN" sz="1800" dirty="0">
                <a:latin typeface="Times New Roman" pitchFamily="18" charset="0"/>
                <a:cs typeface="Times New Roman" pitchFamily="18" charset="0"/>
              </a:rPr>
              <a:t>[2] Y. Yang, H. Lin, X. Liu, W. Guo, X. Zheng, and Z. Liu, ‘‘Blockchainbased verifiable multi-keyword ranked search on encrypted cloud with fair payment,’’ IEEE Access, vol. 7, pp. 140818–140832, 2019.</a:t>
            </a:r>
          </a:p>
          <a:p>
            <a:pPr marL="101600" indent="0" algn="just">
              <a:lnSpc>
                <a:spcPct val="150000"/>
              </a:lnSpc>
              <a:buClr>
                <a:schemeClr val="tx1">
                  <a:lumMod val="60000"/>
                  <a:lumOff val="40000"/>
                </a:schemeClr>
              </a:buClr>
              <a:buNone/>
            </a:pPr>
            <a:r>
              <a:rPr lang="en-IN" sz="1800" dirty="0">
                <a:latin typeface="Times New Roman" pitchFamily="18" charset="0"/>
                <a:cs typeface="Times New Roman" pitchFamily="18" charset="0"/>
              </a:rPr>
              <a:t>[3] N. Cao, C. Wang, M. Li, K. Ren, and W. Lou, ‘‘Privacy-preserving multikeyword ranked search over encrypted cloud data,’’ in Proc. IEEE INFOCOM, Apr. 2011, pp. 829–837.</a:t>
            </a:r>
          </a:p>
        </p:txBody>
      </p:sp>
      <p:sp>
        <p:nvSpPr>
          <p:cNvPr id="5" name="Slide Number Placeholder 4">
            <a:extLst>
              <a:ext uri="{FF2B5EF4-FFF2-40B4-BE49-F238E27FC236}">
                <a16:creationId xmlns:a16="http://schemas.microsoft.com/office/drawing/2014/main" xmlns="" id="{DBEE7339-FC8F-475E-87BE-87B6315B3A2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19</a:t>
            </a:fld>
            <a:endParaRPr lang="en"/>
          </a:p>
        </p:txBody>
      </p:sp>
      <p:pic>
        <p:nvPicPr>
          <p:cNvPr id="6" name="Picture 5">
            <a:extLst>
              <a:ext uri="{FF2B5EF4-FFF2-40B4-BE49-F238E27FC236}">
                <a16:creationId xmlns:a16="http://schemas.microsoft.com/office/drawing/2014/main" xmlns="" id="{24B1584F-8D7D-4EF4-ACC1-1333C59EAEB3}"/>
              </a:ext>
            </a:extLst>
          </p:cNvPr>
          <p:cNvPicPr>
            <a:picLocks noChangeAspect="1"/>
          </p:cNvPicPr>
          <p:nvPr/>
        </p:nvPicPr>
        <p:blipFill>
          <a:blip r:embed="rId3"/>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2813710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289353" y="1491916"/>
            <a:ext cx="6512560" cy="1964670"/>
          </a:xfrm>
          <a:prstGeom prst="rect">
            <a:avLst/>
          </a:prstGeom>
        </p:spPr>
        <p:txBody>
          <a:bodyPr spcFirstLastPara="1" wrap="square" lIns="91425" tIns="91425" rIns="91425" bIns="91425" anchor="ctr" anchorCtr="0">
            <a:noAutofit/>
          </a:bodyPr>
          <a:lstStyle/>
          <a:p>
            <a:r>
              <a:rPr lang="en-IN" sz="2400" dirty="0">
                <a:latin typeface="Times New Roman" panose="02020603050405020304" pitchFamily="18" charset="0"/>
                <a:cs typeface="Times New Roman" panose="02020603050405020304" pitchFamily="18" charset="0"/>
              </a:rPr>
              <a:t/>
            </a:r>
            <a:br>
              <a:rPr lang="en-IN" sz="2400" dirty="0">
                <a:latin typeface="Times New Roman" panose="02020603050405020304" pitchFamily="18" charset="0"/>
                <a:cs typeface="Times New Roman" panose="02020603050405020304" pitchFamily="18" charset="0"/>
              </a:rPr>
            </a:b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3" name="Rectangle 2"/>
          <p:cNvSpPr/>
          <p:nvPr/>
        </p:nvSpPr>
        <p:spPr>
          <a:xfrm>
            <a:off x="240632" y="1491916"/>
            <a:ext cx="7014410" cy="1200329"/>
          </a:xfrm>
          <a:prstGeom prst="rect">
            <a:avLst/>
          </a:prstGeom>
        </p:spPr>
        <p:txBody>
          <a:bodyPr wrap="square">
            <a:spAutoFit/>
          </a:bodyPr>
          <a:lstStyle/>
          <a:p>
            <a:r>
              <a:rPr lang="en-IN" sz="2400" b="1" dirty="0">
                <a:solidFill>
                  <a:schemeClr val="bg1"/>
                </a:solidFill>
                <a:latin typeface="Times New Roman" pitchFamily="18" charset="0"/>
                <a:cs typeface="Times New Roman" pitchFamily="18" charset="0"/>
              </a:rPr>
              <a:t>AN EFFICIENT SEARCH METHOD USING FEATURES TO MATCH JOINT KEYWORDS ON ENCRYPTED CLOUD DATA</a:t>
            </a:r>
          </a:p>
        </p:txBody>
      </p:sp>
    </p:spTree>
    <p:extLst>
      <p:ext uri="{BB962C8B-B14F-4D97-AF65-F5344CB8AC3E}">
        <p14:creationId xmlns:p14="http://schemas.microsoft.com/office/powerpoint/2010/main" val="25072347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3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20</a:t>
            </a:fld>
            <a:endParaRPr/>
          </a:p>
        </p:txBody>
      </p:sp>
      <p:sp>
        <p:nvSpPr>
          <p:cNvPr id="524" name="Google Shape;524;p33"/>
          <p:cNvSpPr txBox="1">
            <a:spLocks noGrp="1"/>
          </p:cNvSpPr>
          <p:nvPr>
            <p:ph type="ctrTitle" idx="4294967295"/>
          </p:nvPr>
        </p:nvSpPr>
        <p:spPr>
          <a:xfrm>
            <a:off x="1275150" y="2283120"/>
            <a:ext cx="65937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solidFill>
                  <a:schemeClr val="accent5"/>
                </a:solidFill>
              </a:rPr>
              <a:t>THANKS!</a:t>
            </a:r>
            <a:endParaRPr sz="6000" dirty="0">
              <a:solidFill>
                <a:schemeClr val="accent5"/>
              </a:solidFill>
            </a:endParaRPr>
          </a:p>
        </p:txBody>
      </p:sp>
      <p:sp>
        <p:nvSpPr>
          <p:cNvPr id="525" name="Google Shape;525;p33"/>
          <p:cNvSpPr txBox="1">
            <a:spLocks noGrp="1"/>
          </p:cNvSpPr>
          <p:nvPr>
            <p:ph type="subTitle" idx="4294967295"/>
          </p:nvPr>
        </p:nvSpPr>
        <p:spPr>
          <a:xfrm>
            <a:off x="1278699" y="3138560"/>
            <a:ext cx="6593700" cy="134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t>Any questions?</a:t>
            </a:r>
            <a:endParaRPr sz="2000" b="1" dirty="0"/>
          </a:p>
          <a:p>
            <a:pPr marL="0" lvl="0" indent="0" algn="ctr" rtl="0">
              <a:spcBef>
                <a:spcPts val="0"/>
              </a:spcBef>
              <a:spcAft>
                <a:spcPts val="0"/>
              </a:spcAft>
              <a:buClr>
                <a:schemeClr val="dk1"/>
              </a:buClr>
              <a:buSzPts val="1100"/>
              <a:buFont typeface="Arial"/>
              <a:buNone/>
            </a:pPr>
            <a:r>
              <a:rPr lang="en" sz="2000" dirty="0"/>
              <a:t>You can find me at</a:t>
            </a:r>
            <a:endParaRPr sz="2000" dirty="0"/>
          </a:p>
          <a:p>
            <a:pPr marL="0" lvl="0" indent="0" algn="ctr" rtl="0">
              <a:spcBef>
                <a:spcPts val="0"/>
              </a:spcBef>
              <a:spcAft>
                <a:spcPts val="0"/>
              </a:spcAft>
              <a:buClr>
                <a:schemeClr val="dk1"/>
              </a:buClr>
              <a:buSzPts val="1100"/>
              <a:buFont typeface="Arial"/>
              <a:buNone/>
            </a:pPr>
            <a:r>
              <a:rPr lang="en" sz="2000" b="1" dirty="0"/>
              <a:t>Reach us – </a:t>
            </a:r>
            <a:r>
              <a:rPr lang="en" sz="2000" b="1" dirty="0">
                <a:hlinkClick r:id="rId3"/>
              </a:rPr>
              <a:t>1croreprojects@gmail.com</a:t>
            </a:r>
            <a:endParaRPr lang="en" sz="2000" b="1" dirty="0"/>
          </a:p>
          <a:p>
            <a:pPr marL="0" lvl="0" indent="0" algn="ctr" rtl="0">
              <a:spcBef>
                <a:spcPts val="0"/>
              </a:spcBef>
              <a:spcAft>
                <a:spcPts val="0"/>
              </a:spcAft>
              <a:buClr>
                <a:schemeClr val="dk1"/>
              </a:buClr>
              <a:buSzPts val="1100"/>
              <a:buFont typeface="Arial"/>
              <a:buNone/>
            </a:pPr>
            <a:r>
              <a:rPr lang="en" sz="2000" b="1" dirty="0">
                <a:solidFill>
                  <a:srgbClr val="FF0000"/>
                </a:solidFill>
              </a:rPr>
              <a:t>Contact / Whatsapp: 7708 150 152 / 9751 800 789 / 790 432 0834</a:t>
            </a:r>
            <a:endParaRPr sz="2000" b="1" dirty="0">
              <a:solidFill>
                <a:srgbClr val="FF0000"/>
              </a:solidFill>
            </a:endParaRPr>
          </a:p>
        </p:txBody>
      </p:sp>
      <p:grpSp>
        <p:nvGrpSpPr>
          <p:cNvPr id="526" name="Google Shape;526;p33"/>
          <p:cNvGrpSpPr/>
          <p:nvPr/>
        </p:nvGrpSpPr>
        <p:grpSpPr>
          <a:xfrm>
            <a:off x="3996210" y="966817"/>
            <a:ext cx="1197664" cy="1126777"/>
            <a:chOff x="5972700" y="2330200"/>
            <a:chExt cx="411625" cy="387275"/>
          </a:xfrm>
        </p:grpSpPr>
        <p:sp>
          <p:nvSpPr>
            <p:cNvPr id="527" name="Google Shape;527;p33"/>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3"/>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US" sz="1800" dirty="0">
                <a:latin typeface="Times New Roman" pitchFamily="18" charset="0"/>
                <a:cs typeface="Times New Roman" pitchFamily="18" charset="0"/>
              </a:rPr>
              <a:t>AIM OF PROJECT</a:t>
            </a:r>
            <a:endParaRPr sz="1800"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3</a:t>
            </a:fld>
            <a:endParaRPr dirty="0"/>
          </a:p>
        </p:txBody>
      </p:sp>
      <p:sp>
        <p:nvSpPr>
          <p:cNvPr id="193" name="Google Shape;193;p12"/>
          <p:cNvSpPr txBox="1">
            <a:spLocks noGrp="1"/>
          </p:cNvSpPr>
          <p:nvPr>
            <p:ph type="body" idx="1"/>
          </p:nvPr>
        </p:nvSpPr>
        <p:spPr>
          <a:xfrm>
            <a:off x="293683" y="1601285"/>
            <a:ext cx="8545714" cy="1297355"/>
          </a:xfrm>
          <a:prstGeom prst="rect">
            <a:avLst/>
          </a:prstGeom>
        </p:spPr>
        <p:txBody>
          <a:bodyPr spcFirstLastPara="1" wrap="square" lIns="91425" tIns="91425" rIns="91425" bIns="91425" anchor="t" anchorCtr="0">
            <a:noAutofit/>
          </a:bodyPr>
          <a:lstStyle/>
          <a:p>
            <a:pPr algn="just">
              <a:lnSpc>
                <a:spcPct val="150000"/>
              </a:lnSpc>
              <a:buClr>
                <a:schemeClr val="accent1">
                  <a:lumMod val="60000"/>
                  <a:lumOff val="40000"/>
                </a:schemeClr>
              </a:buClr>
              <a:buFont typeface="Wingdings" pitchFamily="2" charset="2"/>
              <a:buChar char="v"/>
            </a:pPr>
            <a:r>
              <a:rPr lang="en-IN" sz="1800" dirty="0">
                <a:latin typeface="Times New Roman" pitchFamily="18" charset="0"/>
                <a:cs typeface="Times New Roman" pitchFamily="18" charset="0"/>
              </a:rPr>
              <a:t>This project aim is  joint keywords to identification we are improvement of security for the private data</a:t>
            </a:r>
          </a:p>
          <a:p>
            <a:pPr marL="101600" indent="0" algn="just">
              <a:lnSpc>
                <a:spcPct val="150000"/>
              </a:lnSpc>
              <a:buClr>
                <a:schemeClr val="accent1">
                  <a:lumMod val="60000"/>
                  <a:lumOff val="40000"/>
                </a:schemeClr>
              </a:buClr>
              <a:buNone/>
            </a:pPr>
            <a:r>
              <a:rPr lang="en-US" sz="1800" dirty="0">
                <a:latin typeface="Times New Roman" pitchFamily="18" charset="0"/>
                <a:cs typeface="Times New Roman" pitchFamily="18" charset="0"/>
              </a:rPr>
              <a:t> </a:t>
            </a:r>
            <a:endParaRPr lang="en-IN" sz="1800" dirty="0">
              <a:latin typeface="Times New Roman" pitchFamily="18" charset="0"/>
              <a:cs typeface="Times New Roman" pitchFamily="18" charset="0"/>
            </a:endParaRP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5" name="Picture 4">
            <a:extLst>
              <a:ext uri="{FF2B5EF4-FFF2-40B4-BE49-F238E27FC236}">
                <a16:creationId xmlns:a16="http://schemas.microsoft.com/office/drawing/2014/main" xmlns="" id="{C93FEA83-5AFC-440E-887E-3F077720C44C}"/>
              </a:ext>
            </a:extLst>
          </p:cNvPr>
          <p:cNvPicPr>
            <a:picLocks noChangeAspect="1"/>
          </p:cNvPicPr>
          <p:nvPr/>
        </p:nvPicPr>
        <p:blipFill>
          <a:blip r:embed="rId3"/>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1804666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latin typeface="Times New Roman" pitchFamily="18" charset="0"/>
                <a:cs typeface="Times New Roman" pitchFamily="18" charset="0"/>
              </a:rPr>
              <a:t>ABSTRACT</a:t>
            </a:r>
            <a:endParaRPr lang="en-IN" sz="1800" dirty="0">
              <a:latin typeface="Times New Roman" pitchFamily="18" charset="0"/>
              <a:cs typeface="Times New Roman" pitchFamily="18" charset="0"/>
            </a:endParaRPr>
          </a:p>
        </p:txBody>
      </p:sp>
      <p:sp>
        <p:nvSpPr>
          <p:cNvPr id="3" name="Text Placeholder 2"/>
          <p:cNvSpPr>
            <a:spLocks noGrp="1"/>
          </p:cNvSpPr>
          <p:nvPr>
            <p:ph type="body" idx="1"/>
          </p:nvPr>
        </p:nvSpPr>
        <p:spPr>
          <a:xfrm>
            <a:off x="0" y="1106905"/>
            <a:ext cx="9144000" cy="4036595"/>
          </a:xfrm>
        </p:spPr>
        <p:txBody>
          <a:bodyPr/>
          <a:lstStyle/>
          <a:p>
            <a:pPr algn="just">
              <a:lnSpc>
                <a:spcPct val="150000"/>
              </a:lnSpc>
              <a:buClr>
                <a:schemeClr val="accent3"/>
              </a:buClr>
              <a:buFont typeface="Wingdings" panose="05000000000000000000" pitchFamily="2" charset="2"/>
              <a:buChar char="v"/>
            </a:pPr>
            <a:r>
              <a:rPr lang="en-IN" sz="1800" dirty="0">
                <a:latin typeface="Times New Roman" pitchFamily="18" charset="0"/>
                <a:cs typeface="Times New Roman" pitchFamily="18" charset="0"/>
              </a:rPr>
              <a:t>The continuous improvement of the security of cloud storage, more users upload private data to the cloud. Therefore, this project proposes an efficient search method using features to match joint keywords (FMJK) on encrypted cloud data.</a:t>
            </a:r>
          </a:p>
          <a:p>
            <a:pPr algn="just">
              <a:lnSpc>
                <a:spcPct val="150000"/>
              </a:lnSpc>
              <a:buClr>
                <a:schemeClr val="accent3"/>
              </a:buClr>
              <a:buFont typeface="Wingdings" panose="05000000000000000000" pitchFamily="2" charset="2"/>
              <a:buChar char="v"/>
            </a:pPr>
            <a:r>
              <a:rPr lang="en-IN" sz="1800" dirty="0">
                <a:latin typeface="Times New Roman" pitchFamily="18" charset="0"/>
                <a:cs typeface="Times New Roman" pitchFamily="18" charset="0"/>
              </a:rPr>
              <a:t> This method proposes that each d keywords are randomly selected from the non-duplicated keywords, which are extracted from the documents of the data owner, to generate a joint keyword, and all joint keywords form a keyword dictionary. Each joint keyword is matched with the feature of the document and the query keyword respectively, the result obtained by the latter is regarded as a dimension of the query trapdoor. </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a:t>
            </a:fld>
            <a:endParaRPr lang="en"/>
          </a:p>
        </p:txBody>
      </p:sp>
    </p:spTree>
    <p:extLst>
      <p:ext uri="{BB962C8B-B14F-4D97-AF65-F5344CB8AC3E}">
        <p14:creationId xmlns:p14="http://schemas.microsoft.com/office/powerpoint/2010/main" val="1237555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48142" y="455102"/>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800" dirty="0">
                <a:latin typeface="Times New Roman" pitchFamily="18" charset="0"/>
                <a:cs typeface="Times New Roman" pitchFamily="18" charset="0"/>
              </a:rPr>
              <a:t>INTRODUCTION	</a:t>
            </a:r>
            <a:endParaRPr sz="1800"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5</a:t>
            </a:fld>
            <a:endParaRPr dirty="0"/>
          </a:p>
        </p:txBody>
      </p:sp>
      <p:sp>
        <p:nvSpPr>
          <p:cNvPr id="193" name="Google Shape;193;p12"/>
          <p:cNvSpPr txBox="1">
            <a:spLocks noGrp="1"/>
          </p:cNvSpPr>
          <p:nvPr>
            <p:ph type="body" idx="1"/>
          </p:nvPr>
        </p:nvSpPr>
        <p:spPr>
          <a:xfrm>
            <a:off x="0" y="1128889"/>
            <a:ext cx="9092206" cy="4014611"/>
          </a:xfrm>
          <a:prstGeom prst="rect">
            <a:avLst/>
          </a:prstGeom>
        </p:spPr>
        <p:txBody>
          <a:bodyPr spcFirstLastPara="1" wrap="square" lIns="91425" tIns="91425" rIns="91425" bIns="91425" anchor="t" anchorCtr="0">
            <a:noAutofit/>
          </a:bodyPr>
          <a:lstStyle/>
          <a:p>
            <a:pPr marL="101600" indent="0" algn="just">
              <a:lnSpc>
                <a:spcPct val="150000"/>
              </a:lnSpc>
              <a:buNone/>
            </a:pPr>
            <a:r>
              <a:rPr lang="en-IN" sz="1800" dirty="0">
                <a:latin typeface="Times New Roman" pitchFamily="18" charset="0"/>
                <a:cs typeface="Times New Roman" pitchFamily="18" charset="0"/>
              </a:rPr>
              <a:t>With the rapid development of science and technology, enterprises or individual users increasingly rely on storing a large number of data documents on cloud servers in order to share data quickly and remotely In most of the existing cipher-text sorting retrieval methods, KNN (K Nearest Neighbor) technology is used to create indexes supporting cipher-text retrieval In the process of massive data encryption search, most of the search encryption schemes have high time complexity and large storage. In this project, we propose an efficient search method using features to match joint keywords (FMJK) on encrypted cloud data based on the MRSE (Privacy-Preserving Multi-Keyword Ranked Search over Encrypted Cloud Data) scheme .</a:t>
            </a:r>
            <a:endParaRPr lang="en-IN" sz="1800" dirty="0">
              <a:solidFill>
                <a:schemeClr val="tx1"/>
              </a:solidFill>
              <a:latin typeface="Times New Roman" pitchFamily="18" charset="0"/>
              <a:cs typeface="Times New Roman" pitchFamily="18" charset="0"/>
            </a:endParaRP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5" name="Picture 4">
            <a:extLst>
              <a:ext uri="{FF2B5EF4-FFF2-40B4-BE49-F238E27FC236}">
                <a16:creationId xmlns:a16="http://schemas.microsoft.com/office/drawing/2014/main" xmlns="" id="{C93FEA83-5AFC-440E-887E-3F077720C44C}"/>
              </a:ext>
            </a:extLst>
          </p:cNvPr>
          <p:cNvPicPr>
            <a:picLocks noChangeAspect="1"/>
          </p:cNvPicPr>
          <p:nvPr/>
        </p:nvPicPr>
        <p:blipFill>
          <a:blip r:embed="rId3"/>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4169555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800" dirty="0">
                <a:latin typeface="Times New Roman" pitchFamily="18" charset="0"/>
                <a:cs typeface="Times New Roman" pitchFamily="18" charset="0"/>
              </a:rPr>
              <a:t>EXISTING SYSTEM</a:t>
            </a:r>
            <a:endParaRPr lang="en-US" sz="1800"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6</a:t>
            </a:fld>
            <a:endParaRPr dirty="0"/>
          </a:p>
        </p:txBody>
      </p:sp>
      <p:sp>
        <p:nvSpPr>
          <p:cNvPr id="193" name="Google Shape;193;p12"/>
          <p:cNvSpPr txBox="1">
            <a:spLocks noGrp="1"/>
          </p:cNvSpPr>
          <p:nvPr>
            <p:ph type="body" idx="1"/>
          </p:nvPr>
        </p:nvSpPr>
        <p:spPr>
          <a:xfrm>
            <a:off x="68296" y="1612668"/>
            <a:ext cx="9007407" cy="3339432"/>
          </a:xfrm>
          <a:prstGeom prst="rect">
            <a:avLst/>
          </a:prstGeom>
        </p:spPr>
        <p:txBody>
          <a:bodyPr spcFirstLastPara="1" wrap="square" lIns="91425" tIns="91425" rIns="91425" bIns="91425" anchor="t" anchorCtr="0">
            <a:noAutofit/>
          </a:bodyPr>
          <a:lstStyle/>
          <a:p>
            <a:pPr algn="just">
              <a:lnSpc>
                <a:spcPct val="150000"/>
              </a:lnSpc>
              <a:buClr>
                <a:schemeClr val="tx1">
                  <a:lumMod val="40000"/>
                  <a:lumOff val="60000"/>
                </a:schemeClr>
              </a:buClr>
              <a:buFont typeface="Wingdings" pitchFamily="2" charset="2"/>
              <a:buChar char="v"/>
            </a:pPr>
            <a:r>
              <a:rPr lang="en-US" sz="1800" dirty="0">
                <a:latin typeface="Times New Roman" pitchFamily="18" charset="0"/>
                <a:cs typeface="Times New Roman" pitchFamily="18" charset="0"/>
              </a:rPr>
              <a:t>There are lot of drawback hear in cloud system.</a:t>
            </a:r>
          </a:p>
          <a:p>
            <a:pPr algn="just">
              <a:lnSpc>
                <a:spcPct val="150000"/>
              </a:lnSpc>
              <a:buClr>
                <a:schemeClr val="tx1">
                  <a:lumMod val="40000"/>
                  <a:lumOff val="60000"/>
                </a:schemeClr>
              </a:buClr>
              <a:buFont typeface="Wingdings" pitchFamily="2" charset="2"/>
              <a:buChar char="v"/>
            </a:pPr>
            <a:r>
              <a:rPr lang="en-US" sz="1800" dirty="0">
                <a:latin typeface="Times New Roman" pitchFamily="18" charset="0"/>
                <a:cs typeface="Times New Roman" pitchFamily="18" charset="0"/>
              </a:rPr>
              <a:t>Missing file and files data in cloud server.</a:t>
            </a: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5" name="Picture 4">
            <a:extLst>
              <a:ext uri="{FF2B5EF4-FFF2-40B4-BE49-F238E27FC236}">
                <a16:creationId xmlns:a16="http://schemas.microsoft.com/office/drawing/2014/main" xmlns="" id="{C93FEA83-5AFC-440E-887E-3F077720C44C}"/>
              </a:ext>
            </a:extLst>
          </p:cNvPr>
          <p:cNvPicPr>
            <a:picLocks noChangeAspect="1"/>
          </p:cNvPicPr>
          <p:nvPr/>
        </p:nvPicPr>
        <p:blipFill>
          <a:blip r:embed="rId3"/>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1718527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DISADVANTAGES:</a:t>
            </a:r>
            <a:endParaRPr lang="en-IN" dirty="0"/>
          </a:p>
        </p:txBody>
      </p:sp>
      <p:sp>
        <p:nvSpPr>
          <p:cNvPr id="3" name="Text Placeholder 2"/>
          <p:cNvSpPr>
            <a:spLocks noGrp="1"/>
          </p:cNvSpPr>
          <p:nvPr>
            <p:ph type="body" idx="1"/>
          </p:nvPr>
        </p:nvSpPr>
        <p:spPr>
          <a:xfrm>
            <a:off x="215899" y="1537987"/>
            <a:ext cx="8713611" cy="2966279"/>
          </a:xfrm>
        </p:spPr>
        <p:txBody>
          <a:bodyPr/>
          <a:lstStyle/>
          <a:p>
            <a:pPr>
              <a:lnSpc>
                <a:spcPct val="150000"/>
              </a:lnSpc>
              <a:buClr>
                <a:schemeClr val="tx1">
                  <a:lumMod val="60000"/>
                  <a:lumOff val="40000"/>
                </a:schemeClr>
              </a:buClr>
              <a:buFont typeface="Wingdings" pitchFamily="2" charset="2"/>
              <a:buChar char="v"/>
            </a:pPr>
            <a:r>
              <a:rPr lang="en-IN" sz="1800" dirty="0">
                <a:latin typeface="Times New Roman" pitchFamily="18" charset="0"/>
                <a:cs typeface="Times New Roman" pitchFamily="18" charset="0"/>
              </a:rPr>
              <a:t>Security model not satisfactory for mathematician searches, unclear experimental evaluation. </a:t>
            </a:r>
          </a:p>
          <a:p>
            <a:pPr>
              <a:lnSpc>
                <a:spcPct val="150000"/>
              </a:lnSpc>
              <a:buClr>
                <a:schemeClr val="tx1">
                  <a:lumMod val="60000"/>
                  <a:lumOff val="40000"/>
                </a:schemeClr>
              </a:buClr>
              <a:buFont typeface="Wingdings" pitchFamily="2" charset="2"/>
              <a:buChar char="v"/>
            </a:pPr>
            <a:r>
              <a:rPr lang="en-IN" sz="1800" dirty="0">
                <a:latin typeface="Times New Roman" pitchFamily="18" charset="0"/>
                <a:cs typeface="Times New Roman" pitchFamily="18" charset="0"/>
              </a:rPr>
              <a:t>List of keyword should be determined fastidiously so as to stay length of message down.</a:t>
            </a:r>
          </a:p>
          <a:p>
            <a:pPr>
              <a:lnSpc>
                <a:spcPct val="150000"/>
              </a:lnSpc>
              <a:buClr>
                <a:schemeClr val="tx1">
                  <a:lumMod val="60000"/>
                  <a:lumOff val="40000"/>
                </a:schemeClr>
              </a:buClr>
              <a:buFont typeface="Wingdings" pitchFamily="2" charset="2"/>
              <a:buChar char="v"/>
            </a:pPr>
            <a:r>
              <a:rPr lang="en-IN" sz="1800" dirty="0">
                <a:latin typeface="Times New Roman" pitchFamily="18" charset="0"/>
                <a:cs typeface="Times New Roman" pitchFamily="18" charset="0"/>
              </a:rPr>
              <a:t>Although keywords square measure protected by trapdoors server will do some applied mathematics analysis over search result. Server will generate trapdoor for set of any multi keyword trapdoor request.</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7</a:t>
            </a:fld>
            <a:endParaRPr lang="en"/>
          </a:p>
        </p:txBody>
      </p:sp>
    </p:spTree>
    <p:extLst>
      <p:ext uri="{BB962C8B-B14F-4D97-AF65-F5344CB8AC3E}">
        <p14:creationId xmlns:p14="http://schemas.microsoft.com/office/powerpoint/2010/main" val="3237391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78C270-A84B-4183-864C-F73859C8E72B}"/>
              </a:ext>
            </a:extLst>
          </p:cNvPr>
          <p:cNvSpPr>
            <a:spLocks noGrp="1"/>
          </p:cNvSpPr>
          <p:nvPr>
            <p:ph type="title"/>
          </p:nvPr>
        </p:nvSpPr>
        <p:spPr/>
        <p:txBody>
          <a:bodyPr/>
          <a:lstStyle/>
          <a:p>
            <a:r>
              <a:rPr lang="en-US" sz="1800" dirty="0">
                <a:latin typeface="Times New Roman" panose="02020603050405020304" pitchFamily="18" charset="0"/>
                <a:cs typeface="Times New Roman" panose="02020603050405020304" pitchFamily="18" charset="0"/>
              </a:rPr>
              <a:t>PROPOSED SYSTEM</a:t>
            </a:r>
            <a:endParaRPr lang="en-IN" sz="18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xmlns="" id="{7355EB8A-BC36-485D-A404-46E37ECA7B4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8</a:t>
            </a:fld>
            <a:endParaRPr lang="en"/>
          </a:p>
        </p:txBody>
      </p:sp>
      <p:pic>
        <p:nvPicPr>
          <p:cNvPr id="6" name="Picture 5">
            <a:extLst>
              <a:ext uri="{FF2B5EF4-FFF2-40B4-BE49-F238E27FC236}">
                <a16:creationId xmlns:a16="http://schemas.microsoft.com/office/drawing/2014/main" xmlns="" id="{3A7F6D49-6420-4CB0-802D-B2B0B1DD4B0F}"/>
              </a:ext>
            </a:extLst>
          </p:cNvPr>
          <p:cNvPicPr>
            <a:picLocks noChangeAspect="1"/>
          </p:cNvPicPr>
          <p:nvPr/>
        </p:nvPicPr>
        <p:blipFill>
          <a:blip r:embed="rId3"/>
          <a:stretch>
            <a:fillRect/>
          </a:stretch>
        </p:blipFill>
        <p:spPr>
          <a:xfrm>
            <a:off x="7727819" y="32108"/>
            <a:ext cx="1364387" cy="1189194"/>
          </a:xfrm>
          <a:prstGeom prst="rect">
            <a:avLst/>
          </a:prstGeom>
        </p:spPr>
      </p:pic>
      <p:sp>
        <p:nvSpPr>
          <p:cNvPr id="3" name="Rectangle 2"/>
          <p:cNvSpPr/>
          <p:nvPr/>
        </p:nvSpPr>
        <p:spPr>
          <a:xfrm>
            <a:off x="146756" y="1343378"/>
            <a:ext cx="8263256" cy="3416320"/>
          </a:xfrm>
          <a:prstGeom prst="rect">
            <a:avLst/>
          </a:prstGeom>
        </p:spPr>
        <p:txBody>
          <a:bodyPr wrap="square">
            <a:spAutoFit/>
          </a:bodyPr>
          <a:lstStyle/>
          <a:p>
            <a:pPr marL="285750" indent="-285750" algn="just">
              <a:lnSpc>
                <a:spcPct val="150000"/>
              </a:lnSpc>
              <a:buClr>
                <a:schemeClr val="accent3"/>
              </a:buClr>
              <a:buFont typeface="Wingdings" panose="05000000000000000000" pitchFamily="2" charset="2"/>
              <a:buChar char="v"/>
            </a:pPr>
            <a:r>
              <a:rPr lang="en-IN" sz="1800" dirty="0">
                <a:latin typeface="Times New Roman" pitchFamily="18" charset="0"/>
                <a:cs typeface="Times New Roman" pitchFamily="18" charset="0"/>
              </a:rPr>
              <a:t>This method proposes that each keywords are randomly selected from the non-duplicated keywords, which are extracted from the documents of the data owner, to generate a joint keyword, and all joint keywords form a keyword dictionary. The data owner upload the document in cloud server.</a:t>
            </a:r>
          </a:p>
          <a:p>
            <a:pPr marL="285750" indent="-285750" algn="just">
              <a:lnSpc>
                <a:spcPct val="150000"/>
              </a:lnSpc>
              <a:buClr>
                <a:schemeClr val="accent3"/>
              </a:buClr>
              <a:buFont typeface="Wingdings" panose="05000000000000000000" pitchFamily="2" charset="2"/>
              <a:buChar char="v"/>
            </a:pPr>
            <a:r>
              <a:rPr lang="en-IN" sz="1800" dirty="0">
                <a:latin typeface="Times New Roman" pitchFamily="18" charset="0"/>
                <a:cs typeface="Times New Roman" pitchFamily="18" charset="0"/>
              </a:rPr>
              <a:t> Then combines each d randomly selected keywords into a joint keyword, and all joint keywords form a keyword dictionary. Thirdly, creates a document index for each document using its exacted keywords and the keyword dictionary and encrypts the document and its encrypted index by means of the key encryption. </a:t>
            </a:r>
          </a:p>
        </p:txBody>
      </p:sp>
    </p:spTree>
    <p:extLst>
      <p:ext uri="{BB962C8B-B14F-4D97-AF65-F5344CB8AC3E}">
        <p14:creationId xmlns:p14="http://schemas.microsoft.com/office/powerpoint/2010/main" val="2081813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latin typeface="Times New Roman" panose="02020603050405020304" pitchFamily="18" charset="0"/>
                <a:cs typeface="Times New Roman" panose="02020603050405020304" pitchFamily="18" charset="0"/>
              </a:rPr>
              <a:t>ADVANTAGES</a:t>
            </a:r>
            <a:r>
              <a:rPr lang="en-US" dirty="0"/>
              <a:t>:</a:t>
            </a:r>
          </a:p>
        </p:txBody>
      </p:sp>
      <p:sp>
        <p:nvSpPr>
          <p:cNvPr id="3" name="Text Placeholder 2"/>
          <p:cNvSpPr>
            <a:spLocks noGrp="1"/>
          </p:cNvSpPr>
          <p:nvPr>
            <p:ph type="body" idx="1"/>
          </p:nvPr>
        </p:nvSpPr>
        <p:spPr>
          <a:xfrm>
            <a:off x="577516" y="1494957"/>
            <a:ext cx="7988145" cy="2992822"/>
          </a:xfrm>
        </p:spPr>
        <p:txBody>
          <a:bodyPr/>
          <a:lstStyle/>
          <a:p>
            <a:pPr algn="just">
              <a:lnSpc>
                <a:spcPct val="150000"/>
              </a:lnSpc>
              <a:buClr>
                <a:schemeClr val="tx1">
                  <a:lumMod val="60000"/>
                  <a:lumOff val="40000"/>
                </a:schemeClr>
              </a:buClr>
              <a:buFont typeface="Wingdings" pitchFamily="2" charset="2"/>
              <a:buChar char="v"/>
            </a:pPr>
            <a:r>
              <a:rPr lang="en-IN" sz="1800" dirty="0">
                <a:latin typeface="Times New Roman" pitchFamily="18" charset="0"/>
                <a:cs typeface="Times New Roman" pitchFamily="18" charset="0"/>
              </a:rPr>
              <a:t>Backup your data in very secure.</a:t>
            </a:r>
          </a:p>
          <a:p>
            <a:pPr algn="just">
              <a:lnSpc>
                <a:spcPct val="150000"/>
              </a:lnSpc>
              <a:buClr>
                <a:schemeClr val="tx1">
                  <a:lumMod val="60000"/>
                  <a:lumOff val="40000"/>
                </a:schemeClr>
              </a:buClr>
              <a:buFont typeface="Wingdings" pitchFamily="2" charset="2"/>
              <a:buChar char="v"/>
            </a:pPr>
            <a:r>
              <a:rPr lang="en-IN" sz="1800" dirty="0">
                <a:latin typeface="Times New Roman" pitchFamily="18" charset="0"/>
                <a:cs typeface="Times New Roman" pitchFamily="18" charset="0"/>
              </a:rPr>
              <a:t>The cloud server knows the encrypted data sets and the searchable indexes.</a:t>
            </a:r>
          </a:p>
          <a:p>
            <a:pPr algn="just">
              <a:lnSpc>
                <a:spcPct val="150000"/>
              </a:lnSpc>
              <a:buClr>
                <a:schemeClr val="tx1">
                  <a:lumMod val="60000"/>
                  <a:lumOff val="40000"/>
                </a:schemeClr>
              </a:buClr>
              <a:buFont typeface="Wingdings" pitchFamily="2" charset="2"/>
              <a:buChar char="v"/>
            </a:pPr>
            <a:r>
              <a:rPr lang="en-IN" sz="1800" dirty="0">
                <a:latin typeface="Times New Roman" pitchFamily="18" charset="0"/>
                <a:cs typeface="Times New Roman" pitchFamily="18" charset="0"/>
              </a:rPr>
              <a:t>The cloud server not only knows the encrypted data sets and searchable indexes, but also some background information, including the correlation between trapdoors, some statistical information from the encrypted data sets and searchable indexes.</a:t>
            </a:r>
          </a:p>
          <a:p>
            <a:pPr algn="just">
              <a:lnSpc>
                <a:spcPct val="150000"/>
              </a:lnSpc>
              <a:buClr>
                <a:schemeClr val="tx1">
                  <a:lumMod val="60000"/>
                  <a:lumOff val="40000"/>
                </a:schemeClr>
              </a:buClr>
              <a:buFont typeface="Wingdings" pitchFamily="2" charset="2"/>
              <a:buChar char="v"/>
            </a:pPr>
            <a:endParaRPr lang="en-IN" sz="1600" dirty="0">
              <a:latin typeface="Times New Roman" pitchFamily="18" charset="0"/>
              <a:cs typeface="Times New Roman" pitchFamily="18" charset="0"/>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9</a:t>
            </a:fld>
            <a:endParaRPr lang="en"/>
          </a:p>
        </p:txBody>
      </p:sp>
    </p:spTree>
    <p:extLst>
      <p:ext uri="{BB962C8B-B14F-4D97-AF65-F5344CB8AC3E}">
        <p14:creationId xmlns:p14="http://schemas.microsoft.com/office/powerpoint/2010/main" val="3071815931"/>
      </p:ext>
    </p:extLst>
  </p:cSld>
  <p:clrMapOvr>
    <a:masterClrMapping/>
  </p:clrMapOvr>
</p:sld>
</file>

<file path=ppt/theme/theme1.xml><?xml version="1.0" encoding="utf-8"?>
<a:theme xmlns:a="http://schemas.openxmlformats.org/drawingml/2006/main" name="Salerio template">
  <a:themeElements>
    <a:clrScheme name="Custom 347">
      <a:dk1>
        <a:srgbClr val="263248"/>
      </a:dk1>
      <a:lt1>
        <a:srgbClr val="FFFFFF"/>
      </a:lt1>
      <a:dk2>
        <a:srgbClr val="434343"/>
      </a:dk2>
      <a:lt2>
        <a:srgbClr val="E0E4E9"/>
      </a:lt2>
      <a:accent1>
        <a:srgbClr val="3F5378"/>
      </a:accent1>
      <a:accent2>
        <a:srgbClr val="263248"/>
      </a:accent2>
      <a:accent3>
        <a:srgbClr val="92A8C8"/>
      </a:accent3>
      <a:accent4>
        <a:srgbClr val="C7D3E6"/>
      </a:accent4>
      <a:accent5>
        <a:srgbClr val="FF9800"/>
      </a:accent5>
      <a:accent6>
        <a:srgbClr val="D26F00"/>
      </a:accent6>
      <a:hlink>
        <a:srgbClr val="3F537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4208</TotalTime>
  <Words>1043</Words>
  <Application>Microsoft Office PowerPoint</Application>
  <PresentationFormat>On-screen Show (16:9)</PresentationFormat>
  <Paragraphs>106</Paragraphs>
  <Slides>20</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Roboto Condensed</vt:lpstr>
      <vt:lpstr>Roboto Condensed Light</vt:lpstr>
      <vt:lpstr>Calibri</vt:lpstr>
      <vt:lpstr>Arvo</vt:lpstr>
      <vt:lpstr>Times New Roman</vt:lpstr>
      <vt:lpstr>Wingdings</vt:lpstr>
      <vt:lpstr>Salerio template</vt:lpstr>
      <vt:lpstr>HELLO!</vt:lpstr>
      <vt:lpstr> </vt:lpstr>
      <vt:lpstr>AIM OF PROJECT</vt:lpstr>
      <vt:lpstr>ABSTRACT</vt:lpstr>
      <vt:lpstr>INTRODUCTION </vt:lpstr>
      <vt:lpstr>EXISTING SYSTEM</vt:lpstr>
      <vt:lpstr>DISADVANTAGES:</vt:lpstr>
      <vt:lpstr>PROPOSED SYSTEM</vt:lpstr>
      <vt:lpstr>ADVANTAGES:</vt:lpstr>
      <vt:lpstr>SYSTEM ARCHITECTURE</vt:lpstr>
      <vt:lpstr>MODULES</vt:lpstr>
      <vt:lpstr>MODULES DESCRIPTIONS:</vt:lpstr>
      <vt:lpstr>MODULES DESCRIPTIONS:</vt:lpstr>
      <vt:lpstr>PowerPoint Presentation</vt:lpstr>
      <vt:lpstr>ALGORITHM</vt:lpstr>
      <vt:lpstr>SOFTWARE REQUIREMENTS</vt:lpstr>
      <vt:lpstr>HARDWARE REQUIREMENTS</vt:lpstr>
      <vt:lpstr>CONCLUSION</vt:lpstr>
      <vt:lpstr>REFERENCE</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dc:title>
  <dc:creator>ADMIN</dc:creator>
  <cp:lastModifiedBy>T460</cp:lastModifiedBy>
  <cp:revision>311</cp:revision>
  <dcterms:modified xsi:type="dcterms:W3CDTF">2022-12-17T10:38:15Z</dcterms:modified>
</cp:coreProperties>
</file>