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8"/>
  </p:notesMasterIdLst>
  <p:sldIdLst>
    <p:sldId id="258" r:id="rId2"/>
    <p:sldId id="308" r:id="rId3"/>
    <p:sldId id="257" r:id="rId4"/>
    <p:sldId id="297" r:id="rId5"/>
    <p:sldId id="298" r:id="rId6"/>
    <p:sldId id="299" r:id="rId7"/>
    <p:sldId id="309" r:id="rId8"/>
    <p:sldId id="310" r:id="rId9"/>
    <p:sldId id="311" r:id="rId10"/>
    <p:sldId id="323" r:id="rId11"/>
    <p:sldId id="327" r:id="rId12"/>
    <p:sldId id="312" r:id="rId13"/>
    <p:sldId id="313" r:id="rId14"/>
    <p:sldId id="328" r:id="rId15"/>
    <p:sldId id="315" r:id="rId16"/>
    <p:sldId id="326" r:id="rId17"/>
    <p:sldId id="329" r:id="rId18"/>
    <p:sldId id="332" r:id="rId19"/>
    <p:sldId id="333" r:id="rId20"/>
    <p:sldId id="316" r:id="rId21"/>
    <p:sldId id="317" r:id="rId22"/>
    <p:sldId id="321" r:id="rId23"/>
    <p:sldId id="318" r:id="rId24"/>
    <p:sldId id="319" r:id="rId25"/>
    <p:sldId id="330" r:id="rId26"/>
    <p:sldId id="278" r:id="rId27"/>
  </p:sldIdLst>
  <p:sldSz cx="9144000" cy="5143500" type="screen16x9"/>
  <p:notesSz cx="6858000" cy="9144000"/>
  <p:embeddedFontLst>
    <p:embeddedFont>
      <p:font typeface="Roboto Condensed Light" panose="020B0604020202020204" charset="0"/>
      <p:regular r:id="rId29"/>
    </p:embeddedFont>
    <p:embeddedFont>
      <p:font typeface="Roboto Condensed"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32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6533" autoAdjust="0"/>
  </p:normalViewPr>
  <p:slideViewPr>
    <p:cSldViewPr snapToGrid="0">
      <p:cViewPr varScale="1">
        <p:scale>
          <a:sx n="85" d="100"/>
          <a:sy n="85" d="100"/>
        </p:scale>
        <p:origin x="240" y="78"/>
      </p:cViewPr>
      <p:guideLst>
        <p:guide orient="horz" pos="1620"/>
        <p:guide pos="2880"/>
      </p:guideLst>
    </p:cSldViewPr>
  </p:slideViewPr>
  <p:outlineViewPr>
    <p:cViewPr>
      <p:scale>
        <a:sx n="33" d="100"/>
        <a:sy n="33" d="100"/>
      </p:scale>
      <p:origin x="48" y="42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24T14:53:46.11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96521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6903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670014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5131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7619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1905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348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28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7443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6480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1171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668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3320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0365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1croreprojects@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HELLO!</a:t>
            </a:r>
            <a:endParaRPr sz="6000" dirty="0">
              <a:solidFill>
                <a:schemeClr val="accent5"/>
              </a:solidFill>
            </a:endParaRPr>
          </a:p>
        </p:txBody>
      </p:sp>
      <p:sp>
        <p:nvSpPr>
          <p:cNvPr id="214" name="Google Shape;214;p13"/>
          <p:cNvSpPr txBox="1">
            <a:spLocks noGrp="1"/>
          </p:cNvSpPr>
          <p:nvPr>
            <p:ph type="subTitle" idx="4294967295"/>
          </p:nvPr>
        </p:nvSpPr>
        <p:spPr>
          <a:xfrm>
            <a:off x="1275150" y="323000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t>Here 1Crore Projects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I am here because I love to give presentations. </a:t>
            </a:r>
            <a:endParaRPr sz="2000" dirty="0"/>
          </a:p>
          <a:p>
            <a:pPr marL="0" lvl="0" indent="0" algn="ctr" rtl="0">
              <a:spcBef>
                <a:spcPts val="0"/>
              </a:spcBef>
              <a:spcAft>
                <a:spcPts val="0"/>
              </a:spcAft>
              <a:buClr>
                <a:schemeClr val="dk1"/>
              </a:buClr>
              <a:buSzPts val="1100"/>
              <a:buFont typeface="Arial" panose="020B0604020202020204"/>
              <a:buNone/>
            </a:pPr>
            <a:r>
              <a:rPr lang="en-GB" sz="2000" dirty="0"/>
              <a:t>You can find me at @1CROREPROJECTS</a:t>
            </a:r>
            <a:endParaRPr sz="2000" b="1" dirty="0"/>
          </a:p>
        </p:txBody>
      </p:sp>
      <p:pic>
        <p:nvPicPr>
          <p:cNvPr id="215" name="Google Shape;215;p13" descr="10.jpg"/>
          <p:cNvPicPr preferRelativeResize="0"/>
          <p:nvPr/>
        </p:nvPicPr>
        <p:blipFill rotWithShape="1">
          <a:blip r:embed="rId3"/>
          <a:srcRect l="15648" r="28102"/>
          <a:stretch>
            <a:fillRect/>
          </a:stretch>
        </p:blipFill>
        <p:spPr>
          <a:xfrm>
            <a:off x="3539200" y="367400"/>
            <a:ext cx="2065500" cy="2065500"/>
          </a:xfrm>
          <a:prstGeom prst="diamond">
            <a:avLst/>
          </a:prstGeom>
          <a:noFill/>
          <a:ln w="38100" cap="flat" cmpd="sng">
            <a:solidFill>
              <a:srgbClr val="3F5378"/>
            </a:solidFill>
            <a:prstDash val="solid"/>
            <a:miter lim="8000"/>
            <a:headEnd type="none" w="sm" len="sm"/>
            <a:tailEnd type="none" w="sm" len="sm"/>
          </a:ln>
        </p:spPr>
      </p:pic>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a:t>
            </a:fld>
            <a:endParaRPr lang="en-GB"/>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867" y="392575"/>
            <a:ext cx="5530808" cy="766200"/>
          </a:xfrm>
        </p:spPr>
        <p:txBody>
          <a:bodyPr/>
          <a:lstStyle/>
          <a:p>
            <a:r>
              <a:rPr lang="en-US" sz="2400" dirty="0">
                <a:latin typeface="Times New Roman" panose="02020603050405020304" pitchFamily="18" charset="0"/>
                <a:ea typeface="Roboto Condensed" panose="02000000000000000000" charset="0"/>
                <a:cs typeface="Times New Roman" panose="02020603050405020304" pitchFamily="18" charset="0"/>
              </a:rPr>
              <a:t>ALGORITHM</a:t>
            </a:r>
            <a:endParaRPr lang="en-IN" sz="2400" dirty="0">
              <a:latin typeface="Times New Roman" panose="02020603050405020304" pitchFamily="18" charset="0"/>
              <a:ea typeface="Roboto Condensed" panose="02000000000000000000" charset="0"/>
              <a:cs typeface="Times New Roman" panose="02020603050405020304" pitchFamily="18" charset="0"/>
            </a:endParaRPr>
          </a:p>
        </p:txBody>
      </p:sp>
      <p:sp>
        <p:nvSpPr>
          <p:cNvPr id="3" name="Text Placeholder 2"/>
          <p:cNvSpPr>
            <a:spLocks noGrp="1"/>
          </p:cNvSpPr>
          <p:nvPr>
            <p:ph type="body" idx="1"/>
          </p:nvPr>
        </p:nvSpPr>
        <p:spPr>
          <a:xfrm>
            <a:off x="191912" y="1221302"/>
            <a:ext cx="8410221" cy="3723232"/>
          </a:xfrm>
        </p:spPr>
        <p:txBody>
          <a:bodyPr/>
          <a:lstStyle/>
          <a:p>
            <a:pPr marL="0" indent="0" algn="just">
              <a:lnSpc>
                <a:spcPct val="150000"/>
              </a:lnSpc>
              <a:buNone/>
            </a:pPr>
            <a:r>
              <a:rPr lang="en-US" sz="2400" b="1" dirty="0">
                <a:solidFill>
                  <a:schemeClr val="tx1"/>
                </a:solidFill>
                <a:latin typeface="Times New Roman" panose="02020603050405020304" pitchFamily="18" charset="0"/>
                <a:cs typeface="Times New Roman" panose="02020603050405020304" pitchFamily="18" charset="0"/>
              </a:rPr>
              <a:t>ABE</a:t>
            </a:r>
          </a:p>
          <a:p>
            <a:pPr marL="0" indent="0" algn="just">
              <a:lnSpc>
                <a:spcPct val="150000"/>
              </a:lnSpc>
              <a:buNone/>
            </a:pPr>
            <a:r>
              <a:rPr lang="en-US" sz="1800" b="1" dirty="0">
                <a:solidFill>
                  <a:schemeClr val="tx1"/>
                </a:solidFill>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Attribute-based encryption</a:t>
            </a:r>
            <a:r>
              <a:rPr lang="en-US" b="0" i="0" dirty="0">
                <a:solidFill>
                  <a:schemeClr val="tx1"/>
                </a:solidFill>
                <a:effectLst/>
                <a:latin typeface="Times New Roman" panose="02020603050405020304" pitchFamily="18" charset="0"/>
                <a:cs typeface="Times New Roman" panose="02020603050405020304" pitchFamily="18" charset="0"/>
              </a:rPr>
              <a:t> (ABE) can be used for log encryption. Instead of encrypting each part of a log with the keys of all recipients, it is possible to encrypt the log only with attributes which match recipients' attributes. </a:t>
            </a:r>
          </a:p>
          <a:p>
            <a:pPr marL="101600" indent="0" algn="just">
              <a:lnSpc>
                <a:spcPct val="150000"/>
              </a:lnSpc>
              <a:buNone/>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1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3513" y="1486472"/>
            <a:ext cx="8188057" cy="2724300"/>
          </a:xfrm>
        </p:spPr>
        <p:txBody>
          <a:bodyPr/>
          <a:lstStyle/>
          <a:p>
            <a:pPr marL="0" indent="0" algn="just">
              <a:lnSpc>
                <a:spcPct val="150000"/>
              </a:lnSpc>
              <a:buNone/>
            </a:pPr>
            <a:r>
              <a:rPr lang="en-US" sz="2400" b="1" dirty="0">
                <a:solidFill>
                  <a:schemeClr val="tx2">
                    <a:lumMod val="10000"/>
                  </a:schemeClr>
                </a:solidFill>
                <a:latin typeface="Times New Roman" panose="02020603050405020304" pitchFamily="18" charset="0"/>
                <a:cs typeface="Times New Roman" panose="02020603050405020304" pitchFamily="18" charset="0"/>
              </a:rPr>
              <a:t>Cipher Text</a:t>
            </a:r>
          </a:p>
          <a:p>
            <a:pPr marL="0" indent="0" algn="just">
              <a:lnSpc>
                <a:spcPct val="150000"/>
              </a:lnSpc>
              <a:buNone/>
            </a:pPr>
            <a:r>
              <a:rPr lang="en-US" dirty="0">
                <a:solidFill>
                  <a:schemeClr val="tx2">
                    <a:lumMod val="10000"/>
                  </a:schemeClr>
                </a:solidFill>
                <a:latin typeface="Times New Roman" panose="02020603050405020304" pitchFamily="18" charset="0"/>
                <a:cs typeface="Times New Roman" panose="02020603050405020304" pitchFamily="18" charset="0"/>
              </a:rPr>
              <a:t>	Cipher text is also known as encrypted or encoded information because it contains a form of the original plaintext that is unreadable by a human or computer without the proper cipher to decrypt it. Decryption, the inverse of encryption, is the process of turning cipher text into readable plaintext.</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pic>
        <p:nvPicPr>
          <p:cNvPr id="2" name="Picture 1"/>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1075" y="364791"/>
            <a:ext cx="5258400" cy="766200"/>
          </a:xfrm>
        </p:spPr>
        <p:txBody>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MODULES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69187" y="1440295"/>
            <a:ext cx="7792513" cy="2977211"/>
          </a:xfrm>
        </p:spPr>
        <p:txBody>
          <a:bodyPr/>
          <a:lstStyle/>
          <a:p>
            <a:pPr marL="0" indent="0">
              <a:lnSpc>
                <a:spcPct val="150000"/>
              </a:lnSpc>
              <a:spcBef>
                <a:spcPts val="1400"/>
              </a:spcBef>
              <a:buSzPts val="2400"/>
              <a:buNone/>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In this project has four modules:</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Data Owner</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Shared Users</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Cloud </a:t>
            </a:r>
          </a:p>
          <a:p>
            <a:pPr marL="285750" indent="-285750">
              <a:lnSpc>
                <a:spcPct val="150000"/>
              </a:lnSpc>
              <a:spcBef>
                <a:spcPts val="1400"/>
              </a:spcBef>
              <a:buSzPts val="2400"/>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Authority</a:t>
            </a:r>
          </a:p>
          <a:p>
            <a:pPr marL="285750" indent="-285750">
              <a:lnSpc>
                <a:spcPct val="150000"/>
              </a:lnSpc>
              <a:spcBef>
                <a:spcPts val="1400"/>
              </a:spcBef>
              <a:buSzPts val="2400"/>
              <a:buFont typeface="Arial" panose="020B0604020202020204" pitchFamily="34" charset="0"/>
              <a:buChar char="•"/>
            </a:pPr>
            <a:endParaRPr lang="en-US" sz="1800" dirty="0">
              <a:solidFill>
                <a:schemeClr val="accent2"/>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OWNER</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18341" y="1423563"/>
            <a:ext cx="7943359" cy="4350220"/>
          </a:xfrm>
        </p:spPr>
        <p:txBody>
          <a:bodyPr/>
          <a:lstStyle/>
          <a:p>
            <a:pPr marL="342900" indent="-342900" algn="just">
              <a:spcBef>
                <a:spcPts val="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Register the account with the basic information</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After authorize user can login the account with correct username and password</a:t>
            </a:r>
          </a:p>
          <a:p>
            <a:pPr marL="342900" indent="-342900" algn="just">
              <a:spcBef>
                <a:spcPts val="1400"/>
              </a:spcBef>
              <a:buSzPts val="2400"/>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Upload the file with the encryption format using the ABE –CR algorithm</a:t>
            </a:r>
          </a:p>
          <a:p>
            <a:pPr marL="342900" indent="-342900" algn="just">
              <a:spcBef>
                <a:spcPts val="1400"/>
              </a:spcBef>
              <a:buSzPts val="2400"/>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View user request and Make a request for re-encryption</a:t>
            </a:r>
          </a:p>
          <a:p>
            <a:pPr marL="342900" indent="-342900" algn="just">
              <a:spcBef>
                <a:spcPts val="1400"/>
              </a:spcBef>
              <a:buSzPts val="2400"/>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View the status and Re-Encrypted  the key</a:t>
            </a:r>
          </a:p>
          <a:p>
            <a:pPr marL="342900" indent="-342900" algn="just">
              <a:spcBef>
                <a:spcPts val="1400"/>
              </a:spcBef>
              <a:buSzPts val="2400"/>
            </a:pPr>
            <a:r>
              <a:rPr lang="en-US" dirty="0">
                <a:solidFill>
                  <a:schemeClr val="tx1"/>
                </a:solidFill>
                <a:latin typeface="Times New Roman" panose="02020603050405020304" pitchFamily="18" charset="0"/>
                <a:cs typeface="Times New Roman" panose="02020603050405020304" pitchFamily="18" charset="0"/>
                <a:sym typeface="Times New Roman" panose="02020603050405020304"/>
              </a:rPr>
              <a:t>Logout</a:t>
            </a:r>
          </a:p>
          <a:p>
            <a:pPr marL="342900" indent="-342900">
              <a:spcBef>
                <a:spcPts val="1400"/>
              </a:spcBef>
              <a:buSzPts val="2400"/>
            </a:pPr>
            <a:endParaRPr lang="en-US" dirty="0">
              <a:solidFill>
                <a:schemeClr val="tx1"/>
              </a:solidFill>
            </a:endParaRP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8667" y="1221302"/>
            <a:ext cx="8805333" cy="3922198"/>
          </a:xfrm>
        </p:spPr>
        <p:txBody>
          <a:bodyPr/>
          <a:lstStyle/>
          <a:p>
            <a:pPr marL="342900" indent="-342900" algn="just">
              <a:lnSpc>
                <a:spcPct val="150000"/>
              </a:lnSpc>
              <a:spcBef>
                <a:spcPts val="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Register the account with the basic information</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After authorize user can login the account with correct username and password</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pPr>
            <a:r>
              <a:rPr lang="en-US">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View Profile</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Send Download request</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Download file </a:t>
            </a:r>
          </a:p>
          <a:p>
            <a:pPr marL="342900" indent="-342900" algn="just">
              <a:lnSpc>
                <a:spcPct val="150000"/>
              </a:lnSpc>
              <a:spcBef>
                <a:spcPts val="1400"/>
              </a:spcBef>
              <a:buSzPts val="24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Logout</a:t>
            </a:r>
            <a:endParaRPr lang="en-US" dirty="0">
              <a:solidFill>
                <a:schemeClr val="tx1"/>
              </a:solidFill>
              <a:latin typeface="Times New Roman" panose="02020603050405020304" pitchFamily="18" charset="0"/>
              <a:cs typeface="Times New Roman" panose="02020603050405020304" pitchFamily="18" charset="0"/>
            </a:endParaRPr>
          </a:p>
          <a:p>
            <a:pPr marL="0" indent="0">
              <a:spcBef>
                <a:spcPts val="1400"/>
              </a:spcBef>
              <a:buSzPts val="2400"/>
              <a:buNone/>
            </a:pPr>
            <a:endParaRPr lang="en-US" dirty="0">
              <a:solidFill>
                <a:schemeClr val="tx1"/>
              </a:solidFill>
            </a:endParaRPr>
          </a:p>
          <a:p>
            <a:pPr marL="0" lvl="0" indent="0" algn="just">
              <a:buNone/>
            </a:pPr>
            <a:endParaRPr lang="en-IN" b="1"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01600" indent="0">
              <a:buNone/>
            </a:pPr>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
        <p:nvSpPr>
          <p:cNvPr id="4" name="TextBox 3"/>
          <p:cNvSpPr txBox="1"/>
          <p:nvPr/>
        </p:nvSpPr>
        <p:spPr>
          <a:xfrm>
            <a:off x="666044" y="584221"/>
            <a:ext cx="1998134"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USER</a:t>
            </a:r>
            <a:endParaRPr lang="en-IN" sz="2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578" y="1225239"/>
            <a:ext cx="7879434" cy="3764450"/>
          </a:xfrm>
        </p:spPr>
        <p:txBody>
          <a:bodyPr/>
          <a:lstStyle/>
          <a:p>
            <a:pPr marL="285750" indent="-285750" algn="just">
              <a:lnSpc>
                <a:spcPct val="150000"/>
              </a:lnSpc>
              <a:spcBef>
                <a:spcPts val="0"/>
              </a:spcBef>
              <a:buSzPct val="1000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Login the account with the correct username and password</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ct val="1000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View all uploaded files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ct val="1000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View Re-Encryption request and Send the Responses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ct val="1000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View all downloaded files</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ct val="1000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Graph</a:t>
            </a: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ct val="100000"/>
            </a:pPr>
            <a:r>
              <a:rPr 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Logout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
        <p:nvSpPr>
          <p:cNvPr id="2" name="TextBox 1"/>
          <p:cNvSpPr txBox="1"/>
          <p:nvPr/>
        </p:nvSpPr>
        <p:spPr>
          <a:xfrm>
            <a:off x="654756" y="455798"/>
            <a:ext cx="4301066" cy="579582"/>
          </a:xfrm>
          <a:prstGeom prst="rect">
            <a:avLst/>
          </a:prstGeom>
          <a:noFill/>
        </p:spPr>
        <p:txBody>
          <a:bodyPr wrap="square" rtlCol="0">
            <a:spAutoFit/>
          </a:bodyPr>
          <a:lstStyle/>
          <a:p>
            <a:pPr marL="0" lvl="0" indent="0" algn="just">
              <a:lnSpc>
                <a:spcPct val="150000"/>
              </a:lnSpc>
              <a:buNone/>
            </a:pPr>
            <a:r>
              <a:rPr lang="en-IN" sz="2400" b="1" dirty="0">
                <a:solidFill>
                  <a:schemeClr val="bg1"/>
                </a:solidFill>
                <a:latin typeface="Times New Roman" panose="02020603050405020304" pitchFamily="18" charset="0"/>
                <a:cs typeface="Times New Roman" panose="02020603050405020304" pitchFamily="18" charset="0"/>
              </a:rPr>
              <a:t>CLOUD SERVICE</a:t>
            </a:r>
            <a:endParaRPr lang="en-IN" sz="24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AUTHORITY</a:t>
            </a:r>
            <a:endParaRPr lang="en-IN" sz="2400" dirty="0"/>
          </a:p>
        </p:txBody>
      </p:sp>
      <p:sp>
        <p:nvSpPr>
          <p:cNvPr id="4" name="Text Placeholder 3"/>
          <p:cNvSpPr>
            <a:spLocks noGrp="1"/>
          </p:cNvSpPr>
          <p:nvPr>
            <p:ph type="body" idx="2"/>
          </p:nvPr>
        </p:nvSpPr>
        <p:spPr>
          <a:xfrm>
            <a:off x="283335" y="1499350"/>
            <a:ext cx="8590209" cy="2905225"/>
          </a:xfrm>
        </p:spPr>
        <p:txBody>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Authority can login the account with the correct Credentials</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View users and owners authorize them</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View user Download request and Send the Key</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Logout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solidFill>
                <a:latin typeface="Times New Roman" panose="02020603050405020304" pitchFamily="18" charset="0"/>
                <a:cs typeface="Times New Roman" panose="02020603050405020304" pitchFamily="18" charset="0"/>
              </a:rPr>
              <a:t>MOTIVATIONS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6" name="Rectangle 5"/>
          <p:cNvSpPr/>
          <p:nvPr/>
        </p:nvSpPr>
        <p:spPr>
          <a:xfrm>
            <a:off x="614278" y="1676420"/>
            <a:ext cx="7628022" cy="234532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Enables fine-grained encrypted data sharing while keeping  the confidentiality of the underlying data.</a:t>
            </a:r>
          </a:p>
          <a:p>
            <a:pPr marL="342900" indent="-342900" algn="just">
              <a:lnSpc>
                <a:spcPct val="150000"/>
              </a:lnSpc>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Enables the shared user to verify the correctness of the re-encrypted ciphertext returned from the cloud server.</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extLst>
      <p:ext uri="{BB962C8B-B14F-4D97-AF65-F5344CB8AC3E}">
        <p14:creationId xmlns:p14="http://schemas.microsoft.com/office/powerpoint/2010/main" val="3742516263"/>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090891"/>
            <a:ext cx="6981780" cy="2961900"/>
          </a:xfrm>
          <a:prstGeom prst="rect">
            <a:avLst/>
          </a:prstGeom>
        </p:spPr>
        <p:txBody>
          <a:bodyPr spcFirstLastPara="1" wrap="square" lIns="91425" tIns="91425" rIns="91425" bIns="91425" anchor="ctr" anchorCtr="0">
            <a:noAutofit/>
          </a:bodyPr>
          <a:lstStyle/>
          <a:p>
            <a:pPr lvl="0" algn="ctr"/>
            <a:r>
              <a:rPr lang="en-US" sz="2800" dirty="0">
                <a:solidFill>
                  <a:schemeClr val="bg1"/>
                </a:solidFill>
                <a:uFillTx/>
                <a:latin typeface="Times New Roman" panose="02020603050405020304" pitchFamily="18" charset="0"/>
                <a:cs typeface="Times New Roman" panose="02020603050405020304" pitchFamily="18" charset="0"/>
              </a:rPr>
              <a:t>Supporting Authorized  Duplicate Check in hybrid Cloud Archilecture</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HARDWARE REQUIREMENTS</a:t>
            </a:r>
            <a:endParaRPr lang="en-IN" sz="2400" dirty="0"/>
          </a:p>
        </p:txBody>
      </p:sp>
      <p:sp>
        <p:nvSpPr>
          <p:cNvPr id="3" name="Text Placeholder 2"/>
          <p:cNvSpPr>
            <a:spLocks noGrp="1"/>
          </p:cNvSpPr>
          <p:nvPr>
            <p:ph type="body" idx="1"/>
          </p:nvPr>
        </p:nvSpPr>
        <p:spPr>
          <a:xfrm>
            <a:off x="814274" y="1312210"/>
            <a:ext cx="7479719" cy="2724300"/>
          </a:xfrm>
        </p:spPr>
        <p:txBody>
          <a:bodyPr/>
          <a:lstStyle/>
          <a:p>
            <a:pPr marL="0" indent="0">
              <a:buNone/>
            </a:pPr>
            <a:endParaRPr lang="en-IN" sz="1800" dirty="0">
              <a:latin typeface="Times New Roman" panose="02020603050405020304" pitchFamily="18" charset="0"/>
              <a:cs typeface="Times New Roman" panose="02020603050405020304" pitchFamily="18" charset="0"/>
            </a:endParaRPr>
          </a:p>
          <a:p>
            <a:pPr marL="10160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graphicFrame>
        <p:nvGraphicFramePr>
          <p:cNvPr id="4" name="Table 3"/>
          <p:cNvGraphicFramePr>
            <a:graphicFrameLocks noGrp="1"/>
          </p:cNvGraphicFramePr>
          <p:nvPr/>
        </p:nvGraphicFramePr>
        <p:xfrm>
          <a:off x="1937454" y="1438260"/>
          <a:ext cx="3726861" cy="2914391"/>
        </p:xfrm>
        <a:graphic>
          <a:graphicData uri="http://schemas.openxmlformats.org/drawingml/2006/table">
            <a:tbl>
              <a:tblPr firstRow="1" firstCol="1" bandRow="1">
                <a:tableStyleId>{E27665BA-8202-44FC-AD62-C9F0E3EA811A}</a:tableStyleId>
              </a:tblPr>
              <a:tblGrid>
                <a:gridCol w="1140460"/>
                <a:gridCol w="2586401"/>
              </a:tblGrid>
              <a:tr h="584150">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System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Intel i3 and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00859">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Hard Disk</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40GB</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632102">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RAM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US" sz="1800" dirty="0">
                          <a:effectLst/>
                          <a:latin typeface="Times New Roman" panose="02020603050405020304" pitchFamily="18" charset="0"/>
                          <a:cs typeface="Times New Roman" panose="02020603050405020304" pitchFamily="18" charset="0"/>
                        </a:rPr>
                        <a:t>Minimum 4GB</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1093811">
                <a:tc>
                  <a:txBody>
                    <a:bodyPr/>
                    <a:lstStyle/>
                    <a:p>
                      <a:pPr>
                        <a:lnSpc>
                          <a:spcPct val="200000"/>
                        </a:lnSpc>
                        <a:spcAft>
                          <a:spcPts val="800"/>
                        </a:spcAft>
                      </a:pPr>
                      <a:r>
                        <a:rPr lang="en-US" sz="1800">
                          <a:effectLst/>
                          <a:latin typeface="Times New Roman" panose="02020603050405020304" pitchFamily="18" charset="0"/>
                          <a:cs typeface="Times New Roman" panose="02020603050405020304" pitchFamily="18" charset="0"/>
                        </a:rPr>
                        <a:t>Processor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pPr>
                      <a:r>
                        <a:rPr lang="en-IN" sz="1800" dirty="0">
                          <a:effectLst/>
                          <a:latin typeface="Times New Roman" panose="02020603050405020304" pitchFamily="18" charset="0"/>
                          <a:cs typeface="Times New Roman" panose="02020603050405020304" pitchFamily="18" charset="0"/>
                        </a:rPr>
                        <a:t>64-bit, four-core, 2.5 GHz minimum per core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Times New Roman" panose="02020603050405020304" pitchFamily="18" charset="0"/>
                <a:cs typeface="Times New Roman" panose="02020603050405020304" pitchFamily="18" charset="0"/>
              </a:rPr>
              <a:t>SOFTWARE REQUIREMENTS</a:t>
            </a:r>
            <a:endParaRPr lang="en-IN" sz="2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graphicFrame>
        <p:nvGraphicFramePr>
          <p:cNvPr id="8" name="Table 7"/>
          <p:cNvGraphicFramePr>
            <a:graphicFrameLocks noGrp="1"/>
          </p:cNvGraphicFramePr>
          <p:nvPr/>
        </p:nvGraphicFramePr>
        <p:xfrm>
          <a:off x="1624013" y="1669977"/>
          <a:ext cx="4957092" cy="2951453"/>
        </p:xfrm>
        <a:graphic>
          <a:graphicData uri="http://schemas.openxmlformats.org/drawingml/2006/table">
            <a:tbl>
              <a:tblPr firstRow="1" firstCol="1" bandRow="1">
                <a:tableStyleId>{E27665BA-8202-44FC-AD62-C9F0E3EA811A}</a:tableStyleId>
              </a:tblPr>
              <a:tblGrid>
                <a:gridCol w="1925303"/>
                <a:gridCol w="3031789"/>
              </a:tblGrid>
              <a:tr h="1067222">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Front End Language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HTML, CSS, JAVA, JSP SERVELTS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3450">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Backend</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My SQL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483450">
                <a:tc>
                  <a:txBody>
                    <a:bodyPr/>
                    <a:lstStyle/>
                    <a:p>
                      <a:pPr algn="l">
                        <a:lnSpc>
                          <a:spcPct val="150000"/>
                        </a:lnSpc>
                        <a:spcAft>
                          <a:spcPts val="800"/>
                        </a:spcAft>
                      </a:pPr>
                      <a:r>
                        <a:rPr lang="en-IN" sz="1800">
                          <a:effectLst/>
                          <a:latin typeface="Times New Roman" panose="02020603050405020304" pitchFamily="18" charset="0"/>
                          <a:cs typeface="Times New Roman" panose="02020603050405020304" pitchFamily="18" charset="0"/>
                        </a:rPr>
                        <a:t>Operating System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Windows 10 or 11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917331">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IDE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50000"/>
                        </a:lnSpc>
                        <a:spcAft>
                          <a:spcPts val="800"/>
                        </a:spcAft>
                      </a:pPr>
                      <a:r>
                        <a:rPr lang="en-IN" sz="1800" dirty="0">
                          <a:effectLst/>
                          <a:latin typeface="Times New Roman" panose="02020603050405020304" pitchFamily="18" charset="0"/>
                          <a:cs typeface="Times New Roman" panose="02020603050405020304" pitchFamily="18" charset="0"/>
                        </a:rPr>
                        <a:t>JAVADEVELIPEMENKIT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9" name="Rectangle 2"/>
          <p:cNvSpPr>
            <a:spLocks noChangeArrowheads="1"/>
          </p:cNvSpPr>
          <p:nvPr/>
        </p:nvSpPr>
        <p:spPr bwMode="auto">
          <a:xfrm>
            <a:off x="1624013" y="18637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FUTURE WORK</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2052" y="1617010"/>
            <a:ext cx="7531235" cy="2724300"/>
          </a:xfrm>
        </p:spPr>
        <p:txBody>
          <a:bodyPr/>
          <a:lstStyle/>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For our future work, we will try to implement this methods using the different algorithms in the real Cloud like AWS, Azure etc.</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422" y="368512"/>
            <a:ext cx="5258400" cy="76620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44838" y="1042981"/>
            <a:ext cx="8654324" cy="3057537"/>
          </a:xfrm>
        </p:spPr>
        <p:txBody>
          <a:bodyPr/>
          <a:lstStyle/>
          <a:p>
            <a:pPr marL="447675" indent="-447675"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This project introduces the verifiability and fairness security requirements for attribute-based data sharing in clouds and put forward a notion of verifiable and fair ciphertext policy attribute-based proxy re-encryption(VF-CP-ABPRE). </a:t>
            </a:r>
          </a:p>
          <a:p>
            <a:pPr marL="447675" indent="-447675"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The scheme provides the ability for a shared user to verify the validity of the re-encrypted ciphertext</a:t>
            </a:r>
          </a:p>
          <a:p>
            <a:pPr marL="447675" indent="-447675" algn="just">
              <a:lnSpc>
                <a:spcPct val="150000"/>
              </a:lnSpc>
              <a:spcBef>
                <a:spcPts val="1400"/>
              </a:spcBef>
              <a:buSzPts val="2400"/>
            </a:pPr>
            <a:r>
              <a:rPr lang="en-US" sz="1800" dirty="0">
                <a:solidFill>
                  <a:schemeClr val="tx1"/>
                </a:solidFill>
                <a:latin typeface="Times New Roman" panose="02020603050405020304" pitchFamily="18" charset="0"/>
                <a:cs typeface="Times New Roman" panose="02020603050405020304" pitchFamily="18" charset="0"/>
              </a:rPr>
              <a:t>We also conducted an implementation to evaluate our proposed scheme, and compared the execution time between our scheme and previous schemes to demonstrate the efficiency of the proposed VF-CP-ABPRE scheme</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lnSpc>
                <a:spcPct val="150000"/>
              </a:lnSpc>
              <a:spcBef>
                <a:spcPts val="0"/>
              </a:spcBef>
              <a:spcAft>
                <a:spcPts val="0"/>
              </a:spcAft>
              <a:buNone/>
            </a:pPr>
            <a:fld id="{00000000-1234-1234-1234-123412341234}" type="slidenum">
              <a:rPr lang="en-GB" smtClean="0"/>
              <a:t>23</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REFERENCE</a:t>
            </a:r>
          </a:p>
        </p:txBody>
      </p:sp>
      <p:sp>
        <p:nvSpPr>
          <p:cNvPr id="3" name="Text Placeholder 2"/>
          <p:cNvSpPr>
            <a:spLocks noGrp="1"/>
          </p:cNvSpPr>
          <p:nvPr>
            <p:ph type="body" idx="1"/>
          </p:nvPr>
        </p:nvSpPr>
        <p:spPr>
          <a:xfrm>
            <a:off x="0" y="1111390"/>
            <a:ext cx="8919486" cy="3635022"/>
          </a:xfrm>
        </p:spPr>
        <p:txBody>
          <a:bodyPr/>
          <a:lstStyle/>
          <a:p>
            <a:pPr indent="-457200" algn="just">
              <a:lnSpc>
                <a:spcPct val="150000"/>
              </a:lnSpc>
              <a:buNone/>
            </a:pPr>
            <a:endParaRPr lang="en-IN" sz="1600" dirty="0">
              <a:latin typeface="Times New Roman" panose="02020603050405020304" pitchFamily="18" charset="0"/>
              <a:cs typeface="Times New Roman" panose="02020603050405020304" pitchFamily="18" charset="0"/>
            </a:endParaRPr>
          </a:p>
          <a:p>
            <a:pPr indent="-457200"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A. Kapadia, P. P. Tsang, and S. W. Smith, “Attribute-based publishing 888 with hidden credentials and hidden policies.” in NDSS, vol. 7. </a:t>
            </a:r>
            <a:r>
              <a:rPr lang="en-IN" sz="1800" dirty="0" err="1">
                <a:solidFill>
                  <a:schemeClr val="tx1"/>
                </a:solidFill>
                <a:latin typeface="Times New Roman" panose="02020603050405020304" pitchFamily="18" charset="0"/>
                <a:cs typeface="Times New Roman" panose="02020603050405020304" pitchFamily="18" charset="0"/>
              </a:rPr>
              <a:t>Citeseer</a:t>
            </a:r>
            <a:r>
              <a:rPr lang="en-IN" sz="1800" dirty="0">
                <a:solidFill>
                  <a:schemeClr val="tx1"/>
                </a:solidFill>
                <a:latin typeface="Times New Roman" panose="02020603050405020304" pitchFamily="18" charset="0"/>
                <a:cs typeface="Times New Roman" panose="02020603050405020304" pitchFamily="18" charset="0"/>
              </a:rPr>
              <a:t>, 889 2007, pp. 179–192. 890 </a:t>
            </a:r>
          </a:p>
          <a:p>
            <a:pPr indent="-457200"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M. Blaze, G. </a:t>
            </a:r>
            <a:r>
              <a:rPr lang="en-IN" sz="1800" dirty="0" err="1">
                <a:solidFill>
                  <a:schemeClr val="tx1"/>
                </a:solidFill>
                <a:latin typeface="Times New Roman" panose="02020603050405020304" pitchFamily="18" charset="0"/>
                <a:cs typeface="Times New Roman" panose="02020603050405020304" pitchFamily="18" charset="0"/>
              </a:rPr>
              <a:t>Bleumer</a:t>
            </a:r>
            <a:r>
              <a:rPr lang="en-IN" sz="1800" dirty="0">
                <a:solidFill>
                  <a:schemeClr val="tx1"/>
                </a:solidFill>
                <a:latin typeface="Times New Roman" panose="02020603050405020304" pitchFamily="18" charset="0"/>
                <a:cs typeface="Times New Roman" panose="02020603050405020304" pitchFamily="18" charset="0"/>
              </a:rPr>
              <a:t>, and M. Strauss, “Divertible protocols and atomic 891 proxy cryptography,” in International Conference on the Theory and 892 Applications of Cryptographic Techniques. Springer, 1998, pp. 127– 893 144. 894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304" y="1537988"/>
            <a:ext cx="8796271" cy="2724300"/>
          </a:xfrm>
        </p:spPr>
        <p:txBody>
          <a:bodyPr/>
          <a:lstStyle/>
          <a:p>
            <a:pPr indent="-457200"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G. </a:t>
            </a:r>
            <a:r>
              <a:rPr lang="en-IN" sz="1800" dirty="0" err="1">
                <a:solidFill>
                  <a:schemeClr val="tx1"/>
                </a:solidFill>
                <a:latin typeface="Times New Roman" panose="02020603050405020304" pitchFamily="18" charset="0"/>
                <a:cs typeface="Times New Roman" panose="02020603050405020304" pitchFamily="18" charset="0"/>
              </a:rPr>
              <a:t>Ateniese</a:t>
            </a:r>
            <a:r>
              <a:rPr lang="en-IN" sz="1800" dirty="0">
                <a:solidFill>
                  <a:schemeClr val="tx1"/>
                </a:solidFill>
                <a:latin typeface="Times New Roman" panose="02020603050405020304" pitchFamily="18" charset="0"/>
                <a:cs typeface="Times New Roman" panose="02020603050405020304" pitchFamily="18" charset="0"/>
              </a:rPr>
              <a:t>, K. Fu, M. Green, and S. </a:t>
            </a:r>
            <a:r>
              <a:rPr lang="en-IN" sz="1800" dirty="0" err="1">
                <a:solidFill>
                  <a:schemeClr val="tx1"/>
                </a:solidFill>
                <a:latin typeface="Times New Roman" panose="02020603050405020304" pitchFamily="18" charset="0"/>
                <a:cs typeface="Times New Roman" panose="02020603050405020304" pitchFamily="18" charset="0"/>
              </a:rPr>
              <a:t>Hohenberger</a:t>
            </a:r>
            <a:r>
              <a:rPr lang="en-IN" sz="1800" dirty="0">
                <a:solidFill>
                  <a:schemeClr val="tx1"/>
                </a:solidFill>
                <a:latin typeface="Times New Roman" panose="02020603050405020304" pitchFamily="18" charset="0"/>
                <a:cs typeface="Times New Roman" panose="02020603050405020304" pitchFamily="18" charset="0"/>
              </a:rPr>
              <a:t>, “Improved proxy 895 re-encryption schemes with applications to secure distributed storage,” 896 </a:t>
            </a:r>
            <a:r>
              <a:rPr lang="en-IN" sz="1800" dirty="0" err="1">
                <a:solidFill>
                  <a:schemeClr val="tx1"/>
                </a:solidFill>
                <a:latin typeface="Times New Roman" panose="02020603050405020304" pitchFamily="18" charset="0"/>
                <a:cs typeface="Times New Roman" panose="02020603050405020304" pitchFamily="18" charset="0"/>
              </a:rPr>
              <a:t>Acm</a:t>
            </a:r>
            <a:r>
              <a:rPr lang="en-IN" sz="1800" dirty="0">
                <a:solidFill>
                  <a:schemeClr val="tx1"/>
                </a:solidFill>
                <a:latin typeface="Times New Roman" panose="02020603050405020304" pitchFamily="18" charset="0"/>
                <a:cs typeface="Times New Roman" panose="02020603050405020304" pitchFamily="18" charset="0"/>
              </a:rPr>
              <a:t> Transactions on Information and System Security, vol. 9, no. 1, pp. 897 1–30, 2006. 898 </a:t>
            </a:r>
          </a:p>
          <a:p>
            <a:pPr indent="-457200" algn="just">
              <a:lnSpc>
                <a:spcPct val="150000"/>
              </a:lnSpc>
            </a:pPr>
            <a:r>
              <a:rPr lang="en-IN" sz="1800" dirty="0">
                <a:solidFill>
                  <a:schemeClr val="tx1"/>
                </a:solidFill>
                <a:latin typeface="Times New Roman" panose="02020603050405020304" pitchFamily="18" charset="0"/>
                <a:cs typeface="Times New Roman" panose="02020603050405020304" pitchFamily="18" charset="0"/>
              </a:rPr>
              <a:t>S. Ohata, Y. Kawai, T. Matsuda, G. Hanaoka, and K. Matsuura, “Re- 899 encryption verifiability: How to detect malicious activities of a proxy in 900 proxy re-encryption,” in Cryptographers Track at the RSA Conference. 901 Springer, 2015, pp. 410–428</a:t>
            </a:r>
          </a:p>
          <a:p>
            <a:endParaRPr lang="en-IN"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26</a:t>
            </a:fld>
            <a:endParaRPr lang="en-GB"/>
          </a:p>
        </p:txBody>
      </p:sp>
      <p:sp>
        <p:nvSpPr>
          <p:cNvPr id="524" name="Google Shape;524;p33"/>
          <p:cNvSpPr txBox="1">
            <a:spLocks noGrp="1"/>
          </p:cNvSpPr>
          <p:nvPr>
            <p:ph type="ctrTitle" idx="4294967295"/>
          </p:nvPr>
        </p:nvSpPr>
        <p:spPr>
          <a:xfrm>
            <a:off x="1275150" y="228312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6000" dirty="0">
                <a:solidFill>
                  <a:schemeClr val="accent5"/>
                </a:solidFill>
              </a:rPr>
              <a:t>THANKS!</a:t>
            </a:r>
            <a:endParaRPr sz="6000" dirty="0">
              <a:solidFill>
                <a:schemeClr val="accent5"/>
              </a:solidFill>
            </a:endParaRPr>
          </a:p>
        </p:txBody>
      </p:sp>
      <p:sp>
        <p:nvSpPr>
          <p:cNvPr id="525" name="Google Shape;525;p33"/>
          <p:cNvSpPr txBox="1">
            <a:spLocks noGrp="1"/>
          </p:cNvSpPr>
          <p:nvPr>
            <p:ph type="subTitle" idx="4294967295"/>
          </p:nvPr>
        </p:nvSpPr>
        <p:spPr>
          <a:xfrm>
            <a:off x="1278699" y="3138560"/>
            <a:ext cx="6593700" cy="13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dirty="0"/>
              <a:t>Any questions?</a:t>
            </a:r>
            <a:endParaRPr sz="2000" b="1" dirty="0"/>
          </a:p>
          <a:p>
            <a:pPr marL="0" lvl="0" indent="0" algn="ctr" rtl="0">
              <a:spcBef>
                <a:spcPts val="0"/>
              </a:spcBef>
              <a:spcAft>
                <a:spcPts val="0"/>
              </a:spcAft>
              <a:buClr>
                <a:schemeClr val="dk1"/>
              </a:buClr>
              <a:buSzPts val="1100"/>
              <a:buFont typeface="Arial" panose="020B0604020202020204"/>
              <a:buNone/>
            </a:pPr>
            <a:r>
              <a:rPr lang="en-GB" sz="2000" dirty="0"/>
              <a:t>You can find me at</a:t>
            </a:r>
            <a:endParaRPr sz="2000" dirty="0"/>
          </a:p>
          <a:p>
            <a:pPr marL="0" lvl="0" indent="0" algn="ctr" rtl="0">
              <a:spcBef>
                <a:spcPts val="0"/>
              </a:spcBef>
              <a:spcAft>
                <a:spcPts val="0"/>
              </a:spcAft>
              <a:buClr>
                <a:schemeClr val="dk1"/>
              </a:buClr>
              <a:buSzPts val="1100"/>
              <a:buFont typeface="Arial" panose="020B0604020202020204"/>
              <a:buNone/>
            </a:pPr>
            <a:r>
              <a:rPr lang="en-GB" sz="2000" b="1" dirty="0"/>
              <a:t>Reach us – </a:t>
            </a:r>
            <a:r>
              <a:rPr lang="en-GB" sz="2000" b="1" dirty="0">
                <a:hlinkClick r:id="rId3"/>
              </a:rPr>
              <a:t>1croreprojects@gmail.com</a:t>
            </a:r>
            <a:endParaRPr lang="en-GB" sz="2000" b="1" dirty="0"/>
          </a:p>
          <a:p>
            <a:pPr marL="0" lvl="0" indent="0" algn="ctr" rtl="0">
              <a:spcBef>
                <a:spcPts val="0"/>
              </a:spcBef>
              <a:spcAft>
                <a:spcPts val="0"/>
              </a:spcAft>
              <a:buClr>
                <a:schemeClr val="dk1"/>
              </a:buClr>
              <a:buSzPts val="1100"/>
              <a:buFont typeface="Arial" panose="020B0604020202020204"/>
              <a:buNone/>
            </a:pPr>
            <a:r>
              <a:rPr lang="en-GB" sz="2000" b="1" dirty="0">
                <a:solidFill>
                  <a:srgbClr val="FF0000"/>
                </a:solidFill>
              </a:rPr>
              <a:t>Contact / Whatsapp: 7708 150 152 / 9751 800 789 / 790 432 0834</a:t>
            </a:r>
            <a:endParaRPr sz="2000" b="1" dirty="0">
              <a:solidFill>
                <a:srgbClr val="FF0000"/>
              </a:solidFill>
            </a:endParaRPr>
          </a:p>
        </p:txBody>
      </p:sp>
      <p:grpSp>
        <p:nvGrpSpPr>
          <p:cNvPr id="526" name="Google Shape;526;p33"/>
          <p:cNvGrpSpPr/>
          <p:nvPr/>
        </p:nvGrpSpPr>
        <p:grpSpPr>
          <a:xfrm>
            <a:off x="3996210" y="966817"/>
            <a:ext cx="1197664" cy="1126777"/>
            <a:chOff x="5972700" y="2330200"/>
            <a:chExt cx="411625" cy="387275"/>
          </a:xfrm>
        </p:grpSpPr>
        <p:sp>
          <p:nvSpPr>
            <p:cNvPr id="527" name="Google Shape;527;p3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AIM OF PROJECT</a:t>
            </a:r>
            <a:endParaRPr sz="2400"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800">
                <a:latin typeface="Times New Roman" panose="02020603050405020304" pitchFamily="18" charset="0"/>
                <a:cs typeface="Times New Roman" panose="02020603050405020304" pitchFamily="18" charset="0"/>
              </a:rPr>
              <a:t>3</a:t>
            </a:fld>
            <a:endParaRPr sz="180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body" idx="1"/>
          </p:nvPr>
        </p:nvSpPr>
        <p:spPr>
          <a:xfrm>
            <a:off x="404927" y="1386561"/>
            <a:ext cx="8098194" cy="2475424"/>
          </a:xfrm>
          <a:prstGeom prst="rect">
            <a:avLst/>
          </a:prstGeom>
        </p:spPr>
        <p:txBody>
          <a:bodyPr spcFirstLastPara="1" wrap="square" lIns="91425" tIns="91425" rIns="91425" bIns="91425" anchor="t" anchorCtr="0">
            <a:noAutofit/>
          </a:bodyPr>
          <a:lstStyle/>
          <a:p>
            <a:pPr marL="0" lvl="0" indent="0" algn="just">
              <a:lnSpc>
                <a:spcPct val="150000"/>
              </a:lnSpc>
              <a:spcBef>
                <a:spcPts val="0"/>
              </a:spcBef>
              <a:buSzPts val="2400"/>
              <a:buNone/>
            </a:pPr>
            <a:r>
              <a:rPr lang="en-US" dirty="0">
                <a:solidFill>
                  <a:schemeClr val="tx1"/>
                </a:solidFill>
                <a:latin typeface="Times New Roman" panose="02020603050405020304" pitchFamily="18" charset="0"/>
                <a:cs typeface="Times New Roman" panose="02020603050405020304" pitchFamily="18" charset="0"/>
              </a:rPr>
              <a:t>         Data deduplication is one of important data compression techniques for eliminating duplicate copies of repeating data, and </a:t>
            </a:r>
            <a:r>
              <a:rPr lang="en-US" sz="1800" dirty="0">
                <a:latin typeface="Times New Roman" panose="02020603050405020304" pitchFamily="18" charset="0"/>
                <a:cs typeface="Times New Roman" panose="02020603050405020304" pitchFamily="18" charset="0"/>
              </a:rPr>
              <a:t>has been widely used in cloud storage to reduce the amount of storage space and save bandwidth. To protect the confidentiality of sensitive data while supporting deduplication, the convergent encryption technique has been proposed to encrypt the data before outsourcing</a:t>
            </a:r>
          </a:p>
          <a:p>
            <a:pPr algn="just">
              <a:lnSpc>
                <a:spcPct val="150000"/>
              </a:lnSpc>
              <a:buFont typeface="Wingdings" panose="05000000000000000000" pitchFamily="2" charset="2"/>
              <a:buChar char="v"/>
            </a:pPr>
            <a:endParaRPr lang="en-US" sz="1800" dirty="0">
              <a:solidFill>
                <a:schemeClr val="tx2">
                  <a:lumMod val="10000"/>
                </a:schemeClr>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Times New Roman" panose="02020603050405020304" pitchFamily="18" charset="0"/>
                <a:cs typeface="Times New Roman" panose="02020603050405020304" pitchFamily="18" charset="0"/>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ABSTRACT</a:t>
            </a:r>
            <a:endParaRPr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4</a:t>
            </a:fld>
            <a:endParaRPr lang="en-GB"/>
          </a:p>
        </p:txBody>
      </p:sp>
      <p:sp>
        <p:nvSpPr>
          <p:cNvPr id="193" name="Google Shape;193;p12"/>
          <p:cNvSpPr txBox="1">
            <a:spLocks noGrp="1"/>
          </p:cNvSpPr>
          <p:nvPr>
            <p:ph type="body" idx="1"/>
          </p:nvPr>
        </p:nvSpPr>
        <p:spPr>
          <a:xfrm>
            <a:off x="278" y="1159072"/>
            <a:ext cx="8309404" cy="3651033"/>
          </a:xfrm>
          <a:prstGeom prst="rect">
            <a:avLst/>
          </a:prstGeom>
        </p:spPr>
        <p:txBody>
          <a:bodyPr spcFirstLastPara="1" wrap="square" lIns="91425" tIns="91425" rIns="91425" bIns="91425" anchor="t" anchorCtr="0">
            <a:noAutofit/>
          </a:bodyPr>
          <a:lstStyle/>
          <a:p>
            <a:pPr marL="0" indent="0" algn="just">
              <a:lnSpc>
                <a:spcPct val="150000"/>
              </a:lnSpc>
              <a:spcBef>
                <a:spcPts val="0"/>
              </a:spcBef>
              <a:buSzPts val="2400"/>
              <a:buNone/>
            </a:pPr>
            <a:r>
              <a:rPr lang="en-US" dirty="0">
                <a:solidFill>
                  <a:schemeClr val="tx1"/>
                </a:solidFill>
                <a:latin typeface="Times New Roman" panose="02020603050405020304" pitchFamily="18" charset="0"/>
                <a:cs typeface="Times New Roman" panose="02020603050405020304" pitchFamily="18" charset="0"/>
              </a:rPr>
              <a:t>         To better protect data security, this paper makes the first attempt to formally address the problem of authorized data deduplication. Different from traditional deduplication systems, the differential privileges of users are further considered in duplicate check besides the data itself. We also present several new deduplication constructions supporting authorized duplicate check in a hybrid cloud architecture. Security analysis demonstrates that our scheme is secure in terms of the definitions specified in the proposed </a:t>
            </a:r>
            <a:r>
              <a:rPr lang="en-US" dirty="0">
                <a:solidFill>
                  <a:schemeClr val="tx1"/>
                </a:solidFill>
                <a:latin typeface="Times New Roman" panose="02020603050405020304" pitchFamily="18" charset="0"/>
                <a:cs typeface="Times New Roman" panose="02020603050405020304" pitchFamily="18" charset="0"/>
                <a:sym typeface="+mn-ea"/>
              </a:rPr>
              <a:t>security model. </a:t>
            </a: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SzPts val="240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SzPts val="2400"/>
              <a:buNone/>
            </a:pPr>
            <a:endParaRPr lang="en-US" dirty="0">
              <a:solidFill>
                <a:schemeClr val="tx1"/>
              </a:solidFill>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48142" y="455102"/>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lang="en-GB"/>
          </a:p>
        </p:txBody>
      </p:sp>
      <p:sp>
        <p:nvSpPr>
          <p:cNvPr id="193" name="Google Shape;193;p12"/>
          <p:cNvSpPr txBox="1">
            <a:spLocks noGrp="1"/>
          </p:cNvSpPr>
          <p:nvPr>
            <p:ph type="body" idx="1"/>
          </p:nvPr>
        </p:nvSpPr>
        <p:spPr>
          <a:xfrm>
            <a:off x="0" y="1057005"/>
            <a:ext cx="8882743" cy="3750126"/>
          </a:xfrm>
          <a:prstGeom prst="rect">
            <a:avLst/>
          </a:prstGeom>
        </p:spPr>
        <p:txBody>
          <a:bodyPr spcFirstLastPara="1" wrap="square" lIns="91425" tIns="91425" rIns="91425" bIns="91425" anchor="t" anchorCtr="0">
            <a:noAutofit/>
          </a:bodyPr>
          <a:lstStyle/>
          <a:p>
            <a:pPr marL="101600" indent="0">
              <a:lnSpc>
                <a:spcPct val="150000"/>
              </a:lnSpc>
              <a:buNone/>
            </a:pPr>
            <a:r>
              <a:rPr lang="en-US" dirty="0">
                <a:solidFill>
                  <a:schemeClr val="accent2"/>
                </a:solidFill>
                <a:latin typeface="Times New Roman" panose="02020603050405020304" pitchFamily="18" charset="0"/>
                <a:cs typeface="Times New Roman" panose="02020603050405020304" pitchFamily="18" charset="0"/>
              </a:rPr>
              <a:t>	Cloud computing provides seemingly unlimited </a:t>
            </a:r>
            <a:r>
              <a:rPr lang="en-US" dirty="0">
                <a:solidFill>
                  <a:schemeClr val="tx1"/>
                </a:solidFill>
                <a:latin typeface="Times New Roman" panose="02020603050405020304" pitchFamily="18" charset="0"/>
                <a:cs typeface="Times New Roman" panose="02020603050405020304" pitchFamily="18" charset="0"/>
              </a:rPr>
              <a:t>virtualized resources to users as services across the whole Internet, while hiding platform and   implemen -tation details. Today’s cloud service providers offer both highly available storage and massively parallel computing resources at relatively low costs. As cloud computing becomesprevalent, an increasing amount of data is being stored in the cloud and shared by users with specified privileges,which define the access rights of the stored data. </a:t>
            </a: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EXISTING SYSTEM</a:t>
            </a:r>
            <a:endParaRPr lang="en-US" sz="2400"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lang="en-GB"/>
          </a:p>
        </p:txBody>
      </p:sp>
      <p:sp>
        <p:nvSpPr>
          <p:cNvPr id="193" name="Google Shape;193;p12"/>
          <p:cNvSpPr txBox="1">
            <a:spLocks noGrp="1"/>
          </p:cNvSpPr>
          <p:nvPr>
            <p:ph type="body" idx="1"/>
          </p:nvPr>
        </p:nvSpPr>
        <p:spPr>
          <a:xfrm>
            <a:off x="173738" y="1479687"/>
            <a:ext cx="8236274" cy="3284130"/>
          </a:xfrm>
          <a:prstGeom prst="rect">
            <a:avLst/>
          </a:prstGeom>
        </p:spPr>
        <p:txBody>
          <a:bodyPr spcFirstLastPara="1" wrap="square" lIns="91425" tIns="91425" rIns="91425" bIns="91425" anchor="t" anchorCtr="0">
            <a:noAutofit/>
          </a:bodyPr>
          <a:lstStyle/>
          <a:p>
            <a:pPr marL="355600" algn="just">
              <a:lnSpc>
                <a:spcPct val="150000"/>
              </a:lnSpc>
              <a:spcBef>
                <a:spcPts val="1400"/>
              </a:spcBef>
              <a:buSzPts val="2400"/>
            </a:pPr>
            <a:r>
              <a:rPr lang="en-US" dirty="0">
                <a:solidFill>
                  <a:schemeClr val="tx1"/>
                </a:solidFill>
                <a:uFillTx/>
                <a:latin typeface="Times New Roman" panose="02020603050405020304" pitchFamily="18" charset="0"/>
                <a:cs typeface="Times New Roman" panose="02020603050405020304" pitchFamily="18" charset="0"/>
              </a:rPr>
              <a:t> Data duplication system,The private cloud is involved as a proxy to allow data owner/users to securely perform duplicate check with differential privileges</a:t>
            </a:r>
          </a:p>
          <a:p>
            <a:pPr marL="355600" algn="just">
              <a:lnSpc>
                <a:spcPct val="150000"/>
              </a:lnSpc>
              <a:spcBef>
                <a:spcPts val="1400"/>
              </a:spcBef>
              <a:buSzPts val="2400"/>
            </a:pPr>
            <a:r>
              <a:rPr lang="en-US" dirty="0">
                <a:solidFill>
                  <a:schemeClr val="accent2"/>
                </a:solidFill>
                <a:uFillTx/>
                <a:latin typeface="Times New Roman" panose="02020603050405020304" pitchFamily="18" charset="0"/>
                <a:cs typeface="Times New Roman" panose="02020603050405020304" pitchFamily="18" charset="0"/>
              </a:rPr>
              <a:t>Such architecture is practical and has attracted much attention from researches.the data owner only outsource thier data storage by utilizing public cloud while the data operation is managed in private cloud</a:t>
            </a:r>
          </a:p>
          <a:p>
            <a:pPr marL="355600" algn="just">
              <a:lnSpc>
                <a:spcPct val="150000"/>
              </a:lnSpc>
              <a:spcBef>
                <a:spcPts val="1400"/>
              </a:spcBef>
              <a:buSzPts val="2400"/>
            </a:pPr>
            <a:endParaRPr lang="en-US" dirty="0">
              <a:solidFill>
                <a:schemeClr val="accent2"/>
              </a:solidFill>
              <a:uFillTx/>
              <a:latin typeface="Times New Roman" panose="02020603050405020304" pitchFamily="18" charset="0"/>
              <a:cs typeface="Times New Roman" panose="02020603050405020304" pitchFamily="18" charset="0"/>
            </a:endParaRPr>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40268" y="1537988"/>
            <a:ext cx="7905242" cy="2892344"/>
          </a:xfrm>
        </p:spPr>
        <p:txBody>
          <a:bodyPr/>
          <a:lstStyle/>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Can be lost or stolen in transit</a:t>
            </a:r>
          </a:p>
          <a:p>
            <a:pPr algn="just">
              <a:lnSpc>
                <a:spcPct val="150000"/>
              </a:lnSpc>
            </a:pPr>
            <a:r>
              <a:rPr lang="en-US" dirty="0">
                <a:solidFill>
                  <a:schemeClr val="tx1"/>
                </a:solidFill>
                <a:latin typeface="Times New Roman" panose="02020603050405020304" pitchFamily="18" charset="0"/>
                <a:cs typeface="Times New Roman" panose="02020603050405020304" pitchFamily="18" charset="0"/>
              </a:rPr>
              <a:t>More expensive than the look and demand a great deal of work from accounting staff</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PROPOSED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74993" y="600891"/>
            <a:ext cx="8394013" cy="4390999"/>
          </a:xfrm>
        </p:spPr>
        <p:txBody>
          <a:bodyPr/>
          <a:lstStyle/>
          <a:p>
            <a:pPr marL="10160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50000"/>
              </a:lnSpc>
              <a:spcBef>
                <a:spcPts val="1400"/>
              </a:spcBef>
              <a:buSzPts val="2400"/>
            </a:pPr>
            <a:r>
              <a:rPr lang="en-US" dirty="0">
                <a:solidFill>
                  <a:schemeClr val="tx1"/>
                </a:solidFill>
                <a:latin typeface="Times New Roman" panose="02020603050405020304" pitchFamily="18" charset="0"/>
                <a:cs typeface="Times New Roman" panose="02020603050405020304" pitchFamily="18" charset="0"/>
              </a:rPr>
              <a:t> The private keys for privileges will not be the private cloud server instead. In this way, the users can_x0002_not share these private keys of privileges in this proposed key sharing among users in the above straightforward construction.</a:t>
            </a:r>
          </a:p>
          <a:p>
            <a:pPr marL="285750" indent="-285750" algn="just">
              <a:lnSpc>
                <a:spcPct val="150000"/>
              </a:lnSpc>
              <a:spcBef>
                <a:spcPts val="1400"/>
              </a:spcBef>
              <a:buSzPts val="2400"/>
            </a:pPr>
            <a:r>
              <a:rPr lang="en-US" dirty="0">
                <a:solidFill>
                  <a:schemeClr val="tx1"/>
                </a:solidFill>
                <a:latin typeface="Times New Roman" panose="02020603050405020304" pitchFamily="18" charset="0"/>
                <a:cs typeface="Times New Roman" panose="02020603050405020304" pitchFamily="18" charset="0"/>
              </a:rPr>
              <a:t>To get a file token, the user needs to send a request to the private cloud server. The intuition of this con_x0002_struction can be described as follows. To perform the dupli_x0002_cate check for some file, the user needs to get the file token </a:t>
            </a:r>
            <a:r>
              <a:rPr lang="en-US" dirty="0">
                <a:solidFill>
                  <a:schemeClr val="tx1"/>
                </a:solidFill>
                <a:latin typeface="Times New Roman" panose="02020603050405020304" pitchFamily="18" charset="0"/>
                <a:cs typeface="Times New Roman" panose="02020603050405020304" pitchFamily="18" charset="0"/>
                <a:sym typeface="+mn-ea"/>
              </a:rPr>
              <a:t>from the private cloud server.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pic>
        <p:nvPicPr>
          <p:cNvPr id="6" name="Picture 5"/>
          <p:cNvPicPr>
            <a:picLocks noChangeAspect="1"/>
          </p:cNvPicPr>
          <p:nvPr/>
        </p:nvPicPr>
        <p:blipFill>
          <a:blip r:embed="rId3"/>
          <a:stretch>
            <a:fillRect/>
          </a:stretch>
        </p:blipFill>
        <p:spPr>
          <a:xfrm>
            <a:off x="7727819" y="32108"/>
            <a:ext cx="1364387" cy="1189194"/>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8497" y="1413213"/>
            <a:ext cx="6913544" cy="2943860"/>
          </a:xfrm>
        </p:spPr>
        <p:txBody>
          <a:bodyPr/>
          <a:lstStyle/>
          <a:p>
            <a:pPr indent="-457200" algn="just">
              <a:lnSpc>
                <a:spcPct val="150000"/>
              </a:lnSpc>
            </a:pPr>
            <a:r>
              <a:rPr lang="en-US" dirty="0">
                <a:solidFill>
                  <a:schemeClr val="tx1"/>
                </a:solidFill>
                <a:latin typeface="Times New Roman" panose="02020603050405020304" pitchFamily="18" charset="0"/>
                <a:cs typeface="Times New Roman" panose="02020603050405020304" pitchFamily="18" charset="0"/>
              </a:rPr>
              <a:t>No set up costs or complex system to operate</a:t>
            </a:r>
          </a:p>
          <a:p>
            <a:pPr indent="-457200" algn="just">
              <a:lnSpc>
                <a:spcPct val="150000"/>
              </a:lnSpc>
              <a:spcBef>
                <a:spcPts val="1400"/>
              </a:spcBef>
              <a:buSzPts val="2400"/>
            </a:pPr>
            <a:r>
              <a:rPr lang="en-US" dirty="0">
                <a:solidFill>
                  <a:schemeClr val="tx1"/>
                </a:solidFill>
                <a:latin typeface="Times New Roman" panose="02020603050405020304" pitchFamily="18" charset="0"/>
                <a:cs typeface="Times New Roman" panose="02020603050405020304" pitchFamily="18" charset="0"/>
              </a:rPr>
              <a:t>Provide a relatively long float</a:t>
            </a:r>
          </a:p>
          <a:p>
            <a:pPr marL="0" indent="0" algn="just">
              <a:buNone/>
            </a:pPr>
            <a:endParaRPr lang="en-IN" sz="1800" dirty="0">
              <a:solidFill>
                <a:schemeClr val="tx2">
                  <a:lumMod val="1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pic>
        <p:nvPicPr>
          <p:cNvPr id="6" name="Picture 5"/>
          <p:cNvPicPr>
            <a:picLocks noChangeAspect="1"/>
          </p:cNvPicPr>
          <p:nvPr/>
        </p:nvPicPr>
        <p:blipFill>
          <a:blip r:embed="rId2"/>
          <a:stretch>
            <a:fillRect/>
          </a:stretch>
        </p:blipFill>
        <p:spPr>
          <a:xfrm>
            <a:off x="7727819" y="32108"/>
            <a:ext cx="1364387" cy="1189194"/>
          </a:xfrm>
          <a:prstGeom prst="rect">
            <a:avLst/>
          </a:prstGeom>
        </p:spPr>
      </p:pic>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966</Words>
  <Application>Microsoft Office PowerPoint</Application>
  <PresentationFormat>On-screen Show (16:9)</PresentationFormat>
  <Paragraphs>130</Paragraphs>
  <Slides>26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Roboto Condensed Light</vt:lpstr>
      <vt:lpstr>Arvo</vt:lpstr>
      <vt:lpstr>Arial</vt:lpstr>
      <vt:lpstr>Roboto Condensed</vt:lpstr>
      <vt:lpstr>Wingdings</vt:lpstr>
      <vt:lpstr>Calibri</vt:lpstr>
      <vt:lpstr>Times New Roman</vt:lpstr>
      <vt:lpstr>Salerio template</vt:lpstr>
      <vt:lpstr>HELLO!</vt:lpstr>
      <vt:lpstr>Supporting Authorized  Duplicate Check in hybrid Cloud Archilecture</vt:lpstr>
      <vt:lpstr>AIM OF PROJECT</vt:lpstr>
      <vt:lpstr>ABSTRACT</vt:lpstr>
      <vt:lpstr>INTRODUCTION </vt:lpstr>
      <vt:lpstr>EXISTING SYSTEM</vt:lpstr>
      <vt:lpstr>DISADVANTAGES</vt:lpstr>
      <vt:lpstr>PROPOSED SYSTEM</vt:lpstr>
      <vt:lpstr>ADVANTAGES</vt:lpstr>
      <vt:lpstr>ALGORITHM</vt:lpstr>
      <vt:lpstr>PowerPoint Presentation</vt:lpstr>
      <vt:lpstr>SYSTEM ARCHITECTURE</vt:lpstr>
      <vt:lpstr>MODULES</vt:lpstr>
      <vt:lpstr>DATA OWNER</vt:lpstr>
      <vt:lpstr>PowerPoint Presentation</vt:lpstr>
      <vt:lpstr>PowerPoint Presentation</vt:lpstr>
      <vt:lpstr>AUTHORITY</vt:lpstr>
      <vt:lpstr>MOTIVATIONS</vt:lpstr>
      <vt:lpstr>PowerPoint Presentation</vt:lpstr>
      <vt:lpstr>HARDWARE REQUIREMENTS</vt:lpstr>
      <vt:lpstr>SOFTWARE REQUIREMENTS</vt:lpstr>
      <vt:lpstr>FUTURE WORK</vt:lpstr>
      <vt:lpstr>CONCLUSION</vt:lpstr>
      <vt:lpstr>REFERENCE</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dc:creator>ADMIN</dc:creator>
  <cp:lastModifiedBy>DLK</cp:lastModifiedBy>
  <cp:revision>101</cp:revision>
  <dcterms:created xsi:type="dcterms:W3CDTF">2023-04-24T08:17:58Z</dcterms:created>
  <dcterms:modified xsi:type="dcterms:W3CDTF">2023-04-24T13:12:13Z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2923BC18925F4576BF0840736F495095</vt:lpwstr>
  </property>
  <property fmtid="{D5CDD505-2E9C-101B-9397-08002B2CF9AE}" pid="3" name="KSOProductBuildVer">
    <vt:lpwstr>1033-11.2.0.11536</vt:lpwstr>
  </property>
</Properties>
</file>