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3"/>
  </p:notesMasterIdLst>
  <p:sldIdLst>
    <p:sldId id="258" r:id="rId2"/>
    <p:sldId id="308" r:id="rId3"/>
    <p:sldId id="257" r:id="rId4"/>
    <p:sldId id="297" r:id="rId5"/>
    <p:sldId id="298" r:id="rId6"/>
    <p:sldId id="299" r:id="rId7"/>
    <p:sldId id="309" r:id="rId8"/>
    <p:sldId id="310" r:id="rId9"/>
    <p:sldId id="311" r:id="rId10"/>
    <p:sldId id="312" r:id="rId11"/>
    <p:sldId id="313" r:id="rId12"/>
    <p:sldId id="328" r:id="rId13"/>
    <p:sldId id="315" r:id="rId14"/>
    <p:sldId id="329" r:id="rId15"/>
    <p:sldId id="330" r:id="rId16"/>
    <p:sldId id="316" r:id="rId17"/>
    <p:sldId id="317" r:id="rId18"/>
    <p:sldId id="321" r:id="rId19"/>
    <p:sldId id="318" r:id="rId20"/>
    <p:sldId id="319" r:id="rId21"/>
    <p:sldId id="278"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Arvo" panose="020B0604020202020204" charset="0"/>
      <p:regular r:id="rId28"/>
      <p:bold r:id="rId29"/>
      <p:italic r:id="rId30"/>
      <p:boldItalic r:id="rId31"/>
    </p:embeddedFont>
    <p:embeddedFont>
      <p:font typeface="Roboto Condensed" panose="020B0604020202020204" charset="0"/>
      <p:regular r:id="rId32"/>
      <p:bold r:id="rId33"/>
      <p:italic r:id="rId34"/>
      <p:boldItalic r:id="rId35"/>
    </p:embeddedFont>
    <p:embeddedFont>
      <p:font typeface="Roboto Condensed Ligh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533" autoAdjust="0"/>
  </p:normalViewPr>
  <p:slideViewPr>
    <p:cSldViewPr snapToGrid="0">
      <p:cViewPr varScale="1">
        <p:scale>
          <a:sx n="79" d="100"/>
          <a:sy n="79" d="100"/>
        </p:scale>
        <p:origin x="444" y="18"/>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pic>
        <p:nvPicPr>
          <p:cNvPr id="7" name="Content Placeholder 5">
            <a:extLst>
              <a:ext uri="{FF2B5EF4-FFF2-40B4-BE49-F238E27FC236}">
                <a16:creationId xmlns:a16="http://schemas.microsoft.com/office/drawing/2014/main" id="{0A2A9F35-1FA2-4E29-AD72-C6413EEA81AF}"/>
              </a:ext>
            </a:extLst>
          </p:cNvPr>
          <p:cNvPicPr/>
          <p:nvPr/>
        </p:nvPicPr>
        <p:blipFill>
          <a:blip r:embed="rId4"/>
          <a:stretch>
            <a:fillRect/>
          </a:stretch>
        </p:blipFill>
        <p:spPr>
          <a:xfrm>
            <a:off x="841819" y="1356410"/>
            <a:ext cx="4558665" cy="3437890"/>
          </a:xfrm>
          <a:prstGeom prst="rect">
            <a:avLst/>
          </a:prstGeom>
        </p:spPr>
      </p:pic>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569187" y="1440295"/>
            <a:ext cx="7792513" cy="2977211"/>
          </a:xfrm>
        </p:spPr>
        <p:txBody>
          <a:bodyPr/>
          <a:lstStyle/>
          <a:p>
            <a:pPr marL="0" indent="0">
              <a:lnSpc>
                <a:spcPct val="150000"/>
              </a:lnSpc>
              <a:spcBef>
                <a:spcPts val="1400"/>
              </a:spcBef>
              <a:buSzPts val="2400"/>
              <a:buNone/>
            </a:pPr>
            <a:r>
              <a:rPr lang="en-US" dirty="0" smtClean="0">
                <a:solidFill>
                  <a:schemeClr val="tx1"/>
                </a:solidFill>
                <a:latin typeface="Times New Roman" pitchFamily="18" charset="0"/>
                <a:cs typeface="Times New Roman" pitchFamily="18" charset="0"/>
                <a:sym typeface="Times New Roman"/>
              </a:rPr>
              <a:t>This </a:t>
            </a:r>
            <a:r>
              <a:rPr lang="en-US" dirty="0">
                <a:solidFill>
                  <a:schemeClr val="tx1"/>
                </a:solidFill>
                <a:latin typeface="Times New Roman" pitchFamily="18" charset="0"/>
                <a:cs typeface="Times New Roman" pitchFamily="18" charset="0"/>
                <a:sym typeface="Times New Roman"/>
              </a:rPr>
              <a:t>project has </a:t>
            </a:r>
            <a:r>
              <a:rPr lang="en-US" dirty="0" smtClean="0">
                <a:solidFill>
                  <a:schemeClr val="tx1"/>
                </a:solidFill>
                <a:latin typeface="Times New Roman" pitchFamily="18" charset="0"/>
                <a:cs typeface="Times New Roman" pitchFamily="18" charset="0"/>
                <a:sym typeface="Times New Roman"/>
              </a:rPr>
              <a:t>four</a:t>
            </a:r>
            <a:r>
              <a:rPr lang="en-US" dirty="0" smtClean="0">
                <a:solidFill>
                  <a:schemeClr val="tx1"/>
                </a:solidFill>
                <a:latin typeface="Times New Roman" pitchFamily="18" charset="0"/>
                <a:cs typeface="Times New Roman" pitchFamily="18" charset="0"/>
                <a:sym typeface="Times New Roman"/>
              </a:rPr>
              <a:t> </a:t>
            </a:r>
            <a:r>
              <a:rPr lang="en-US" dirty="0">
                <a:solidFill>
                  <a:schemeClr val="tx1"/>
                </a:solidFill>
                <a:latin typeface="Times New Roman" pitchFamily="18" charset="0"/>
                <a:cs typeface="Times New Roman" pitchFamily="18" charset="0"/>
                <a:sym typeface="Times New Roman"/>
              </a:rPr>
              <a:t>modules:</a:t>
            </a:r>
          </a:p>
          <a:p>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Owner</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TA</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Server</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Attacker</a:t>
            </a:r>
            <a:endParaRPr lang="en-IN" dirty="0">
              <a:latin typeface="Times New Roman" panose="02020603050405020304" pitchFamily="18" charset="0"/>
              <a:cs typeface="Times New Roman" panose="02020603050405020304" pitchFamily="18" charset="0"/>
            </a:endParaRPr>
          </a:p>
          <a:p>
            <a:pPr marL="285750" indent="-285750">
              <a:lnSpc>
                <a:spcPct val="150000"/>
              </a:lnSpc>
              <a:spcBef>
                <a:spcPts val="1400"/>
              </a:spcBef>
              <a:buSzPts val="2400"/>
              <a:buFont typeface="Arial" panose="020B0604020202020204" pitchFamily="34" charset="0"/>
              <a:buChar char="•"/>
            </a:pPr>
            <a:endParaRPr lang="en-US" sz="1800" dirty="0">
              <a:solidFill>
                <a:schemeClr val="accent2"/>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017-27AF-477A-937E-924C624A40C2}"/>
              </a:ext>
            </a:extLst>
          </p:cNvPr>
          <p:cNvSpPr>
            <a:spLocks noGrp="1"/>
          </p:cNvSpPr>
          <p:nvPr>
            <p:ph type="title"/>
          </p:nvPr>
        </p:nvSpPr>
        <p:spPr>
          <a:xfrm>
            <a:off x="814275" y="271551"/>
            <a:ext cx="5258400" cy="766200"/>
          </a:xfrm>
        </p:spPr>
        <p:txBody>
          <a:bodyPr/>
          <a:lstStyle/>
          <a:p>
            <a:pPr>
              <a:lnSpc>
                <a:spcPct val="150000"/>
              </a:lnSpc>
              <a:spcBef>
                <a:spcPts val="1400"/>
              </a:spcBef>
              <a:buSzPts val="2400"/>
            </a:pPr>
            <a:r>
              <a:rPr lang="en-IN" dirty="0"/>
              <a:t>DATA OWNER</a:t>
            </a:r>
            <a:endParaRPr lang="en-US" sz="2400" dirty="0">
              <a:solidFill>
                <a:schemeClr val="bg1"/>
              </a:solidFill>
              <a:latin typeface="Times New Roman" pitchFamily="18" charset="0"/>
              <a:cs typeface="Times New Roman" pitchFamily="18" charset="0"/>
              <a:sym typeface="Times New Roman"/>
            </a:endParaRPr>
          </a:p>
        </p:txBody>
      </p:sp>
      <p:sp>
        <p:nvSpPr>
          <p:cNvPr id="3" name="Text Placeholder 2">
            <a:extLst>
              <a:ext uri="{FF2B5EF4-FFF2-40B4-BE49-F238E27FC236}">
                <a16:creationId xmlns:a16="http://schemas.microsoft.com/office/drawing/2014/main" id="{E4D4A20E-0B6E-4A6C-A06A-2ED4471832A2}"/>
              </a:ext>
            </a:extLst>
          </p:cNvPr>
          <p:cNvSpPr>
            <a:spLocks noGrp="1"/>
          </p:cNvSpPr>
          <p:nvPr>
            <p:ph type="body" idx="1"/>
          </p:nvPr>
        </p:nvSpPr>
        <p:spPr>
          <a:xfrm>
            <a:off x="170688" y="1338219"/>
            <a:ext cx="8619743" cy="3805281"/>
          </a:xfrm>
        </p:spPr>
        <p:txBody>
          <a:bodyPr/>
          <a:lstStyle/>
          <a:p>
            <a:pPr lvl="0" algn="just"/>
            <a:r>
              <a:rPr lang="en-US" sz="1800" dirty="0">
                <a:latin typeface="Times New Roman" panose="02020603050405020304" pitchFamily="18" charset="0"/>
                <a:cs typeface="Times New Roman" panose="02020603050405020304" pitchFamily="18" charset="0"/>
              </a:rPr>
              <a:t>Data </a:t>
            </a:r>
            <a:r>
              <a:rPr lang="en-US" sz="1800" dirty="0" smtClean="0">
                <a:latin typeface="Times New Roman" panose="02020603050405020304" pitchFamily="18" charset="0"/>
                <a:cs typeface="Times New Roman" panose="02020603050405020304" pitchFamily="18" charset="0"/>
              </a:rPr>
              <a:t>Owners </a:t>
            </a:r>
            <a:r>
              <a:rPr lang="en-US" sz="1800" dirty="0">
                <a:latin typeface="Times New Roman" panose="02020603050405020304" pitchFamily="18" charset="0"/>
                <a:cs typeface="Times New Roman" panose="02020603050405020304" pitchFamily="18" charset="0"/>
              </a:rPr>
              <a:t>have to register first. </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Upload the files to the cloud in </a:t>
            </a:r>
            <a:r>
              <a:rPr lang="en-US" sz="1800" dirty="0" smtClean="0">
                <a:latin typeface="Times New Roman" panose="02020603050405020304" pitchFamily="18" charset="0"/>
                <a:cs typeface="Times New Roman" panose="02020603050405020304" pitchFamily="18" charset="0"/>
              </a:rPr>
              <a:t>an encrypted </a:t>
            </a:r>
            <a:r>
              <a:rPr lang="en-US" sz="1800" dirty="0">
                <a:latin typeface="Times New Roman" panose="02020603050405020304" pitchFamily="18" charset="0"/>
                <a:cs typeface="Times New Roman" panose="02020603050405020304" pitchFamily="18" charset="0"/>
              </a:rPr>
              <a:t>format with file private and trapdoor key by using fuzzy logic for key generation algorithm for encryption &amp; decryption. The stored </a:t>
            </a:r>
            <a:r>
              <a:rPr lang="en-US" sz="1800" dirty="0" smtClean="0">
                <a:latin typeface="Times New Roman" panose="02020603050405020304" pitchFamily="18" charset="0"/>
                <a:cs typeface="Times New Roman" panose="02020603050405020304" pitchFamily="18" charset="0"/>
              </a:rPr>
              <a:t>on the </a:t>
            </a:r>
            <a:r>
              <a:rPr lang="en-US" sz="1800" dirty="0">
                <a:latin typeface="Times New Roman" panose="02020603050405020304" pitchFamily="18" charset="0"/>
                <a:cs typeface="Times New Roman" panose="02020603050405020304" pitchFamily="18" charset="0"/>
              </a:rPr>
              <a:t>cloud server.</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Manage the file.</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Search Files: </a:t>
            </a:r>
            <a:r>
              <a:rPr lang="en-US" sz="1800" dirty="0" smtClean="0">
                <a:latin typeface="Times New Roman" panose="02020603050405020304" pitchFamily="18" charset="0"/>
                <a:cs typeface="Times New Roman" panose="02020603050405020304" pitchFamily="18" charset="0"/>
              </a:rPr>
              <a:t>The user </a:t>
            </a:r>
            <a:r>
              <a:rPr lang="en-US" sz="1800" dirty="0">
                <a:latin typeface="Times New Roman" panose="02020603050405020304" pitchFamily="18" charset="0"/>
                <a:cs typeface="Times New Roman" panose="02020603050405020304" pitchFamily="18" charset="0"/>
              </a:rPr>
              <a:t>can search file </a:t>
            </a: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Encrypted format, then sends the request to the TA</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View Request Status Waiting or Accept</a:t>
            </a:r>
            <a:r>
              <a:rPr lang="en-US" sz="1800" dirty="0" smtClean="0">
                <a:latin typeface="Times New Roman" panose="02020603050405020304" pitchFamily="18" charset="0"/>
                <a:cs typeface="Times New Roman" panose="02020603050405020304" pitchFamily="18" charset="0"/>
              </a:rPr>
              <a:t>.</a:t>
            </a:r>
          </a:p>
          <a:p>
            <a:pPr lvl="0" algn="just"/>
            <a:r>
              <a:rPr lang="en-US" sz="1800" dirty="0">
                <a:latin typeface="Times New Roman" panose="02020603050405020304" pitchFamily="18" charset="0"/>
                <a:cs typeface="Times New Roman" panose="02020603050405020304" pitchFamily="18" charset="0"/>
              </a:rPr>
              <a:t>Download Files by using the file private key, user can download the files in decrypted format.</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Logout</a:t>
            </a:r>
            <a:endParaRPr lang="en-IN" sz="1800" dirty="0">
              <a:latin typeface="Times New Roman" panose="02020603050405020304" pitchFamily="18" charset="0"/>
              <a:cs typeface="Times New Roman" panose="02020603050405020304" pitchFamily="18" charset="0"/>
            </a:endParaRPr>
          </a:p>
          <a:p>
            <a:pPr lvl="0" algn="just"/>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3322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286873" y="1627178"/>
            <a:ext cx="8805333" cy="3009322"/>
          </a:xfrm>
        </p:spPr>
        <p:txBody>
          <a:bodyPr/>
          <a:lstStyle/>
          <a:p>
            <a:pPr lvl="0"/>
            <a:r>
              <a:rPr lang="en-US" dirty="0">
                <a:latin typeface="Times New Roman" panose="02020603050405020304" pitchFamily="18" charset="0"/>
                <a:cs typeface="Times New Roman" panose="02020603050405020304" pitchFamily="18" charset="0"/>
              </a:rPr>
              <a:t>Login </a:t>
            </a:r>
            <a:r>
              <a:rPr lang="en-US" dirty="0" smtClean="0">
                <a:latin typeface="Times New Roman" panose="02020603050405020304" pitchFamily="18" charset="0"/>
                <a:cs typeface="Times New Roman" panose="02020603050405020304" pitchFamily="18" charset="0"/>
              </a:rPr>
              <a:t>to Our </a:t>
            </a:r>
            <a:r>
              <a:rPr lang="en-US" dirty="0">
                <a:latin typeface="Times New Roman" panose="02020603050405020304" pitchFamily="18" charset="0"/>
                <a:cs typeface="Times New Roman" panose="02020603050405020304" pitchFamily="18" charset="0"/>
              </a:rPr>
              <a:t>account.</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View all registered Data Users.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View all </a:t>
            </a:r>
            <a:r>
              <a:rPr lang="en-US" dirty="0" smtClean="0">
                <a:latin typeface="Times New Roman" panose="02020603050405020304" pitchFamily="18" charset="0"/>
                <a:cs typeface="Times New Roman" panose="02020603050405020304" pitchFamily="18" charset="0"/>
              </a:rPr>
              <a:t>uploaded </a:t>
            </a:r>
            <a:r>
              <a:rPr lang="en-US" dirty="0">
                <a:latin typeface="Times New Roman" panose="02020603050405020304" pitchFamily="18" charset="0"/>
                <a:cs typeface="Times New Roman" panose="02020603050405020304" pitchFamily="18" charset="0"/>
              </a:rPr>
              <a:t>Files.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View all user file </a:t>
            </a:r>
            <a:r>
              <a:rPr lang="en-US" dirty="0" smtClean="0">
                <a:latin typeface="Times New Roman" panose="02020603050405020304" pitchFamily="18" charset="0"/>
                <a:cs typeface="Times New Roman" panose="02020603050405020304" pitchFamily="18" charset="0"/>
              </a:rPr>
              <a:t>requests </a:t>
            </a:r>
            <a:r>
              <a:rPr lang="en-US" dirty="0">
                <a:latin typeface="Times New Roman" panose="02020603050405020304" pitchFamily="18" charset="0"/>
                <a:cs typeface="Times New Roman" panose="02020603050405020304" pitchFamily="18" charset="0"/>
              </a:rPr>
              <a:t>then all request </a:t>
            </a:r>
            <a:r>
              <a:rPr lang="en-US" dirty="0" smtClean="0">
                <a:latin typeface="Times New Roman" panose="02020603050405020304" pitchFamily="18" charset="0"/>
                <a:cs typeface="Times New Roman" panose="02020603050405020304" pitchFamily="18" charset="0"/>
              </a:rPr>
              <a:t>backups are </a:t>
            </a:r>
            <a:r>
              <a:rPr lang="en-US" dirty="0">
                <a:latin typeface="Times New Roman" panose="02020603050405020304" pitchFamily="18" charset="0"/>
                <a:cs typeface="Times New Roman" panose="02020603050405020304" pitchFamily="18" charset="0"/>
              </a:rPr>
              <a:t>sent to </a:t>
            </a:r>
            <a:r>
              <a:rPr lang="en-US" dirty="0" smtClean="0">
                <a:latin typeface="Times New Roman" panose="02020603050405020304" pitchFamily="18" charset="0"/>
                <a:cs typeface="Times New Roman" panose="02020603050405020304" pitchFamily="18" charset="0"/>
              </a:rPr>
              <a:t>the cloud </a:t>
            </a:r>
            <a:r>
              <a:rPr lang="en-US" dirty="0">
                <a:latin typeface="Times New Roman" panose="02020603050405020304" pitchFamily="18" charset="0"/>
                <a:cs typeface="Times New Roman" panose="02020603050405020304" pitchFamily="18" charset="0"/>
              </a:rPr>
              <a:t>server.</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Logout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1998134" cy="461665"/>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TPA</a:t>
            </a:r>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9603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132757" y="1579559"/>
            <a:ext cx="8805333" cy="2881525"/>
          </a:xfrm>
        </p:spPr>
        <p:txBody>
          <a:bodyPr/>
          <a:lstStyle/>
          <a:p>
            <a:pPr lvl="0"/>
            <a:r>
              <a:rPr lang="en-US" dirty="0">
                <a:latin typeface="Times New Roman" panose="02020603050405020304" pitchFamily="18" charset="0"/>
                <a:cs typeface="Times New Roman" panose="02020603050405020304" pitchFamily="18" charset="0"/>
              </a:rPr>
              <a:t>Login </a:t>
            </a:r>
            <a:r>
              <a:rPr lang="en-US" dirty="0" smtClean="0">
                <a:latin typeface="Times New Roman" panose="02020603050405020304" pitchFamily="18" charset="0"/>
                <a:cs typeface="Times New Roman" panose="02020603050405020304" pitchFamily="18" charset="0"/>
              </a:rPr>
              <a:t>to Our </a:t>
            </a:r>
            <a:r>
              <a:rPr lang="en-US" dirty="0">
                <a:latin typeface="Times New Roman" panose="02020603050405020304" pitchFamily="18" charset="0"/>
                <a:cs typeface="Times New Roman" panose="02020603050405020304" pitchFamily="18" charset="0"/>
              </a:rPr>
              <a:t>account.</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View all registered Data Users.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View all </a:t>
            </a:r>
            <a:r>
              <a:rPr lang="en-US" dirty="0" smtClean="0">
                <a:latin typeface="Times New Roman" panose="02020603050405020304" pitchFamily="18" charset="0"/>
                <a:cs typeface="Times New Roman" panose="02020603050405020304" pitchFamily="18" charset="0"/>
              </a:rPr>
              <a:t>uploaded </a:t>
            </a:r>
            <a:r>
              <a:rPr lang="en-US" dirty="0">
                <a:latin typeface="Times New Roman" panose="02020603050405020304" pitchFamily="18" charset="0"/>
                <a:cs typeface="Times New Roman" panose="02020603050405020304" pitchFamily="18" charset="0"/>
              </a:rPr>
              <a:t>Files.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Result- Generate the result based on the file Storage backup.</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No. of. Attributes- calculate the number of attributes to the cloud.</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Logout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2637988" cy="461665"/>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PUBLIC CLOUD</a:t>
            </a:r>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2512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79A8BC-3234-4A89-BE08-27AC66F9E923}"/>
              </a:ext>
            </a:extLst>
          </p:cNvPr>
          <p:cNvSpPr>
            <a:spLocks noGrp="1"/>
          </p:cNvSpPr>
          <p:nvPr>
            <p:ph type="body" idx="1"/>
          </p:nvPr>
        </p:nvSpPr>
        <p:spPr>
          <a:xfrm>
            <a:off x="132757" y="1579559"/>
            <a:ext cx="8805333" cy="2881525"/>
          </a:xfrm>
        </p:spPr>
        <p:txBody>
          <a:bodyPr/>
          <a:lstStyle/>
          <a:p>
            <a:pPr lvl="0"/>
            <a:r>
              <a:rPr lang="en-IN" dirty="0">
                <a:latin typeface="Times New Roman" panose="02020603050405020304" pitchFamily="18" charset="0"/>
                <a:cs typeface="Times New Roman" panose="02020603050405020304" pitchFamily="18" charset="0"/>
              </a:rPr>
              <a:t>Login</a:t>
            </a:r>
          </a:p>
          <a:p>
            <a:pPr lvl="0"/>
            <a:r>
              <a:rPr lang="en-IN" dirty="0">
                <a:latin typeface="Times New Roman" panose="02020603050405020304" pitchFamily="18" charset="0"/>
                <a:cs typeface="Times New Roman" panose="02020603050405020304" pitchFamily="18" charset="0"/>
              </a:rPr>
              <a:t>Try to attack the file</a:t>
            </a:r>
            <a:r>
              <a:rPr lang="en-IN" dirty="0" smtClean="0">
                <a:latin typeface="Times New Roman" panose="02020603050405020304" pitchFamily="18" charset="0"/>
                <a:cs typeface="Times New Roman" panose="02020603050405020304" pitchFamily="18" charset="0"/>
              </a:rPr>
              <a:t>.</a:t>
            </a:r>
          </a:p>
          <a:p>
            <a:pPr lvl="0"/>
            <a:r>
              <a:rPr lang="en-US" dirty="0" smtClean="0">
                <a:latin typeface="Times New Roman" panose="02020603050405020304" pitchFamily="18" charset="0"/>
                <a:cs typeface="Times New Roman" panose="02020603050405020304" pitchFamily="18" charset="0"/>
              </a:rPr>
              <a:t>Logout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2637988" cy="461665"/>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ATTACKER</a:t>
            </a:r>
            <a:endParaRPr lang="en-IN"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82948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id="{74B889DE-A808-491E-A1D8-E8352B55304F}"/>
              </a:ext>
            </a:extLst>
          </p:cNvPr>
          <p:cNvGraphicFramePr>
            <a:graphicFrameLocks noGrp="1"/>
          </p:cNvGraphicFramePr>
          <p:nvPr>
            <p:extLst>
              <p:ext uri="{D42A27DB-BD31-4B8C-83A1-F6EECF244321}">
                <p14:modId xmlns:p14="http://schemas.microsoft.com/office/powerpoint/2010/main" val="123622919"/>
              </p:ext>
            </p:extLst>
          </p:nvPr>
        </p:nvGraphicFramePr>
        <p:xfrm>
          <a:off x="2332870" y="1648325"/>
          <a:ext cx="3726861" cy="2914391"/>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val="1335803841"/>
                    </a:ext>
                  </a:extLst>
                </a:gridCol>
                <a:gridCol w="2586401">
                  <a:extLst>
                    <a:ext uri="{9D8B030D-6E8A-4147-A177-3AD203B41FA5}">
                      <a16:colId xmlns:a16="http://schemas.microsoft.com/office/drawing/2014/main"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0832985"/>
                  </a:ext>
                </a:extLst>
              </a:tr>
              <a:tr h="632102">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RAM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id="{63C0BB94-5E3E-4739-9448-AA8F96DCCC0A}"/>
              </a:ext>
            </a:extLst>
          </p:cNvPr>
          <p:cNvGraphicFramePr>
            <a:graphicFrameLocks noGrp="1"/>
          </p:cNvGraphicFramePr>
          <p:nvPr>
            <p:extLst>
              <p:ext uri="{D42A27DB-BD31-4B8C-83A1-F6EECF244321}">
                <p14:modId xmlns:p14="http://schemas.microsoft.com/office/powerpoint/2010/main" val="2702448342"/>
              </p:ext>
            </p:extLst>
          </p:nvPr>
        </p:nvGraphicFramePr>
        <p:xfrm>
          <a:off x="1115583" y="168504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val="2104203393"/>
                    </a:ext>
                  </a:extLst>
                </a:gridCol>
                <a:gridCol w="3031789">
                  <a:extLst>
                    <a:ext uri="{9D8B030D-6E8A-4147-A177-3AD203B41FA5}">
                      <a16:colId xmlns:a16="http://schemas.microsoft.com/office/drawing/2014/main" val="3807746185"/>
                    </a:ext>
                  </a:extLst>
                </a:gridCol>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My SQL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108203"/>
                  </a:ext>
                </a:extLst>
              </a:tr>
            </a:tbl>
          </a:graphicData>
        </a:graphic>
      </p:graphicFrame>
      <p:sp>
        <p:nvSpPr>
          <p:cNvPr id="9" name="Rectangle 2">
            <a:extLst>
              <a:ext uri="{FF2B5EF4-FFF2-40B4-BE49-F238E27FC236}">
                <a16:creationId xmlns:a16="http://schemas.microsoft.com/office/drawing/2014/main"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0" y="1290670"/>
            <a:ext cx="8947416" cy="3503630"/>
          </a:xfrm>
        </p:spPr>
        <p:txBody>
          <a:bodyPr/>
          <a:lstStyle/>
          <a:p>
            <a:pPr algn="just"/>
            <a:r>
              <a:rPr lang="en-IN" dirty="0">
                <a:latin typeface="Times New Roman" panose="02020603050405020304" pitchFamily="18" charset="0"/>
                <a:cs typeface="Times New Roman" panose="02020603050405020304" pitchFamily="18" charset="0"/>
              </a:rPr>
              <a:t>Detecting data leakage in cloud computing environments is an ongoing research area, and there are several promising avenues for future work. Here are some potential directions:</a:t>
            </a:r>
          </a:p>
          <a:p>
            <a:pPr algn="just"/>
            <a:r>
              <a:rPr lang="en-IN" dirty="0">
                <a:latin typeface="Times New Roman" panose="02020603050405020304" pitchFamily="18" charset="0"/>
                <a:cs typeface="Times New Roman" panose="02020603050405020304" pitchFamily="18" charset="0"/>
              </a:rPr>
              <a:t>Develop more advanced machine learning algorithms: Machine learning algorithms can be trained to detect anomalous patterns in data access and transmission, which could indicate data leakage. However, current algorithms may not be effective enough in detecting complex data leakage scenarios. Future work could focus on developing more sophisticated machine learning algorithms that can detect more subtle patterns of data leakage.</a:t>
            </a: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0" y="1414426"/>
            <a:ext cx="8984506" cy="3057537"/>
          </a:xfrm>
        </p:spPr>
        <p:txBody>
          <a:bodyPr/>
          <a:lstStyle/>
          <a:p>
            <a:pPr algn="just"/>
            <a:r>
              <a:rPr lang="en-IN" dirty="0">
                <a:latin typeface="Times New Roman" panose="02020603050405020304" pitchFamily="18" charset="0"/>
                <a:cs typeface="Times New Roman" panose="02020603050405020304" pitchFamily="18" charset="0"/>
              </a:rPr>
              <a:t>The proposed technique will provide better security against data leakage </a:t>
            </a:r>
            <a:r>
              <a:rPr lang="en-IN" dirty="0" smtClean="0">
                <a:latin typeface="Times New Roman" panose="02020603050405020304" pitchFamily="18" charset="0"/>
                <a:cs typeface="Times New Roman" panose="02020603050405020304" pitchFamily="18" charset="0"/>
              </a:rPr>
              <a:t>problems. </a:t>
            </a:r>
            <a:r>
              <a:rPr lang="en-IN" dirty="0">
                <a:latin typeface="Times New Roman" panose="02020603050405020304" pitchFamily="18" charset="0"/>
                <a:cs typeface="Times New Roman" panose="02020603050405020304" pitchFamily="18" charset="0"/>
              </a:rPr>
              <a:t>We can detect </a:t>
            </a:r>
            <a:r>
              <a:rPr lang="en-IN" dirty="0" smtClean="0">
                <a:latin typeface="Times New Roman" panose="02020603050405020304" pitchFamily="18" charset="0"/>
                <a:cs typeface="Times New Roman" panose="02020603050405020304" pitchFamily="18" charset="0"/>
              </a:rPr>
              <a:t>data leaks </a:t>
            </a:r>
            <a:r>
              <a:rPr lang="en-IN" dirty="0">
                <a:latin typeface="Times New Roman" panose="02020603050405020304" pitchFamily="18" charset="0"/>
                <a:cs typeface="Times New Roman" panose="02020603050405020304" pitchFamily="18" charset="0"/>
              </a:rPr>
              <a:t>in </a:t>
            </a:r>
            <a:r>
              <a:rPr lang="en-IN" dirty="0" smtClean="0">
                <a:latin typeface="Times New Roman" panose="02020603050405020304" pitchFamily="18" charset="0"/>
                <a:cs typeface="Times New Roman" panose="02020603050405020304" pitchFamily="18" charset="0"/>
              </a:rPr>
              <a:t>real-time </a:t>
            </a:r>
            <a:r>
              <a:rPr lang="en-IN" dirty="0">
                <a:latin typeface="Times New Roman" panose="02020603050405020304" pitchFamily="18" charset="0"/>
                <a:cs typeface="Times New Roman" panose="02020603050405020304" pitchFamily="18" charset="0"/>
              </a:rPr>
              <a:t>by using this method. It also </a:t>
            </a:r>
            <a:r>
              <a:rPr lang="en-IN" dirty="0" smtClean="0">
                <a:latin typeface="Times New Roman" panose="02020603050405020304" pitchFamily="18" charset="0"/>
                <a:cs typeface="Times New Roman" panose="02020603050405020304" pitchFamily="18" charset="0"/>
              </a:rPr>
              <a:t>protects </a:t>
            </a:r>
            <a:r>
              <a:rPr lang="en-IN" dirty="0">
                <a:latin typeface="Times New Roman" panose="02020603050405020304" pitchFamily="18" charset="0"/>
                <a:cs typeface="Times New Roman" panose="02020603050405020304" pitchFamily="18" charset="0"/>
              </a:rPr>
              <a:t>different types of active and passive attacks. The proposed technique is computationally </a:t>
            </a:r>
            <a:r>
              <a:rPr lang="en-IN" dirty="0" smtClean="0">
                <a:latin typeface="Times New Roman" panose="02020603050405020304" pitchFamily="18" charset="0"/>
                <a:cs typeface="Times New Roman" panose="02020603050405020304" pitchFamily="18" charset="0"/>
              </a:rPr>
              <a:t>cost-effective </a:t>
            </a:r>
            <a:r>
              <a:rPr lang="en-IN" dirty="0">
                <a:latin typeface="Times New Roman" panose="02020603050405020304" pitchFamily="18" charset="0"/>
                <a:cs typeface="Times New Roman" panose="02020603050405020304" pitchFamily="18" charset="0"/>
              </a:rPr>
              <a:t>in terms of time and space uses. Therefore, this can be useful in </a:t>
            </a:r>
            <a:r>
              <a:rPr lang="en-IN" dirty="0" smtClean="0">
                <a:latin typeface="Times New Roman" panose="02020603050405020304" pitchFamily="18" charset="0"/>
                <a:cs typeface="Times New Roman" panose="02020603050405020304" pitchFamily="18" charset="0"/>
              </a:rPr>
              <a:t>a distributed </a:t>
            </a:r>
            <a:r>
              <a:rPr lang="en-IN" dirty="0">
                <a:latin typeface="Times New Roman" panose="02020603050405020304" pitchFamily="18" charset="0"/>
                <a:cs typeface="Times New Roman" panose="02020603050405020304" pitchFamily="18" charset="0"/>
              </a:rPr>
              <a:t>computing environment to protect data from data leakage. The proposed technique is based on </a:t>
            </a:r>
            <a:r>
              <a:rPr lang="en-IN" dirty="0" smtClean="0">
                <a:latin typeface="Times New Roman" panose="02020603050405020304" pitchFamily="18" charset="0"/>
                <a:cs typeface="Times New Roman" panose="02020603050405020304" pitchFamily="18" charset="0"/>
              </a:rPr>
              <a:t>a symmetric </a:t>
            </a:r>
            <a:r>
              <a:rPr lang="en-IN" dirty="0">
                <a:latin typeface="Times New Roman" panose="02020603050405020304" pitchFamily="18" charset="0"/>
                <a:cs typeface="Times New Roman" panose="02020603050405020304" pitchFamily="18" charset="0"/>
              </a:rPr>
              <a:t>algorithm, therefore it is infeasible to extend this model for </a:t>
            </a:r>
            <a:r>
              <a:rPr lang="en-IN" dirty="0" smtClean="0">
                <a:latin typeface="Times New Roman" panose="02020603050405020304" pitchFamily="18" charset="0"/>
                <a:cs typeface="Times New Roman" panose="02020603050405020304" pitchFamily="18" charset="0"/>
              </a:rPr>
              <a:t>a web </a:t>
            </a:r>
            <a:r>
              <a:rPr lang="en-IN" dirty="0">
                <a:latin typeface="Times New Roman" panose="02020603050405020304" pitchFamily="18" charset="0"/>
                <a:cs typeface="Times New Roman" panose="02020603050405020304" pitchFamily="18" charset="0"/>
              </a:rPr>
              <a:t>environment where </a:t>
            </a:r>
            <a:r>
              <a:rPr lang="en-IN" dirty="0" smtClean="0">
                <a:latin typeface="Times New Roman" panose="02020603050405020304" pitchFamily="18" charset="0"/>
                <a:cs typeface="Times New Roman" panose="02020603050405020304" pitchFamily="18" charset="0"/>
              </a:rPr>
              <a:t>multiple numbers </a:t>
            </a:r>
            <a:r>
              <a:rPr lang="en-IN" dirty="0">
                <a:latin typeface="Times New Roman" panose="02020603050405020304" pitchFamily="18" charset="0"/>
                <a:cs typeface="Times New Roman" panose="02020603050405020304" pitchFamily="18" charset="0"/>
              </a:rPr>
              <a:t>of users frequently </a:t>
            </a:r>
            <a:r>
              <a:rPr lang="en-IN" dirty="0" smtClean="0">
                <a:latin typeface="Times New Roman" panose="02020603050405020304" pitchFamily="18" charset="0"/>
                <a:cs typeface="Times New Roman" panose="02020603050405020304" pitchFamily="18" charset="0"/>
              </a:rPr>
              <a:t>access </a:t>
            </a:r>
            <a:r>
              <a:rPr lang="en-IN" dirty="0">
                <a:latin typeface="Times New Roman" panose="02020603050405020304" pitchFamily="18" charset="0"/>
                <a:cs typeface="Times New Roman" panose="02020603050405020304" pitchFamily="18" charset="0"/>
              </a:rPr>
              <a:t>the data object. We can also implement this technique for asymmetric cryptography.</a:t>
            </a: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19</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pPr lvl="0" algn="ctr"/>
            <a:r>
              <a:rPr lang="en-US" sz="2400" dirty="0">
                <a:solidFill>
                  <a:schemeClr val="bg1"/>
                </a:solidFill>
                <a:latin typeface="Times New Roman" panose="02020603050405020304" pitchFamily="18" charset="0"/>
                <a:cs typeface="Times New Roman" panose="02020603050405020304" pitchFamily="18" charset="0"/>
              </a:rPr>
              <a:t>Data Leakage Detection in Cloud Computing Environment</a:t>
            </a:r>
            <a:endParaRP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0" y="1611446"/>
            <a:ext cx="8919486" cy="3635022"/>
          </a:xfrm>
        </p:spPr>
        <p:txBody>
          <a:bodyPr/>
          <a:lstStyle/>
          <a:p>
            <a:pPr lvl="0" algn="just"/>
            <a:r>
              <a:rPr lang="en-US"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Rohit Pol, Vishwajeet Thakur, Ruturaj Bhise, and A Kat. Data leakage detection. International Journal of Engineering Research &amp; Application, 2(3):404–410, 2012. </a:t>
            </a:r>
          </a:p>
          <a:p>
            <a:pPr lvl="0" algn="just"/>
            <a:r>
              <a:rPr lang="en-IN" dirty="0">
                <a:latin typeface="Times New Roman" panose="02020603050405020304" pitchFamily="18" charset="0"/>
                <a:cs typeface="Times New Roman" panose="02020603050405020304" pitchFamily="18" charset="0"/>
              </a:rPr>
              <a:t> Rupesh Mishra and DK Chitre. Data leakage and detection of </a:t>
            </a:r>
            <a:r>
              <a:rPr lang="en-IN" dirty="0" smtClean="0">
                <a:latin typeface="Times New Roman" panose="02020603050405020304" pitchFamily="18" charset="0"/>
                <a:cs typeface="Times New Roman" panose="02020603050405020304" pitchFamily="18" charset="0"/>
              </a:rPr>
              <a:t>a guilty </a:t>
            </a:r>
            <a:r>
              <a:rPr lang="en-IN" dirty="0">
                <a:latin typeface="Times New Roman" panose="02020603050405020304" pitchFamily="18" charset="0"/>
                <a:cs typeface="Times New Roman" panose="02020603050405020304" pitchFamily="18" charset="0"/>
              </a:rPr>
              <a:t>agent. International Journal of Scientific &amp; Engineering Research, 3(6), 2012.</a:t>
            </a:r>
          </a:p>
          <a:p>
            <a:pPr lvl="0" algn="just"/>
            <a:r>
              <a:rPr lang="en-IN" dirty="0">
                <a:latin typeface="Times New Roman" panose="02020603050405020304" pitchFamily="18" charset="0"/>
                <a:cs typeface="Times New Roman" panose="02020603050405020304" pitchFamily="18" charset="0"/>
              </a:rPr>
              <a:t> Kenneth J Biba. Integrity considerations for secure computer systems. Technical report, DTIC Document, 1977. </a:t>
            </a:r>
          </a:p>
          <a:p>
            <a:pPr lvl="0" algn="just"/>
            <a:r>
              <a:rPr lang="en-IN" dirty="0">
                <a:latin typeface="Times New Roman" panose="02020603050405020304" pitchFamily="18" charset="0"/>
                <a:cs typeface="Times New Roman" panose="02020603050405020304" pitchFamily="18" charset="0"/>
              </a:rPr>
              <a:t> David Elliott Bell. Bell–la padula model. Encyclopedia of Cryptography and Security, pages 74–79, 2011. </a:t>
            </a: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sz="1800" dirty="0">
                <a:solidFill>
                  <a:schemeClr val="tx2">
                    <a:lumMod val="10000"/>
                  </a:schemeClr>
                </a:solidFill>
                <a:latin typeface="Times New Roman" panose="02020603050405020304" pitchFamily="18" charset="0"/>
                <a:cs typeface="Times New Roman" pitchFamily="18" charset="0"/>
              </a:rPr>
              <a:t>The main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aim is to identify the culprit who has leaked the critical organizational data. Data leakage detection in cloud computing is an essential research area due to the increasing usage of cloud computing services</a:t>
            </a:r>
            <a:r>
              <a:rPr lang="en-US" sz="1800" dirty="0">
                <a:solidFill>
                  <a:schemeClr val="tx2">
                    <a:lumMod val="10000"/>
                  </a:schemeClr>
                </a:solidFill>
                <a:latin typeface="Times New Roman" panose="02020603050405020304" pitchFamily="18" charset="0"/>
                <a:cs typeface="Times New Roman" pitchFamily="18" charset="0"/>
              </a:rPr>
              <a:t>.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100608" y="1200267"/>
            <a:ext cx="8309404" cy="3651033"/>
          </a:xfrm>
          <a:prstGeom prst="rect">
            <a:avLst/>
          </a:prstGeom>
        </p:spPr>
        <p:txBody>
          <a:bodyPr spcFirstLastPara="1" wrap="square" lIns="91425" tIns="91425" rIns="91425" bIns="91425" anchor="t" anchorCtr="0">
            <a:noAutofit/>
          </a:bodyPr>
          <a:lstStyle/>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objective of this research paper is to propose a data leakage detection mechanism in cloud computing environments. </a:t>
            </a:r>
          </a:p>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mechanism utilizes a hybrid approach that combines both static and dynamic analysis techniques to detect data leakage.</a:t>
            </a:r>
          </a:p>
          <a:p>
            <a:pPr algn="just">
              <a:lnSpc>
                <a:spcPct val="150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Static analysis is performed on the source code to identify potential data leakage points, whereas dynamic analysis is carried out during the runtime to detect any actual data leakage.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38600" y="1262794"/>
            <a:ext cx="9053606" cy="3750126"/>
          </a:xfrm>
          <a:prstGeom prst="rect">
            <a:avLst/>
          </a:prstGeom>
        </p:spPr>
        <p:txBody>
          <a:bodyPr spcFirstLastPara="1" wrap="square" lIns="91425" tIns="91425" rIns="91425" bIns="91425" anchor="t" anchorCtr="0">
            <a:noAutofit/>
          </a:bodyPr>
          <a:lstStyle/>
          <a:p>
            <a:pPr marL="101600" indent="0" algn="just">
              <a:lnSpc>
                <a:spcPct val="150000"/>
              </a:lnSpc>
              <a:buNone/>
            </a:pPr>
            <a:r>
              <a:rPr lang="en-IN" sz="1800" dirty="0">
                <a:effectLst/>
                <a:latin typeface="Times New Roman" panose="02020603050405020304" pitchFamily="18" charset="0"/>
                <a:ea typeface="Calibri" panose="020F0502020204030204" pitchFamily="34" charset="0"/>
              </a:rPr>
              <a:t>In the current business scenario, data leakage is a big challenge as critical organizational data should be protected from unauthorized access. Data leakage may be defined as the accidental or intentional distribution of private organizational data to the unauthorized entities. It is important to protect the critical data from being misused by any unauthorized use. Critical data include intellectual copy right information, patent information, functional information etc. In many organizations, this critical organizational data have been shared to many stakeholder outside the organizational premises. Therefore, it is difficult to identify the culprit, who has leaked the data.</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87894" y="1212339"/>
            <a:ext cx="9231894" cy="4157967"/>
          </a:xfrm>
          <a:prstGeom prst="rect">
            <a:avLst/>
          </a:prstGeom>
        </p:spPr>
        <p:txBody>
          <a:bodyPr spcFirstLastPara="1" wrap="square" lIns="91425" tIns="91425" rIns="91425" bIns="91425" anchor="t" anchorCtr="0">
            <a:noAutofit/>
          </a:bodyPr>
          <a:lstStyle/>
          <a:p>
            <a:pPr marL="10160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for data leakage detection in cloud computing environment typically involves various tools and techniques aimed at identifying and preventing data breaches. These include:Encryption: Data encryption is one of the most common methods used to protect data in the cloud. It involves encoding data in such a way that it becomes unreadable without a key.Access Control: Access control mechanisms such as firewalls, intrusion detection systems (IDS), and intrusion prevention systems (IPS) are used to control who can access the data stored in the cloud.Auditing: Regular auditing and monitoring of the cloud environment can help detect and prevent data leakage. It involves reviewing logs and other data sources for any suspicious activity.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55600" algn="just">
              <a:lnSpc>
                <a:spcPct val="150000"/>
              </a:lnSpc>
              <a:spcBef>
                <a:spcPts val="1400"/>
              </a:spcBef>
              <a:buSzPts val="2400"/>
            </a:pPr>
            <a:endParaRPr lang="en-US" sz="24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440268" y="1537988"/>
            <a:ext cx="7905242" cy="2892344"/>
          </a:xfrm>
        </p:spPr>
        <p:txBody>
          <a:bodyPr/>
          <a:lstStyle/>
          <a:p>
            <a:pPr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annot store the large volume of data and computational is less.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Malicious data can attack the client file.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a:effectLst/>
                <a:latin typeface="Times New Roman" panose="02020603050405020304" pitchFamily="18" charset="0"/>
                <a:ea typeface="Calibri" panose="020F0502020204030204" pitchFamily="34" charset="0"/>
                <a:cs typeface="Times New Roman" panose="02020603050405020304" pitchFamily="18" charset="0"/>
              </a:rPr>
              <a:t>Less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accuracy and the performance is 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0" y="1527059"/>
            <a:ext cx="8865131" cy="3109441"/>
          </a:xfrm>
        </p:spPr>
        <p:txBody>
          <a:bodyPr/>
          <a:lstStyle/>
          <a:p>
            <a:pPr algn="just"/>
            <a:r>
              <a:rPr lang="en-IN" dirty="0">
                <a:latin typeface="Times New Roman" panose="02020603050405020304" pitchFamily="18" charset="0"/>
                <a:cs typeface="Times New Roman" panose="02020603050405020304" pitchFamily="18" charset="0"/>
              </a:rPr>
              <a:t>Data leakage in a cloud computing environment can occur due to various reasons, including unauthorized access, hacking, and software vulnerabilities. Therefore, it is essential to have a robust data leakage detection system in place to ensure data security in cloud environments.</a:t>
            </a:r>
          </a:p>
          <a:p>
            <a:pPr algn="just"/>
            <a:r>
              <a:rPr lang="en-IN" dirty="0">
                <a:latin typeface="Times New Roman" panose="02020603050405020304" pitchFamily="18" charset="0"/>
                <a:cs typeface="Times New Roman" panose="02020603050405020304" pitchFamily="18" charset="0"/>
              </a:rPr>
              <a:t>One proposed system for data leakage detection in cloud computing environments is a combination of machine learning algorithms and anomaly detection techniques. This system analyzes the patterns of user </a:t>
            </a:r>
            <a:r>
              <a:rPr lang="en-IN" dirty="0" smtClean="0">
                <a:latin typeface="Times New Roman" panose="02020603050405020304" pitchFamily="18" charset="0"/>
                <a:cs typeface="Times New Roman" panose="02020603050405020304" pitchFamily="18" charset="0"/>
              </a:rPr>
              <a:t>behaviour </a:t>
            </a:r>
            <a:r>
              <a:rPr lang="en-IN" dirty="0">
                <a:latin typeface="Times New Roman" panose="02020603050405020304" pitchFamily="18" charset="0"/>
                <a:cs typeface="Times New Roman" panose="02020603050405020304" pitchFamily="18" charset="0"/>
              </a:rPr>
              <a:t>and data access to detect any anomalies that may indicate potential data leakage.</a:t>
            </a:r>
            <a:endParaRPr lang="en-US"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0" y="1413213"/>
            <a:ext cx="9092206" cy="3337712"/>
          </a:xfrm>
        </p:spPr>
        <p:txBody>
          <a:bodyPr/>
          <a:lstStyle/>
          <a:p>
            <a:pPr>
              <a:lnSpc>
                <a:spcPct val="150000"/>
              </a:lnSpc>
            </a:pPr>
            <a:r>
              <a:rPr lang="en-US" b="0" i="0" dirty="0">
                <a:solidFill>
                  <a:schemeClr val="bg2"/>
                </a:solidFill>
                <a:effectLst/>
                <a:latin typeface="Times New Roman" panose="02020603050405020304" pitchFamily="18" charset="0"/>
                <a:cs typeface="Times New Roman" panose="02020603050405020304" pitchFamily="18" charset="0"/>
              </a:rPr>
              <a:t>Data was secure</a:t>
            </a:r>
          </a:p>
          <a:p>
            <a:pPr>
              <a:lnSpc>
                <a:spcPct val="150000"/>
              </a:lnSpc>
            </a:pPr>
            <a:r>
              <a:rPr lang="en-US" dirty="0" smtClean="0">
                <a:solidFill>
                  <a:schemeClr val="bg2"/>
                </a:solidFill>
                <a:latin typeface="Times New Roman" panose="02020603050405020304" pitchFamily="18" charset="0"/>
                <a:cs typeface="Times New Roman" panose="02020603050405020304" pitchFamily="18" charset="0"/>
              </a:rPr>
              <a:t>The </a:t>
            </a:r>
            <a:r>
              <a:rPr lang="en-US" dirty="0">
                <a:solidFill>
                  <a:schemeClr val="bg2"/>
                </a:solidFill>
                <a:latin typeface="Times New Roman" panose="02020603050405020304" pitchFamily="18" charset="0"/>
                <a:cs typeface="Times New Roman" panose="02020603050405020304" pitchFamily="18" charset="0"/>
              </a:rPr>
              <a:t>different fields create a unique block </a:t>
            </a:r>
            <a:r>
              <a:rPr lang="en-US" dirty="0" smtClean="0">
                <a:solidFill>
                  <a:schemeClr val="bg2"/>
                </a:solidFill>
                <a:latin typeface="Times New Roman" panose="02020603050405020304" pitchFamily="18" charset="0"/>
                <a:cs typeface="Times New Roman" panose="02020603050405020304" pitchFamily="18" charset="0"/>
              </a:rPr>
              <a:t>that is </a:t>
            </a:r>
            <a:r>
              <a:rPr lang="en-US" dirty="0">
                <a:solidFill>
                  <a:schemeClr val="bg2"/>
                </a:solidFill>
                <a:latin typeface="Times New Roman" panose="02020603050405020304" pitchFamily="18" charset="0"/>
                <a:cs typeface="Times New Roman" panose="02020603050405020304" pitchFamily="18" charset="0"/>
              </a:rPr>
              <a:t>used to search </a:t>
            </a:r>
            <a:r>
              <a:rPr lang="en-US" dirty="0" smtClean="0">
                <a:solidFill>
                  <a:schemeClr val="bg2"/>
                </a:solidFill>
                <a:latin typeface="Times New Roman" panose="02020603050405020304" pitchFamily="18" charset="0"/>
                <a:cs typeface="Times New Roman" panose="02020603050405020304" pitchFamily="18" charset="0"/>
              </a:rPr>
              <a:t>for a customer’s </a:t>
            </a:r>
            <a:r>
              <a:rPr lang="en-US" dirty="0">
                <a:solidFill>
                  <a:schemeClr val="bg2"/>
                </a:solidFill>
                <a:latin typeface="Times New Roman" panose="02020603050405020304" pitchFamily="18" charset="0"/>
                <a:cs typeface="Times New Roman" panose="02020603050405020304" pitchFamily="18" charset="0"/>
              </a:rPr>
              <a:t>need</a:t>
            </a:r>
            <a:r>
              <a:rPr lang="en-US" dirty="0" smtClean="0">
                <a:solidFill>
                  <a:schemeClr val="bg2"/>
                </a:solidFill>
                <a:latin typeface="Times New Roman" panose="02020603050405020304" pitchFamily="18" charset="0"/>
                <a:cs typeface="Times New Roman" panose="02020603050405020304" pitchFamily="18" charset="0"/>
              </a:rPr>
              <a:t>.</a:t>
            </a:r>
          </a:p>
          <a:p>
            <a:pPr lvl="0"/>
            <a:r>
              <a:rPr lang="en-US" dirty="0">
                <a:solidFill>
                  <a:schemeClr val="bg2"/>
                </a:solidFill>
                <a:latin typeface="Times New Roman" panose="02020603050405020304" pitchFamily="18" charset="0"/>
                <a:cs typeface="Times New Roman" panose="02020603050405020304" pitchFamily="18" charset="0"/>
              </a:rPr>
              <a:t>High security and more effective.</a:t>
            </a:r>
            <a:endParaRPr lang="en-IN" dirty="0">
              <a:solidFill>
                <a:schemeClr val="bg2"/>
              </a:solidFill>
              <a:latin typeface="Times New Roman" panose="02020603050405020304" pitchFamily="18" charset="0"/>
              <a:cs typeface="Times New Roman" panose="02020603050405020304" pitchFamily="18" charset="0"/>
            </a:endParaRPr>
          </a:p>
          <a:p>
            <a:pPr lvl="0"/>
            <a:r>
              <a:rPr lang="en-IN" dirty="0">
                <a:solidFill>
                  <a:schemeClr val="bg2"/>
                </a:solidFill>
                <a:latin typeface="Times New Roman" panose="02020603050405020304" pitchFamily="18" charset="0"/>
                <a:cs typeface="Times New Roman" panose="02020603050405020304" pitchFamily="18" charset="0"/>
              </a:rPr>
              <a:t> </a:t>
            </a:r>
            <a:r>
              <a:rPr lang="en-IN" dirty="0" smtClean="0">
                <a:solidFill>
                  <a:schemeClr val="bg2"/>
                </a:solidFill>
                <a:latin typeface="Times New Roman" panose="02020603050405020304" pitchFamily="18" charset="0"/>
                <a:cs typeface="Times New Roman" panose="02020603050405020304" pitchFamily="18" charset="0"/>
              </a:rPr>
              <a:t>User-friendly </a:t>
            </a:r>
            <a:r>
              <a:rPr lang="en-IN" dirty="0">
                <a:solidFill>
                  <a:schemeClr val="bg2"/>
                </a:solidFill>
                <a:latin typeface="Times New Roman" panose="02020603050405020304" pitchFamily="18" charset="0"/>
                <a:cs typeface="Times New Roman" panose="02020603050405020304" pitchFamily="18" charset="0"/>
              </a:rPr>
              <a:t>and computation </a:t>
            </a:r>
            <a:r>
              <a:rPr lang="en-IN" dirty="0" smtClean="0">
                <a:solidFill>
                  <a:schemeClr val="bg2"/>
                </a:solidFill>
                <a:latin typeface="Times New Roman" panose="02020603050405020304" pitchFamily="18" charset="0"/>
                <a:cs typeface="Times New Roman" panose="02020603050405020304" pitchFamily="18" charset="0"/>
              </a:rPr>
              <a:t>are </a:t>
            </a:r>
            <a:r>
              <a:rPr lang="en-IN" dirty="0">
                <a:solidFill>
                  <a:schemeClr val="bg2"/>
                </a:solidFill>
                <a:latin typeface="Times New Roman" panose="02020603050405020304" pitchFamily="18" charset="0"/>
                <a:cs typeface="Times New Roman" panose="02020603050405020304" pitchFamily="18" charset="0"/>
              </a:rPr>
              <a:t>more </a:t>
            </a:r>
            <a:r>
              <a:rPr lang="en-IN" dirty="0" smtClean="0">
                <a:solidFill>
                  <a:schemeClr val="bg2"/>
                </a:solidFill>
                <a:latin typeface="Times New Roman" panose="02020603050405020304" pitchFamily="18" charset="0"/>
                <a:cs typeface="Times New Roman" panose="02020603050405020304" pitchFamily="18" charset="0"/>
              </a:rPr>
              <a:t>efficient.</a:t>
            </a:r>
            <a:endParaRPr lang="en-IN" dirty="0">
              <a:solidFill>
                <a:schemeClr val="bg2"/>
              </a:solidFill>
              <a:latin typeface="Times New Roman" panose="02020603050405020304" pitchFamily="18" charset="0"/>
              <a:cs typeface="Times New Roman" panose="02020603050405020304" pitchFamily="18" charset="0"/>
            </a:endParaRPr>
          </a:p>
          <a:p>
            <a:pPr lvl="0"/>
            <a:r>
              <a:rPr lang="en-IN" dirty="0" smtClean="0">
                <a:solidFill>
                  <a:schemeClr val="bg2"/>
                </a:solidFill>
                <a:latin typeface="Times New Roman" panose="02020603050405020304" pitchFamily="18" charset="0"/>
                <a:cs typeface="Times New Roman" panose="02020603050405020304" pitchFamily="18" charset="0"/>
              </a:rPr>
              <a:t>The reliability </a:t>
            </a:r>
            <a:r>
              <a:rPr lang="en-IN" dirty="0">
                <a:solidFill>
                  <a:schemeClr val="bg2"/>
                </a:solidFill>
                <a:latin typeface="Times New Roman" panose="02020603050405020304" pitchFamily="18" charset="0"/>
                <a:cs typeface="Times New Roman" panose="02020603050405020304" pitchFamily="18" charset="0"/>
              </a:rPr>
              <a:t>of the data is more.</a:t>
            </a:r>
          </a:p>
          <a:p>
            <a:pPr lvl="0"/>
            <a:r>
              <a:rPr lang="en-IN" dirty="0">
                <a:solidFill>
                  <a:schemeClr val="bg2"/>
                </a:solidFill>
                <a:latin typeface="Times New Roman" panose="02020603050405020304" pitchFamily="18" charset="0"/>
                <a:cs typeface="Times New Roman" panose="02020603050405020304" pitchFamily="18" charset="0"/>
              </a:rPr>
              <a:t> User identity is not disclosed to the outside world.</a:t>
            </a:r>
          </a:p>
          <a:p>
            <a:pPr>
              <a:lnSpc>
                <a:spcPct val="150000"/>
              </a:lnSpc>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2402</TotalTime>
  <Words>1156</Words>
  <Application>Microsoft Office PowerPoint</Application>
  <PresentationFormat>On-screen Show (16:9)</PresentationFormat>
  <Paragraphs>114</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Arvo</vt:lpstr>
      <vt:lpstr>Roboto Condensed</vt:lpstr>
      <vt:lpstr>Roboto Condensed Light</vt:lpstr>
      <vt:lpstr>Arial</vt:lpstr>
      <vt:lpstr>Times New Roman</vt:lpstr>
      <vt:lpstr>Salerio template</vt:lpstr>
      <vt:lpstr>HELLO!</vt:lpstr>
      <vt:lpstr>Data Leakage Detection in Cloud Computing Environment</vt:lpstr>
      <vt:lpstr>AIM OF PROJECT</vt:lpstr>
      <vt:lpstr>ABSTRACT</vt:lpstr>
      <vt:lpstr>INTRODUCTION </vt:lpstr>
      <vt:lpstr>EXISTING SYSTEM</vt:lpstr>
      <vt:lpstr>DISADVANTAGES</vt:lpstr>
      <vt:lpstr>PROPOSED SYSTEM</vt:lpstr>
      <vt:lpstr>ADVANTAGES</vt:lpstr>
      <vt:lpstr>SYSTEM ARCHITECTURE</vt:lpstr>
      <vt:lpstr>MODULES</vt:lpstr>
      <vt:lpstr>DATA OWNER</vt:lpstr>
      <vt:lpstr>PowerPoint Presentation</vt:lpstr>
      <vt:lpstr>PowerPoint Presentation</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142</cp:revision>
  <dcterms:modified xsi:type="dcterms:W3CDTF">2023-04-21T11:29:06Z</dcterms:modified>
</cp:coreProperties>
</file>