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8" r:id="rId2"/>
    <p:sldId id="308" r:id="rId3"/>
    <p:sldId id="257" r:id="rId4"/>
    <p:sldId id="297" r:id="rId5"/>
    <p:sldId id="298" r:id="rId6"/>
    <p:sldId id="299" r:id="rId7"/>
    <p:sldId id="309" r:id="rId8"/>
    <p:sldId id="310" r:id="rId9"/>
    <p:sldId id="311" r:id="rId10"/>
    <p:sldId id="312" r:id="rId11"/>
    <p:sldId id="313" r:id="rId12"/>
    <p:sldId id="328" r:id="rId13"/>
    <p:sldId id="315" r:id="rId14"/>
    <p:sldId id="316" r:id="rId15"/>
    <p:sldId id="317" r:id="rId16"/>
    <p:sldId id="321" r:id="rId17"/>
    <p:sldId id="318" r:id="rId18"/>
    <p:sldId id="319" r:id="rId19"/>
    <p:sldId id="278" r:id="rId20"/>
  </p:sldIdLst>
  <p:sldSz cx="9144000" cy="5143500" type="screen16x9"/>
  <p:notesSz cx="6858000" cy="9144000"/>
  <p:embeddedFontLst>
    <p:embeddedFont>
      <p:font typeface="Arvo" charset="0"/>
      <p:regular r:id="rId22"/>
      <p:bold r:id="rId23"/>
      <p:italic r:id="rId24"/>
      <p:boldItalic r:id="rId25"/>
    </p:embeddedFont>
    <p:embeddedFont>
      <p:font typeface="Calibri" pitchFamily="34" charset="0"/>
      <p:regular r:id="rId26"/>
      <p:bold r:id="rId27"/>
      <p:italic r:id="rId28"/>
      <p:boldItalic r:id="rId29"/>
    </p:embeddedFont>
    <p:embeddedFont>
      <p:font typeface="Roboto Condensed" charset="0"/>
      <p:regular r:id="rId30"/>
      <p:bold r:id="rId31"/>
      <p:italic r:id="rId32"/>
      <p:boldItalic r:id="rId33"/>
    </p:embeddedFont>
    <p:embeddedFont>
      <p:font typeface="Roboto Condensed Light"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533" autoAdjust="0"/>
  </p:normalViewPr>
  <p:slideViewPr>
    <p:cSldViewPr snapToGrid="0">
      <p:cViewPr varScale="1">
        <p:scale>
          <a:sx n="79" d="100"/>
          <a:sy n="79" d="100"/>
        </p:scale>
        <p:origin x="-900" y="-64"/>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5582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6889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FD56E9-5C80-4A03-A1CB-A7DB5B26FAD0}"/>
              </a:ext>
            </a:extLst>
          </p:cNvPr>
          <p:cNvSpPr>
            <a:spLocks noGrp="1"/>
          </p:cNvSpPr>
          <p:nvPr>
            <p:ph type="title"/>
          </p:nvPr>
        </p:nvSpPr>
        <p:spPr>
          <a:xfrm>
            <a:off x="611075" y="364791"/>
            <a:ext cx="5258400" cy="766200"/>
          </a:xfrm>
        </p:spPr>
        <p:txBody>
          <a:bodyPr/>
          <a:lstStyle/>
          <a:p>
            <a:r>
              <a:rPr lang="en-US" sz="2400" dirty="0">
                <a:latin typeface="Times New Roman" pitchFamily="18" charset="0"/>
                <a:cs typeface="Times New Roman" pitchFamily="18" charset="0"/>
              </a:rPr>
              <a:t>SYSTEM ARCHITECTURE</a:t>
            </a:r>
            <a:endParaRPr lang="en-IN" sz="2400" dirty="0">
              <a:latin typeface="Times New Roman"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 xmlns:a16="http://schemas.microsoft.com/office/drawing/2014/main" id="{739BCD0A-E66C-4709-A49C-D310BB294BAB}"/>
              </a:ext>
            </a:extLst>
          </p:cNvPr>
          <p:cNvPicPr>
            <a:picLocks noChangeAspect="1"/>
          </p:cNvPicPr>
          <p:nvPr/>
        </p:nvPicPr>
        <p:blipFill>
          <a:blip r:embed="rId3"/>
          <a:stretch>
            <a:fillRect/>
          </a:stretch>
        </p:blipFill>
        <p:spPr>
          <a:xfrm>
            <a:off x="7727819" y="32108"/>
            <a:ext cx="1364387" cy="1189194"/>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1017" y="1434001"/>
            <a:ext cx="4519362" cy="3483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066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270E6D-95E2-4379-8A49-FE8C1880EF6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76719E3C-19A6-47F5-8F8C-20872158AA35}"/>
              </a:ext>
            </a:extLst>
          </p:cNvPr>
          <p:cNvSpPr>
            <a:spLocks noGrp="1"/>
          </p:cNvSpPr>
          <p:nvPr>
            <p:ph type="body" idx="1"/>
          </p:nvPr>
        </p:nvSpPr>
        <p:spPr>
          <a:xfrm>
            <a:off x="569187" y="1440295"/>
            <a:ext cx="7792513" cy="2977211"/>
          </a:xfrm>
        </p:spPr>
        <p:txBody>
          <a:bodyPr/>
          <a:lstStyle/>
          <a:p>
            <a:pPr marL="0" indent="0" algn="just">
              <a:lnSpc>
                <a:spcPct val="150000"/>
              </a:lnSpc>
              <a:spcBef>
                <a:spcPts val="1400"/>
              </a:spcBef>
              <a:buClr>
                <a:schemeClr val="accent1"/>
              </a:buClr>
              <a:buSzPts val="2400"/>
              <a:buNone/>
            </a:pPr>
            <a:r>
              <a:rPr lang="en-US" sz="1800" dirty="0">
                <a:solidFill>
                  <a:schemeClr val="tx1"/>
                </a:solidFill>
                <a:latin typeface="Times New Roman" pitchFamily="18" charset="0"/>
                <a:cs typeface="Times New Roman" pitchFamily="18" charset="0"/>
                <a:sym typeface="Times New Roman"/>
              </a:rPr>
              <a:t>In this project has three modules:</a:t>
            </a:r>
          </a:p>
          <a:p>
            <a:pPr marL="285750" indent="-285750" algn="just">
              <a:lnSpc>
                <a:spcPct val="150000"/>
              </a:lnSpc>
              <a:spcBef>
                <a:spcPts val="1400"/>
              </a:spcBef>
              <a:buClr>
                <a:schemeClr val="accent1"/>
              </a:buClr>
              <a:buSzPts val="2400"/>
              <a:buFont typeface="Wingdings" pitchFamily="2" charset="2"/>
              <a:buChar char="v"/>
            </a:pPr>
            <a:r>
              <a:rPr lang="en-US" sz="1800" dirty="0" smtClean="0">
                <a:solidFill>
                  <a:schemeClr val="tx1"/>
                </a:solidFill>
                <a:latin typeface="Times New Roman" pitchFamily="18" charset="0"/>
                <a:cs typeface="Times New Roman" pitchFamily="18" charset="0"/>
                <a:sym typeface="Times New Roman"/>
              </a:rPr>
              <a:t>Admin</a:t>
            </a:r>
            <a:endParaRPr lang="en-US" sz="1800" dirty="0">
              <a:solidFill>
                <a:schemeClr val="tx1"/>
              </a:solidFill>
              <a:latin typeface="Times New Roman" pitchFamily="18" charset="0"/>
              <a:cs typeface="Times New Roman" pitchFamily="18" charset="0"/>
              <a:sym typeface="Times New Roman"/>
            </a:endParaRPr>
          </a:p>
          <a:p>
            <a:pPr marL="285750" indent="-285750" algn="just">
              <a:lnSpc>
                <a:spcPct val="150000"/>
              </a:lnSpc>
              <a:spcBef>
                <a:spcPts val="1400"/>
              </a:spcBef>
              <a:buClr>
                <a:schemeClr val="accent1"/>
              </a:buClr>
              <a:buSzPts val="2400"/>
              <a:buFont typeface="Wingdings" pitchFamily="2" charset="2"/>
              <a:buChar char="v"/>
            </a:pPr>
            <a:r>
              <a:rPr lang="en-US" sz="1800" dirty="0">
                <a:solidFill>
                  <a:schemeClr val="tx1"/>
                </a:solidFill>
                <a:latin typeface="Times New Roman" pitchFamily="18" charset="0"/>
                <a:cs typeface="Times New Roman" pitchFamily="18" charset="0"/>
                <a:sym typeface="Times New Roman"/>
              </a:rPr>
              <a:t>User</a:t>
            </a:r>
            <a:endParaRPr lang="en-US" sz="1800" dirty="0">
              <a:solidFill>
                <a:schemeClr val="accent2"/>
              </a:solidFill>
              <a:latin typeface="Times New Roman"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a:lnSpc>
                <a:spcPct val="150000"/>
              </a:lnSpc>
              <a:spcBef>
                <a:spcPts val="1400"/>
              </a:spcBef>
              <a:buSzPts val="2400"/>
            </a:pPr>
            <a:r>
              <a:rPr lang="en-US" sz="2400" dirty="0">
                <a:solidFill>
                  <a:schemeClr val="bg1"/>
                </a:solidFill>
                <a:latin typeface="Times New Roman" pitchFamily="18" charset="0"/>
                <a:cs typeface="Times New Roman" pitchFamily="18" charset="0"/>
                <a:sym typeface="Times New Roman"/>
              </a:rPr>
              <a:t>ADMIN</a:t>
            </a:r>
          </a:p>
        </p:txBody>
      </p:sp>
      <p:sp>
        <p:nvSpPr>
          <p:cNvPr id="3" name="Text Placeholder 2">
            <a:extLst>
              <a:ext uri="{FF2B5EF4-FFF2-40B4-BE49-F238E27FC236}">
                <a16:creationId xmlns="" xmlns:a16="http://schemas.microsoft.com/office/drawing/2014/main" id="{E4D4A20E-0B6E-4A6C-A06A-2ED4471832A2}"/>
              </a:ext>
            </a:extLst>
          </p:cNvPr>
          <p:cNvSpPr>
            <a:spLocks noGrp="1"/>
          </p:cNvSpPr>
          <p:nvPr>
            <p:ph type="body" idx="1"/>
          </p:nvPr>
        </p:nvSpPr>
        <p:spPr>
          <a:xfrm>
            <a:off x="418341" y="1423563"/>
            <a:ext cx="7943359" cy="4350220"/>
          </a:xfrm>
        </p:spPr>
        <p:txBody>
          <a:bodyPr/>
          <a:lstStyle/>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Login the account with correct username and Password</a:t>
            </a:r>
          </a:p>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Admin can authorize  user</a:t>
            </a:r>
          </a:p>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Upload the dataset and every uploaded drug as a block</a:t>
            </a:r>
          </a:p>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all drugs</a:t>
            </a:r>
          </a:p>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all user search</a:t>
            </a:r>
          </a:p>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all purchased drugs</a:t>
            </a:r>
          </a:p>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Graph </a:t>
            </a:r>
          </a:p>
          <a:p>
            <a:pPr marL="285750" indent="-28575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p>
        </p:txBody>
      </p:sp>
      <p:sp>
        <p:nvSpPr>
          <p:cNvPr id="5" name="Slide Number Placeholder 4">
            <a:extLst>
              <a:ext uri="{FF2B5EF4-FFF2-40B4-BE49-F238E27FC236}">
                <a16:creationId xmlns=""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533223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F079A8BC-3234-4A89-BE08-27AC66F9E923}"/>
              </a:ext>
            </a:extLst>
          </p:cNvPr>
          <p:cNvSpPr>
            <a:spLocks noGrp="1"/>
          </p:cNvSpPr>
          <p:nvPr>
            <p:ph type="body" idx="1"/>
          </p:nvPr>
        </p:nvSpPr>
        <p:spPr>
          <a:xfrm>
            <a:off x="338667" y="1221302"/>
            <a:ext cx="8805333" cy="3922198"/>
          </a:xfrm>
        </p:spPr>
        <p:txBody>
          <a:bodyPr/>
          <a:lstStyle/>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Register the account with the basic information</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After authorize by admin user can login the account</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User can search drug based on </a:t>
            </a:r>
            <a:r>
              <a:rPr lang="en-US" sz="18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diseases</a:t>
            </a:r>
            <a:endPar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recommended drugs</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User can purchase the drugs</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top K Drugs</a:t>
            </a:r>
          </a:p>
          <a:p>
            <a:pPr marL="342900" indent="-342900" algn="just">
              <a:lnSpc>
                <a:spcPct val="150000"/>
              </a:lnSpc>
              <a:spcBef>
                <a:spcPts val="0"/>
              </a:spcBef>
              <a:buClr>
                <a:schemeClr val="accent1"/>
              </a:buClr>
              <a:buSzPts val="2400"/>
              <a:buFont typeface="Wingdings" pitchFamily="2" charset="2"/>
              <a:buChar char="v"/>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p>
        </p:txBody>
      </p:sp>
      <p:sp>
        <p:nvSpPr>
          <p:cNvPr id="5" name="Slide Number Placeholder 4">
            <a:extLst>
              <a:ext uri="{FF2B5EF4-FFF2-40B4-BE49-F238E27FC236}">
                <a16:creationId xmlns=""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584221"/>
            <a:ext cx="1998134" cy="461665"/>
          </a:xfrm>
          <a:prstGeom prst="rect">
            <a:avLst/>
          </a:prstGeom>
          <a:noFill/>
        </p:spPr>
        <p:txBody>
          <a:bodyPr wrap="square" rtlCol="0">
            <a:spAutoFit/>
          </a:bodyPr>
          <a:lstStyle/>
          <a:p>
            <a:r>
              <a:rPr lang="en-US" sz="2400" b="1" dirty="0">
                <a:solidFill>
                  <a:schemeClr val="bg1"/>
                </a:solidFill>
                <a:latin typeface="Times New Roman" pitchFamily="18" charset="0"/>
                <a:cs typeface="Times New Roman" pitchFamily="18" charset="0"/>
              </a:rPr>
              <a:t>USER</a:t>
            </a:r>
            <a:endParaRPr lang="en-IN"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596032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F47B24-CA3E-4802-AC8A-56E9AFBC819E}"/>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a:extLst>
              <a:ext uri="{FF2B5EF4-FFF2-40B4-BE49-F238E27FC236}">
                <a16:creationId xmlns="" xmlns:a16="http://schemas.microsoft.com/office/drawing/2014/main" id="{03D36A18-20C8-45A2-BD8A-4F218818DA0A}"/>
              </a:ext>
            </a:extLst>
          </p:cNvPr>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a:extLst>
              <a:ext uri="{FF2B5EF4-FFF2-40B4-BE49-F238E27FC236}">
                <a16:creationId xmlns="" xmlns:a16="http://schemas.microsoft.com/office/drawing/2014/main" id="{74B889DE-A808-491E-A1D8-E8352B55304F}"/>
              </a:ext>
            </a:extLst>
          </p:cNvPr>
          <p:cNvGraphicFramePr>
            <a:graphicFrameLocks noGrp="1"/>
          </p:cNvGraphicFramePr>
          <p:nvPr>
            <p:extLst>
              <p:ext uri="{D42A27DB-BD31-4B8C-83A1-F6EECF244321}">
                <p14:modId xmlns:p14="http://schemas.microsoft.com/office/powerpoint/2010/main" val="2653227960"/>
              </p:ext>
            </p:extLst>
          </p:nvPr>
        </p:nvGraphicFramePr>
        <p:xfrm>
          <a:off x="2332870" y="1648325"/>
          <a:ext cx="3726861" cy="2914391"/>
        </p:xfrm>
        <a:graphic>
          <a:graphicData uri="http://schemas.openxmlformats.org/drawingml/2006/table">
            <a:tbl>
              <a:tblPr firstRow="1" firstCol="1" bandRow="1">
                <a:tableStyleId>{E27665BA-8202-44FC-AD62-C9F0E3EA811A}</a:tableStyleId>
              </a:tblPr>
              <a:tblGrid>
                <a:gridCol w="1140460">
                  <a:extLst>
                    <a:ext uri="{9D8B030D-6E8A-4147-A177-3AD203B41FA5}">
                      <a16:colId xmlns="" xmlns:a16="http://schemas.microsoft.com/office/drawing/2014/main" val="1335803841"/>
                    </a:ext>
                  </a:extLst>
                </a:gridCol>
                <a:gridCol w="2586401">
                  <a:extLst>
                    <a:ext uri="{9D8B030D-6E8A-4147-A177-3AD203B41FA5}">
                      <a16:colId xmlns="" xmlns:a16="http://schemas.microsoft.com/office/drawing/2014/main" val="969546799"/>
                    </a:ext>
                  </a:extLst>
                </a:gridCol>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356110793"/>
                  </a:ext>
                </a:extLst>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040832985"/>
                  </a:ext>
                </a:extLst>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193645137"/>
                  </a:ext>
                </a:extLst>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630488737"/>
                  </a:ext>
                </a:extLst>
              </a:tr>
            </a:tbl>
          </a:graphicData>
        </a:graphic>
      </p:graphicFrame>
    </p:spTree>
    <p:extLst>
      <p:ext uri="{BB962C8B-B14F-4D97-AF65-F5344CB8AC3E}">
        <p14:creationId xmlns:p14="http://schemas.microsoft.com/office/powerpoint/2010/main" val="3059664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88FF4B-38FD-47CD-8769-05353407D238}"/>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a:extLst>
              <a:ext uri="{FF2B5EF4-FFF2-40B4-BE49-F238E27FC236}">
                <a16:creationId xmlns="" xmlns:a16="http://schemas.microsoft.com/office/drawing/2014/main"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 xmlns:a16="http://schemas.microsoft.com/office/drawing/2014/main"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 xmlns:a16="http://schemas.microsoft.com/office/drawing/2014/main" id="{63C0BB94-5E3E-4739-9448-AA8F96DCCC0A}"/>
              </a:ext>
            </a:extLst>
          </p:cNvPr>
          <p:cNvGraphicFramePr>
            <a:graphicFrameLocks noGrp="1"/>
          </p:cNvGraphicFramePr>
          <p:nvPr>
            <p:extLst>
              <p:ext uri="{D42A27DB-BD31-4B8C-83A1-F6EECF244321}">
                <p14:modId xmlns:p14="http://schemas.microsoft.com/office/powerpoint/2010/main" val="4010727671"/>
              </p:ext>
            </p:extLst>
          </p:nvPr>
        </p:nvGraphicFramePr>
        <p:xfrm>
          <a:off x="1624013" y="1669977"/>
          <a:ext cx="4957092" cy="2951453"/>
        </p:xfrm>
        <a:graphic>
          <a:graphicData uri="http://schemas.openxmlformats.org/drawingml/2006/table">
            <a:tbl>
              <a:tblPr firstRow="1" firstCol="1" bandRow="1">
                <a:tableStyleId>{E27665BA-8202-44FC-AD62-C9F0E3EA811A}</a:tableStyleId>
              </a:tblPr>
              <a:tblGrid>
                <a:gridCol w="1925303">
                  <a:extLst>
                    <a:ext uri="{9D8B030D-6E8A-4147-A177-3AD203B41FA5}">
                      <a16:colId xmlns="" xmlns:a16="http://schemas.microsoft.com/office/drawing/2014/main" val="2104203393"/>
                    </a:ext>
                  </a:extLst>
                </a:gridCol>
                <a:gridCol w="3031789">
                  <a:extLst>
                    <a:ext uri="{9D8B030D-6E8A-4147-A177-3AD203B41FA5}">
                      <a16:colId xmlns="" xmlns:a16="http://schemas.microsoft.com/office/drawing/2014/main" val="3807746185"/>
                    </a:ext>
                  </a:extLst>
                </a:gridCol>
              </a:tblGrid>
              <a:tr h="1067222">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Front End Language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My SQL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21108203"/>
                  </a:ext>
                </a:extLst>
              </a:tr>
            </a:tbl>
          </a:graphicData>
        </a:graphic>
      </p:graphicFrame>
      <p:sp>
        <p:nvSpPr>
          <p:cNvPr id="9" name="Rectangle 2">
            <a:extLst>
              <a:ext uri="{FF2B5EF4-FFF2-40B4-BE49-F238E27FC236}">
                <a16:creationId xmlns="" xmlns:a16="http://schemas.microsoft.com/office/drawing/2014/main" id="{071164FE-165E-40D8-B75B-96A3B5502D2E}"/>
              </a:ext>
            </a:extLst>
          </p:cNvPr>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2527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3C20C4-9B75-4D45-96CD-64E552866F7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A98DC350-72BB-4644-8DA5-AD2C7074F91A}"/>
              </a:ext>
            </a:extLst>
          </p:cNvPr>
          <p:cNvSpPr>
            <a:spLocks noGrp="1"/>
          </p:cNvSpPr>
          <p:nvPr>
            <p:ph type="body" idx="1"/>
          </p:nvPr>
        </p:nvSpPr>
        <p:spPr>
          <a:xfrm>
            <a:off x="532052" y="1617010"/>
            <a:ext cx="7531235" cy="2724300"/>
          </a:xfrm>
        </p:spPr>
        <p:txBody>
          <a:bodyPr/>
          <a:lstStyle/>
          <a:p>
            <a:pPr marL="101600" indent="0" algn="just">
              <a:lnSpc>
                <a:spcPct val="150000"/>
              </a:lnSpc>
              <a:buNone/>
            </a:pPr>
            <a:r>
              <a:rPr lang="en-US" sz="1800" dirty="0" smtClean="0">
                <a:latin typeface="Times New Roman" pitchFamily="18" charset="0"/>
                <a:cs typeface="Times New Roman" panose="02020603050405020304" pitchFamily="18" charset="0"/>
              </a:rPr>
              <a:t>In our  </a:t>
            </a:r>
            <a:r>
              <a:rPr lang="en-US" sz="1800" dirty="0">
                <a:latin typeface="Times New Roman" panose="02020603050405020304" pitchFamily="18" charset="0"/>
                <a:cs typeface="Times New Roman" panose="02020603050405020304" pitchFamily="18" charset="0"/>
              </a:rPr>
              <a:t>future </a:t>
            </a:r>
            <a:r>
              <a:rPr lang="en-US" sz="1800" dirty="0" smtClean="0">
                <a:latin typeface="Times New Roman" panose="02020603050405020304" pitchFamily="18" charset="0"/>
                <a:cs typeface="Times New Roman" panose="02020603050405020304" pitchFamily="18" charset="0"/>
              </a:rPr>
              <a:t>work</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we focus  to </a:t>
            </a:r>
            <a:r>
              <a:rPr lang="en-US" sz="1800" dirty="0">
                <a:latin typeface="Times New Roman" pitchFamily="18" charset="0"/>
                <a:cs typeface="Times New Roman" pitchFamily="18" charset="0"/>
              </a:rPr>
              <a:t>achieve end to end transparency and verifiability of </a:t>
            </a:r>
            <a:r>
              <a:rPr lang="en-US" sz="1800" dirty="0" smtClean="0">
                <a:latin typeface="Times New Roman" pitchFamily="18" charset="0"/>
                <a:cs typeface="Times New Roman" pitchFamily="18" charset="0"/>
              </a:rPr>
              <a:t>drugs.</a:t>
            </a:r>
            <a:endParaRPr lang="en-US" sz="1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 xmlns:a16="http://schemas.microsoft.com/office/drawing/2014/main"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BB76E-7E65-4EED-9054-41DE8B794F92}"/>
              </a:ext>
            </a:extLst>
          </p:cNvPr>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DD59C5E6-0113-4B09-AF2B-4CE8E7F41C7F}"/>
              </a:ext>
            </a:extLst>
          </p:cNvPr>
          <p:cNvSpPr>
            <a:spLocks noGrp="1"/>
          </p:cNvSpPr>
          <p:nvPr>
            <p:ph type="body" idx="1"/>
          </p:nvPr>
        </p:nvSpPr>
        <p:spPr>
          <a:xfrm>
            <a:off x="244838" y="1221302"/>
            <a:ext cx="8654324" cy="3057537"/>
          </a:xfrm>
        </p:spPr>
        <p:txBody>
          <a:bodyPr/>
          <a:lstStyle/>
          <a:p>
            <a:pPr marL="0" indent="0" algn="just">
              <a:lnSpc>
                <a:spcPct val="150000"/>
              </a:lnSpc>
              <a:spcBef>
                <a:spcPts val="1400"/>
              </a:spcBef>
              <a:buClr>
                <a:schemeClr val="accent1"/>
              </a:buClr>
              <a:buSzPts val="2400"/>
              <a:buNone/>
            </a:pPr>
            <a:r>
              <a:rPr lang="en-US" sz="1800" dirty="0">
                <a:latin typeface="Times New Roman" pitchFamily="18" charset="0"/>
                <a:cs typeface="Times New Roman" pitchFamily="18" charset="0"/>
              </a:rPr>
              <a:t>In this article, we have investigated the challenge of drug traceability within pharmaceutical supply chains </a:t>
            </a:r>
            <a:r>
              <a:rPr lang="en-US" sz="1800" dirty="0" smtClean="0">
                <a:latin typeface="Times New Roman" pitchFamily="18" charset="0"/>
                <a:cs typeface="Times New Roman" pitchFamily="18" charset="0"/>
              </a:rPr>
              <a:t>highlighting </a:t>
            </a:r>
            <a:r>
              <a:rPr lang="en-US" sz="1800" dirty="0">
                <a:latin typeface="Times New Roman" pitchFamily="18" charset="0"/>
                <a:cs typeface="Times New Roman" pitchFamily="18" charset="0"/>
              </a:rPr>
              <a:t>its significance especially to protect against counterfeit drugs. We have developed and evaluated a blockchain-based solution for the pharmaceutical supply chain to track and trace drugs in a decentralized manner. We have demonstrated that our proposed solution is cost efficient in terms of the amount of gas spent in </a:t>
            </a:r>
            <a:r>
              <a:rPr lang="en-US" sz="1800" dirty="0" smtClean="0">
                <a:latin typeface="Times New Roman" pitchFamily="18" charset="0"/>
                <a:cs typeface="Times New Roman" pitchFamily="18" charset="0"/>
              </a:rPr>
              <a:t>executing the </a:t>
            </a:r>
            <a:r>
              <a:rPr lang="en-US" sz="1800" dirty="0">
                <a:latin typeface="Times New Roman" pitchFamily="18" charset="0"/>
                <a:cs typeface="Times New Roman" pitchFamily="18" charset="0"/>
              </a:rPr>
              <a:t>different functions that are triggered within the smart contract</a:t>
            </a:r>
            <a:endParaRPr lang="en-IN" sz="1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17</a:t>
            </a:fld>
            <a:endParaRPr lang="en"/>
          </a:p>
        </p:txBody>
      </p:sp>
      <p:pic>
        <p:nvPicPr>
          <p:cNvPr id="6" name="Picture 5">
            <a:extLst>
              <a:ext uri="{FF2B5EF4-FFF2-40B4-BE49-F238E27FC236}">
                <a16:creationId xmlns=""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F17129-63AA-4EF6-802C-84D2FBD02CDD}"/>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 xmlns:a16="http://schemas.microsoft.com/office/drawing/2014/main" id="{15ADD2A5-1116-4E5D-AB14-4B8F174D1A68}"/>
              </a:ext>
            </a:extLst>
          </p:cNvPr>
          <p:cNvSpPr>
            <a:spLocks noGrp="1"/>
          </p:cNvSpPr>
          <p:nvPr>
            <p:ph type="body" idx="1"/>
          </p:nvPr>
        </p:nvSpPr>
        <p:spPr>
          <a:xfrm>
            <a:off x="112257" y="1221302"/>
            <a:ext cx="8919486" cy="3635022"/>
          </a:xfrm>
        </p:spPr>
        <p:txBody>
          <a:bodyPr/>
          <a:lstStyle/>
          <a:p>
            <a:pPr indent="-457200" algn="just">
              <a:lnSpc>
                <a:spcPct val="150000"/>
              </a:lnSpc>
              <a:buNone/>
            </a:pPr>
            <a:r>
              <a:rPr lang="en-US" sz="1800" dirty="0">
                <a:latin typeface="Times New Roman" pitchFamily="18" charset="0"/>
                <a:cs typeface="Times New Roman" pitchFamily="18" charset="0"/>
              </a:rPr>
              <a:t>[1] Shortage of Personal Protective Equipment Endangering Health Workers Worldwide. Accessed: Jun. 3, 2020. [Online]. Available: https://tinyurl. </a:t>
            </a:r>
            <a:r>
              <a:rPr lang="en-US" sz="1800" dirty="0" smtClean="0">
                <a:latin typeface="Times New Roman" pitchFamily="18" charset="0"/>
                <a:cs typeface="Times New Roman" pitchFamily="18" charset="0"/>
              </a:rPr>
              <a:t>com/v5qauvp</a:t>
            </a:r>
          </a:p>
          <a:p>
            <a:pPr indent="-457200" algn="just">
              <a:lnSpc>
                <a:spcPct val="150000"/>
              </a:lnSpc>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[2] W. G. Chambliss, W. A. Carroll, D. Kennedy, D. Levine, M. A. </a:t>
            </a:r>
            <a:r>
              <a:rPr lang="en-US" sz="1800" dirty="0" err="1">
                <a:latin typeface="Times New Roman" pitchFamily="18" charset="0"/>
                <a:cs typeface="Times New Roman" pitchFamily="18" charset="0"/>
              </a:rPr>
              <a:t>Moné</a:t>
            </a:r>
            <a:r>
              <a:rPr lang="en-US" sz="1800" dirty="0">
                <a:latin typeface="Times New Roman" pitchFamily="18" charset="0"/>
                <a:cs typeface="Times New Roman" pitchFamily="18" charset="0"/>
              </a:rPr>
              <a:t>, L. D. </a:t>
            </a:r>
            <a:r>
              <a:rPr lang="en-US" sz="1800" dirty="0" err="1">
                <a:latin typeface="Times New Roman" pitchFamily="18" charset="0"/>
                <a:cs typeface="Times New Roman" pitchFamily="18" charset="0"/>
              </a:rPr>
              <a:t>Ried</a:t>
            </a:r>
            <a:r>
              <a:rPr lang="en-US" sz="1800" dirty="0">
                <a:latin typeface="Times New Roman" pitchFamily="18" charset="0"/>
                <a:cs typeface="Times New Roman" pitchFamily="18" charset="0"/>
              </a:rPr>
              <a:t>, M. Shepherd, and M. </a:t>
            </a:r>
            <a:r>
              <a:rPr lang="en-US" sz="1800" dirty="0" err="1">
                <a:latin typeface="Times New Roman" pitchFamily="18" charset="0"/>
                <a:cs typeface="Times New Roman" pitchFamily="18" charset="0"/>
              </a:rPr>
              <a:t>Yelvigi</a:t>
            </a:r>
            <a:r>
              <a:rPr lang="en-US" sz="1800" dirty="0">
                <a:latin typeface="Times New Roman" pitchFamily="18" charset="0"/>
                <a:cs typeface="Times New Roman" pitchFamily="18" charset="0"/>
              </a:rPr>
              <a:t>, ‘‘Role of the pharmacist in preventing distribution of counterfeit medications,’’ J. Amer. Pharmacists Assoc., vol. 52, no. 2, pp. 195–199, Mar. 2012</a:t>
            </a:r>
            <a:r>
              <a:rPr lang="en-US" sz="1800" dirty="0" smtClean="0">
                <a:latin typeface="Times New Roman" pitchFamily="18" charset="0"/>
                <a:cs typeface="Times New Roman" pitchFamily="18" charset="0"/>
              </a:rPr>
              <a:t>.</a:t>
            </a:r>
          </a:p>
          <a:p>
            <a:pPr indent="-457200" algn="just">
              <a:lnSpc>
                <a:spcPct val="150000"/>
              </a:lnSpc>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[3] Z. RJ, ‘‘Roles for pharmacy in combating counterfeit drugs,’’ J. Amer. Pharmacists Assoc., vol. 48, pp. e71–e88, Jul. 2008.</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998181"/>
            <a:ext cx="7630695" cy="2961900"/>
          </a:xfrm>
          <a:prstGeom prst="rect">
            <a:avLst/>
          </a:prstGeom>
        </p:spPr>
        <p:txBody>
          <a:bodyPr spcFirstLastPara="1" wrap="square" lIns="91425" tIns="91425" rIns="91425" bIns="91425" anchor="ctr" anchorCtr="0">
            <a:noAutofit/>
          </a:bodyPr>
          <a:lstStyle/>
          <a:p>
            <a:r>
              <a:rPr lang="en-US" sz="2400" dirty="0" smtClean="0">
                <a:latin typeface="Times New Roman" pitchFamily="18" charset="0"/>
                <a:cs typeface="Times New Roman" pitchFamily="18" charset="0"/>
              </a:rPr>
              <a:t>A BLOCKCHAIN-BASED APPROACH FOR DRUG TRACEABILITY IN HEALTHCARE SUPPLY CHAIN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07234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AIM OF PROJECT</a:t>
            </a:r>
            <a:endParaRPr sz="2400"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59499" y="1733906"/>
            <a:ext cx="8625001" cy="3017019"/>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sz="1800" dirty="0">
                <a:solidFill>
                  <a:schemeClr val="tx2">
                    <a:lumMod val="10000"/>
                  </a:schemeClr>
                </a:solidFill>
                <a:latin typeface="Times New Roman" pitchFamily="18" charset="0"/>
                <a:cs typeface="Times New Roman" pitchFamily="18" charset="0"/>
              </a:rPr>
              <a:t>The main aim of the project to</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improve traceability in pharmaceutical industry based on Quorum blockchain with future plans to accommodate other platforms such as Ethereum and </a:t>
            </a:r>
            <a:r>
              <a:rPr lang="en-US" sz="1800" dirty="0" smtClean="0">
                <a:latin typeface="Times New Roman" pitchFamily="18" charset="0"/>
                <a:cs typeface="Times New Roman" pitchFamily="18" charset="0"/>
              </a:rPr>
              <a:t>Hyper ledger.</a:t>
            </a:r>
            <a:endParaRPr lang="en-US" sz="1800" dirty="0">
              <a:solidFill>
                <a:schemeClr val="tx2">
                  <a:lumMod val="10000"/>
                </a:schemeClr>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293683" y="1221302"/>
            <a:ext cx="8309404" cy="3651033"/>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Clr>
                <a:schemeClr val="accent1"/>
              </a:buClr>
              <a:buSzPts val="2400"/>
              <a:buFont typeface="Wingdings" pitchFamily="2" charset="2"/>
              <a:buChar char="v"/>
            </a:pPr>
            <a:r>
              <a:rPr lang="en-US" sz="1800" dirty="0">
                <a:latin typeface="Times New Roman" pitchFamily="18" charset="0"/>
                <a:cs typeface="Times New Roman" pitchFamily="18" charset="0"/>
              </a:rPr>
              <a:t>Healthcare supply chains are complex structures spanning across multiple organizational and geographical boundaries, providing critical backbone to services vital for everyday life</a:t>
            </a:r>
            <a:r>
              <a:rPr lang="en-US" sz="1800" dirty="0" smtClean="0">
                <a:latin typeface="Times New Roman" pitchFamily="18" charset="0"/>
                <a:cs typeface="Times New Roman" pitchFamily="18" charset="0"/>
              </a:rPr>
              <a:t>.</a:t>
            </a:r>
          </a:p>
          <a:p>
            <a:pPr marL="342900" indent="-342900" algn="just">
              <a:lnSpc>
                <a:spcPct val="150000"/>
              </a:lnSpc>
              <a:spcBef>
                <a:spcPts val="0"/>
              </a:spcBef>
              <a:buClr>
                <a:schemeClr val="accent1"/>
              </a:buClr>
              <a:buSzPts val="2400"/>
              <a:buFont typeface="Wingdings" pitchFamily="2" charset="2"/>
              <a:buChar char="v"/>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inherent complexity of such systems can introduce impurities including inaccurate information, lack of transparency and limited data provenance. Counterfeit drugs is one consequence of such limitations within existing supply chains which not only has serious adverse impact on human health but also causes severe economic loss to the healthcare industry. </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38600" y="1262794"/>
            <a:ext cx="8711911" cy="3750126"/>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dirty="0">
                <a:latin typeface="Times New Roman" pitchFamily="18" charset="0"/>
                <a:cs typeface="Times New Roman" pitchFamily="18" charset="0"/>
              </a:rPr>
              <a:t>Healthcare supply chain is a complex network of several independent entities that include raw material suppliers, manufacturer, distributor, pharmacies, hospitals and patients. Tracking supplies through this network is non-trivial due to several factors including lack of information, </a:t>
            </a:r>
            <a:r>
              <a:rPr lang="en-US" sz="1800" dirty="0" smtClean="0">
                <a:latin typeface="Times New Roman" pitchFamily="18" charset="0"/>
                <a:cs typeface="Times New Roman" pitchFamily="18" charset="0"/>
              </a:rPr>
              <a:t>centralized </a:t>
            </a:r>
            <a:r>
              <a:rPr lang="en-US" sz="1800" dirty="0">
                <a:latin typeface="Times New Roman" pitchFamily="18" charset="0"/>
                <a:cs typeface="Times New Roman" pitchFamily="18" charset="0"/>
              </a:rPr>
              <a:t>control and competing </a:t>
            </a:r>
            <a:r>
              <a:rPr lang="en-US" sz="1800" dirty="0" err="1" smtClean="0">
                <a:latin typeface="Times New Roman" pitchFamily="18" charset="0"/>
                <a:cs typeface="Times New Roman" pitchFamily="18" charset="0"/>
              </a:rPr>
              <a:t>behaviour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among stakeholders. Such complexity not only results in in-efficiencies such as those highlighted through COVID-19 pandemic </a:t>
            </a:r>
            <a:r>
              <a:rPr lang="en-US" sz="1800" dirty="0" smtClean="0">
                <a:latin typeface="Times New Roman" pitchFamily="18" charset="0"/>
                <a:cs typeface="Times New Roman" pitchFamily="18" charset="0"/>
              </a:rPr>
              <a:t>but </a:t>
            </a:r>
            <a:r>
              <a:rPr lang="en-US" sz="1800" dirty="0">
                <a:latin typeface="Times New Roman" pitchFamily="18" charset="0"/>
                <a:cs typeface="Times New Roman" pitchFamily="18" charset="0"/>
              </a:rPr>
              <a:t>can also aggravate the challenge of mitigating against </a:t>
            </a:r>
            <a:r>
              <a:rPr lang="en-US" sz="1800" dirty="0" smtClean="0">
                <a:latin typeface="Times New Roman" pitchFamily="18" charset="0"/>
                <a:cs typeface="Times New Roman" pitchFamily="18" charset="0"/>
              </a:rPr>
              <a:t>counterfeit </a:t>
            </a:r>
            <a:r>
              <a:rPr lang="en-US" sz="1800" dirty="0">
                <a:latin typeface="Times New Roman" pitchFamily="18" charset="0"/>
                <a:cs typeface="Times New Roman" pitchFamily="18" charset="0"/>
              </a:rPr>
              <a:t>drugs as these can easily permeate the healthcare supply chain.</a:t>
            </a:r>
            <a:endParaRPr lang="en-US" sz="18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156842" y="1301068"/>
            <a:ext cx="8830315" cy="4157967"/>
          </a:xfrm>
          <a:prstGeom prst="rect">
            <a:avLst/>
          </a:prstGeom>
        </p:spPr>
        <p:txBody>
          <a:bodyPr spcFirstLastPara="1" wrap="square" lIns="91425" tIns="91425" rIns="91425" bIns="91425" anchor="t" anchorCtr="0">
            <a:noAutofit/>
          </a:bodyPr>
          <a:lstStyle/>
          <a:p>
            <a:pPr marL="355600" algn="just">
              <a:lnSpc>
                <a:spcPct val="150000"/>
              </a:lnSpc>
              <a:spcBef>
                <a:spcPts val="1400"/>
              </a:spcBef>
              <a:buClr>
                <a:schemeClr val="accent1"/>
              </a:buClr>
              <a:buSzPts val="2400"/>
              <a:buFont typeface="Wingdings" pitchFamily="2" charset="2"/>
              <a:buChar char="v"/>
            </a:pPr>
            <a:r>
              <a:rPr lang="en-US" sz="1800" dirty="0" smtClean="0">
                <a:latin typeface="Times New Roman" pitchFamily="18" charset="0"/>
                <a:cs typeface="Times New Roman" pitchFamily="18" charset="0"/>
              </a:rPr>
              <a:t>In our existing system  supply </a:t>
            </a:r>
            <a:r>
              <a:rPr lang="en-US" sz="1800" dirty="0">
                <a:latin typeface="Times New Roman" pitchFamily="18" charset="0"/>
                <a:cs typeface="Times New Roman" pitchFamily="18" charset="0"/>
              </a:rPr>
              <a:t>chains which not only has serious adverse impact on human health but also causes severe economic loss to the healthcare industry</a:t>
            </a:r>
            <a:r>
              <a:rPr lang="en-US" sz="1800" dirty="0" smtClean="0">
                <a:latin typeface="Times New Roman" pitchFamily="18" charset="0"/>
                <a:cs typeface="Times New Roman" pitchFamily="18" charset="0"/>
              </a:rPr>
              <a:t>.</a:t>
            </a:r>
            <a:endParaRPr lang="en-US" sz="1800" i="0" dirty="0">
              <a:solidFill>
                <a:srgbClr val="202124"/>
              </a:solidFill>
              <a:effectLst/>
              <a:latin typeface="Times New Roman" pitchFamily="18" charset="0"/>
              <a:cs typeface="Times New Roman" pitchFamily="18" charset="0"/>
            </a:endParaRPr>
          </a:p>
          <a:p>
            <a:pPr marL="355600" algn="just">
              <a:lnSpc>
                <a:spcPct val="150000"/>
              </a:lnSpc>
              <a:spcBef>
                <a:spcPts val="1400"/>
              </a:spcBef>
              <a:buClr>
                <a:schemeClr val="accent1"/>
              </a:buClr>
              <a:buSzPts val="2400"/>
              <a:buFont typeface="Wingdings" pitchFamily="2" charset="2"/>
              <a:buChar char="v"/>
            </a:pPr>
            <a:r>
              <a:rPr lang="en-US" sz="1800" dirty="0" smtClean="0">
                <a:latin typeface="Times New Roman" pitchFamily="18" charset="0"/>
                <a:cs typeface="Times New Roman" pitchFamily="18" charset="0"/>
              </a:rPr>
              <a:t>The systems </a:t>
            </a:r>
            <a:r>
              <a:rPr lang="en-US" sz="1800" dirty="0">
                <a:latin typeface="Times New Roman" pitchFamily="18" charset="0"/>
                <a:cs typeface="Times New Roman" pitchFamily="18" charset="0"/>
              </a:rPr>
              <a:t>are centralized leading to data privacy, transparency and authenticity issues in healthcare supply </a:t>
            </a:r>
            <a:r>
              <a:rPr lang="en-US" sz="1800" dirty="0" smtClean="0">
                <a:latin typeface="Times New Roman" pitchFamily="18" charset="0"/>
                <a:cs typeface="Times New Roman" pitchFamily="18" charset="0"/>
              </a:rPr>
              <a:t>chains.</a:t>
            </a:r>
            <a:endParaRPr lang="en-US" sz="18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86F47A-C7FB-4FD5-A4CC-EE9F0EB5326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59AA40C3-B66B-4297-B378-4A26BC42B11A}"/>
              </a:ext>
            </a:extLst>
          </p:cNvPr>
          <p:cNvSpPr>
            <a:spLocks noGrp="1"/>
          </p:cNvSpPr>
          <p:nvPr>
            <p:ph type="body" idx="1"/>
          </p:nvPr>
        </p:nvSpPr>
        <p:spPr>
          <a:xfrm>
            <a:off x="440268" y="1537988"/>
            <a:ext cx="7905242" cy="2892344"/>
          </a:xfrm>
        </p:spPr>
        <p:txBody>
          <a:bodyPr/>
          <a:lstStyle/>
          <a:p>
            <a:pPr algn="just">
              <a:lnSpc>
                <a:spcPct val="150000"/>
              </a:lnSpc>
              <a:buClr>
                <a:schemeClr val="accent1"/>
              </a:buClr>
              <a:buFont typeface="Wingdings" pitchFamily="2" charset="2"/>
              <a:buChar char="v"/>
            </a:pPr>
            <a:r>
              <a:rPr lang="en-US" sz="1800" dirty="0">
                <a:latin typeface="Times New Roman" pitchFamily="18" charset="0"/>
                <a:cs typeface="Times New Roman" pitchFamily="18" charset="0"/>
              </a:rPr>
              <a:t>Security </a:t>
            </a:r>
            <a:r>
              <a:rPr lang="en-US" sz="1800" dirty="0" smtClean="0">
                <a:latin typeface="Times New Roman" pitchFamily="18" charset="0"/>
                <a:cs typeface="Times New Roman" pitchFamily="18" charset="0"/>
              </a:rPr>
              <a:t>issues</a:t>
            </a:r>
          </a:p>
          <a:p>
            <a:pPr algn="just">
              <a:lnSpc>
                <a:spcPct val="150000"/>
              </a:lnSpc>
              <a:buClr>
                <a:schemeClr val="accent1"/>
              </a:buClr>
              <a:buFont typeface="Wingdings" pitchFamily="2" charset="2"/>
              <a:buChar char="v"/>
            </a:pPr>
            <a:r>
              <a:rPr lang="en-US" sz="1800" dirty="0">
                <a:latin typeface="Times New Roman" pitchFamily="18" charset="0"/>
                <a:cs typeface="Times New Roman" pitchFamily="18" charset="0"/>
              </a:rPr>
              <a:t>The personal touch is very </a:t>
            </a:r>
            <a:r>
              <a:rPr lang="en-US" sz="1800" dirty="0" smtClean="0">
                <a:latin typeface="Times New Roman" pitchFamily="18" charset="0"/>
                <a:cs typeface="Times New Roman" pitchFamily="18" charset="0"/>
              </a:rPr>
              <a:t>less.</a:t>
            </a:r>
          </a:p>
          <a:p>
            <a:pPr algn="just">
              <a:lnSpc>
                <a:spcPct val="150000"/>
              </a:lnSpc>
              <a:buClr>
                <a:schemeClr val="accent1"/>
              </a:buClr>
              <a:buFont typeface="Wingdings" pitchFamily="2" charset="2"/>
              <a:buChar char="v"/>
            </a:pPr>
            <a:r>
              <a:rPr lang="en-US" sz="1800" dirty="0" smtClean="0">
                <a:latin typeface="Times New Roman" pitchFamily="18" charset="0"/>
                <a:cs typeface="Times New Roman" pitchFamily="18" charset="0"/>
              </a:rPr>
              <a:t>Internet </a:t>
            </a:r>
            <a:r>
              <a:rPr lang="en-US" sz="1800" dirty="0">
                <a:latin typeface="Times New Roman" pitchFamily="18" charset="0"/>
                <a:cs typeface="Times New Roman" pitchFamily="18" charset="0"/>
              </a:rPr>
              <a:t>bandwidth</a:t>
            </a:r>
            <a:endParaRPr lang="en-US" sz="1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 xmlns:a16="http://schemas.microsoft.com/office/drawing/2014/main"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78C270-A84B-4183-864C-F73859C8E72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9D3DCE1F-DCDB-44D0-894F-1E1EDF67E158}"/>
              </a:ext>
            </a:extLst>
          </p:cNvPr>
          <p:cNvSpPr>
            <a:spLocks noGrp="1"/>
          </p:cNvSpPr>
          <p:nvPr>
            <p:ph type="body" idx="1"/>
          </p:nvPr>
        </p:nvSpPr>
        <p:spPr>
          <a:xfrm>
            <a:off x="227075" y="1354951"/>
            <a:ext cx="8394013" cy="3616441"/>
          </a:xfrm>
        </p:spPr>
        <p:txBody>
          <a:bodyPr/>
          <a:lstStyle/>
          <a:p>
            <a:pPr algn="just">
              <a:lnSpc>
                <a:spcPct val="150000"/>
              </a:lnSpc>
              <a:buClr>
                <a:schemeClr val="accent1"/>
              </a:buClr>
              <a:buFont typeface="Wingdings" pitchFamily="2" charset="2"/>
              <a:buChar char="v"/>
            </a:pPr>
            <a:r>
              <a:rPr lang="en-US" sz="1800" dirty="0" smtClean="0">
                <a:latin typeface="Times New Roman" pitchFamily="18" charset="0"/>
                <a:cs typeface="Times New Roman" pitchFamily="18" charset="0"/>
              </a:rPr>
              <a:t>In this we proposed to  </a:t>
            </a:r>
            <a:r>
              <a:rPr lang="en-US" sz="1800" dirty="0">
                <a:latin typeface="Times New Roman" pitchFamily="18" charset="0"/>
                <a:cs typeface="Times New Roman" pitchFamily="18" charset="0"/>
              </a:rPr>
              <a:t>blockchain-based solution for the </a:t>
            </a:r>
            <a:r>
              <a:rPr lang="en-US" sz="1800" dirty="0" smtClean="0">
                <a:latin typeface="Times New Roman" pitchFamily="18" charset="0"/>
                <a:cs typeface="Times New Roman" pitchFamily="18" charset="0"/>
              </a:rPr>
              <a:t>healthcare </a:t>
            </a:r>
            <a:r>
              <a:rPr lang="en-US" sz="1800" dirty="0">
                <a:latin typeface="Times New Roman" pitchFamily="18" charset="0"/>
                <a:cs typeface="Times New Roman" pitchFamily="18" charset="0"/>
              </a:rPr>
              <a:t>supply chain where integrity, accountability, </a:t>
            </a:r>
            <a:r>
              <a:rPr lang="en-US" sz="1800" dirty="0" smtClean="0">
                <a:latin typeface="Times New Roman" pitchFamily="18" charset="0"/>
                <a:cs typeface="Times New Roman" pitchFamily="18" charset="0"/>
              </a:rPr>
              <a:t>authorization</a:t>
            </a:r>
            <a:r>
              <a:rPr lang="en-US" sz="1800" dirty="0">
                <a:latin typeface="Times New Roman" pitchFamily="18" charset="0"/>
                <a:cs typeface="Times New Roman" pitchFamily="18" charset="0"/>
              </a:rPr>
              <a:t>, availability, and non-repudiation are considered as key security </a:t>
            </a:r>
            <a:r>
              <a:rPr lang="en-US" sz="1800" dirty="0" smtClean="0">
                <a:latin typeface="Times New Roman" pitchFamily="18" charset="0"/>
                <a:cs typeface="Times New Roman" pitchFamily="18" charset="0"/>
              </a:rPr>
              <a:t>goals.</a:t>
            </a:r>
          </a:p>
          <a:p>
            <a:pPr algn="just">
              <a:lnSpc>
                <a:spcPct val="150000"/>
              </a:lnSpc>
              <a:buClr>
                <a:schemeClr val="accent1"/>
              </a:buClr>
              <a:buFont typeface="Wingdings" pitchFamily="2" charset="2"/>
              <a:buChar char="v"/>
            </a:pPr>
            <a:r>
              <a:rPr lang="en-US" sz="1800" dirty="0" smtClean="0">
                <a:latin typeface="Times New Roman" pitchFamily="18" charset="0"/>
                <a:cs typeface="Times New Roman" pitchFamily="18" charset="0"/>
              </a:rPr>
              <a:t>We </a:t>
            </a:r>
            <a:r>
              <a:rPr lang="en-US" sz="1800" dirty="0">
                <a:latin typeface="Times New Roman" pitchFamily="18" charset="0"/>
                <a:cs typeface="Times New Roman" pitchFamily="18" charset="0"/>
              </a:rPr>
              <a:t>provide performance analysis and practical application, the results show that our system improves the </a:t>
            </a:r>
            <a:r>
              <a:rPr lang="en-US" sz="1800" dirty="0" smtClean="0">
                <a:latin typeface="Times New Roman" pitchFamily="18" charset="0"/>
                <a:cs typeface="Times New Roman" pitchFamily="18" charset="0"/>
              </a:rPr>
              <a:t>query </a:t>
            </a:r>
            <a:r>
              <a:rPr lang="en-US" sz="1800" dirty="0">
                <a:latin typeface="Times New Roman" pitchFamily="18" charset="0"/>
                <a:cs typeface="Times New Roman" pitchFamily="18" charset="0"/>
              </a:rPr>
              <a:t>efficiency and the security of private </a:t>
            </a:r>
            <a:r>
              <a:rPr lang="en-US" sz="1800" dirty="0" smtClean="0">
                <a:latin typeface="Times New Roman" pitchFamily="18" charset="0"/>
                <a:cs typeface="Times New Roman" pitchFamily="18" charset="0"/>
              </a:rPr>
              <a:t>information.</a:t>
            </a:r>
            <a:endParaRPr lang="en-US" sz="1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AAD823-B8F6-4E18-95C6-56FCED37445E}"/>
              </a:ext>
            </a:extLst>
          </p:cNvPr>
          <p:cNvSpPr>
            <a:spLocks noGrp="1"/>
          </p:cNvSpPr>
          <p:nvPr>
            <p:ph type="title"/>
          </p:nvPr>
        </p:nvSpPr>
        <p:spPr/>
        <p:txBody>
          <a:bodyPr/>
          <a:lstStyle/>
          <a:p>
            <a:r>
              <a:rPr lang="en-US" sz="2400" dirty="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p:txBody>
      </p:sp>
      <p:sp>
        <p:nvSpPr>
          <p:cNvPr id="3" name="Text Placeholder 2">
            <a:extLst>
              <a:ext uri="{FF2B5EF4-FFF2-40B4-BE49-F238E27FC236}">
                <a16:creationId xmlns="" xmlns:a16="http://schemas.microsoft.com/office/drawing/2014/main" id="{514681C1-68A4-4DE1-B55D-2D9A3EECCA0B}"/>
              </a:ext>
            </a:extLst>
          </p:cNvPr>
          <p:cNvSpPr>
            <a:spLocks noGrp="1"/>
          </p:cNvSpPr>
          <p:nvPr>
            <p:ph type="body" idx="1"/>
          </p:nvPr>
        </p:nvSpPr>
        <p:spPr>
          <a:xfrm>
            <a:off x="0" y="1413213"/>
            <a:ext cx="9092206" cy="3337712"/>
          </a:xfrm>
        </p:spPr>
        <p:txBody>
          <a:bodyPr/>
          <a:lstStyle/>
          <a:p>
            <a:pPr>
              <a:lnSpc>
                <a:spcPct val="150000"/>
              </a:lnSpc>
              <a:buClr>
                <a:schemeClr val="accent1"/>
              </a:buClr>
              <a:buFont typeface="Wingdings" pitchFamily="2" charset="2"/>
              <a:buChar char="v"/>
            </a:pPr>
            <a:r>
              <a:rPr lang="en-US" sz="1800" dirty="0" smtClean="0">
                <a:solidFill>
                  <a:schemeClr val="tx1"/>
                </a:solidFill>
                <a:latin typeface="Times New Roman" pitchFamily="18" charset="0"/>
                <a:cs typeface="Times New Roman" panose="02020603050405020304" pitchFamily="18" charset="0"/>
              </a:rPr>
              <a:t>High security.</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buClr>
                <a:schemeClr val="accent1"/>
              </a:buClr>
              <a:buFont typeface="Wingdings" pitchFamily="2" charset="2"/>
              <a:buChar char="v"/>
            </a:pPr>
            <a:r>
              <a:rPr lang="en-US" sz="1800" dirty="0">
                <a:latin typeface="Times New Roman" pitchFamily="18" charset="0"/>
                <a:cs typeface="Times New Roman" pitchFamily="18" charset="0"/>
              </a:rPr>
              <a:t>Traffic and crowd can be </a:t>
            </a:r>
            <a:r>
              <a:rPr lang="en-US" sz="1800" dirty="0" smtClean="0">
                <a:latin typeface="Times New Roman" pitchFamily="18" charset="0"/>
                <a:cs typeface="Times New Roman" pitchFamily="18" charset="0"/>
              </a:rPr>
              <a:t>avoided</a:t>
            </a:r>
            <a:r>
              <a:rPr lang="en-US" sz="1800" dirty="0">
                <a:latin typeface="Times New Roman" pitchFamily="18" charset="0"/>
                <a:cs typeface="Times New Roman" pitchFamily="18" charset="0"/>
              </a:rPr>
              <a:t>.</a:t>
            </a:r>
          </a:p>
          <a:p>
            <a:pPr>
              <a:buClr>
                <a:schemeClr val="accent1"/>
              </a:buClr>
              <a:buFont typeface="Wingdings" pitchFamily="2" charset="2"/>
              <a:buChar char="v"/>
            </a:pPr>
            <a:r>
              <a:rPr lang="en-US" sz="1800" dirty="0">
                <a:latin typeface="Times New Roman" pitchFamily="18" charset="0"/>
                <a:cs typeface="Times New Roman" pitchFamily="18" charset="0"/>
              </a:rPr>
              <a:t>Time </a:t>
            </a:r>
            <a:r>
              <a:rPr lang="en-US" sz="1800" dirty="0" smtClean="0">
                <a:latin typeface="Times New Roman" pitchFamily="18" charset="0"/>
                <a:cs typeface="Times New Roman" pitchFamily="18" charset="0"/>
              </a:rPr>
              <a:t>saved</a:t>
            </a:r>
          </a:p>
          <a:p>
            <a:pPr>
              <a:buClr>
                <a:schemeClr val="accent1"/>
              </a:buClr>
              <a:buFont typeface="Wingdings" pitchFamily="2" charset="2"/>
              <a:buChar char="v"/>
            </a:pPr>
            <a:r>
              <a:rPr lang="en-US" sz="1800" dirty="0">
                <a:latin typeface="Times New Roman" pitchFamily="18" charset="0"/>
                <a:cs typeface="Times New Roman" pitchFamily="18" charset="0"/>
              </a:rPr>
              <a:t>Saves money</a:t>
            </a:r>
          </a:p>
        </p:txBody>
      </p:sp>
      <p:sp>
        <p:nvSpPr>
          <p:cNvPr id="5" name="Slide Number Placeholder 4">
            <a:extLst>
              <a:ext uri="{FF2B5EF4-FFF2-40B4-BE49-F238E27FC236}">
                <a16:creationId xmlns=""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 xmlns:a16="http://schemas.microsoft.com/office/drawing/2014/main"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214987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2437</TotalTime>
  <Words>789</Words>
  <Application>Microsoft Office PowerPoint</Application>
  <PresentationFormat>On-screen Show (16:9)</PresentationFormat>
  <Paragraphs>98</Paragraphs>
  <Slides>19</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Arvo</vt:lpstr>
      <vt:lpstr>Calibri</vt:lpstr>
      <vt:lpstr>Roboto Condensed</vt:lpstr>
      <vt:lpstr>Roboto Condensed Light</vt:lpstr>
      <vt:lpstr>Wingdings</vt:lpstr>
      <vt:lpstr>Times New Roman</vt:lpstr>
      <vt:lpstr>Salerio template</vt:lpstr>
      <vt:lpstr>HELLO!</vt:lpstr>
      <vt:lpstr>A BLOCKCHAIN-BASED APPROACH FOR DRUG TRACEABILITY IN HEALTHCARE SUPPLY CHAIN</vt:lpstr>
      <vt:lpstr>AIM OF PROJECT</vt:lpstr>
      <vt:lpstr>ABSTRACT</vt:lpstr>
      <vt:lpstr>INTRODUCTION </vt:lpstr>
      <vt:lpstr>EXISTING SYSTEM</vt:lpstr>
      <vt:lpstr>DISADVANTAGES</vt:lpstr>
      <vt:lpstr>PROPOSED SYSTEM</vt:lpstr>
      <vt:lpstr>ADVANTAGES</vt:lpstr>
      <vt:lpstr>SYSTEM ARCHITECTURE</vt:lpstr>
      <vt:lpstr>MODULES</vt:lpstr>
      <vt:lpstr>ADMIN</vt:lpstr>
      <vt:lpstr>PowerPoint Presentation</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T460</cp:lastModifiedBy>
  <cp:revision>134</cp:revision>
  <dcterms:modified xsi:type="dcterms:W3CDTF">2022-10-21T07:07:00Z</dcterms:modified>
</cp:coreProperties>
</file>