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2"/>
  </p:notesMasterIdLst>
  <p:sldIdLst>
    <p:sldId id="258" r:id="rId2"/>
    <p:sldId id="308" r:id="rId3"/>
    <p:sldId id="257" r:id="rId4"/>
    <p:sldId id="297" r:id="rId5"/>
    <p:sldId id="298" r:id="rId6"/>
    <p:sldId id="299" r:id="rId7"/>
    <p:sldId id="309" r:id="rId8"/>
    <p:sldId id="310" r:id="rId9"/>
    <p:sldId id="311" r:id="rId10"/>
    <p:sldId id="312" r:id="rId11"/>
    <p:sldId id="313" r:id="rId12"/>
    <p:sldId id="328" r:id="rId13"/>
    <p:sldId id="315" r:id="rId14"/>
    <p:sldId id="329" r:id="rId15"/>
    <p:sldId id="316" r:id="rId16"/>
    <p:sldId id="317" r:id="rId17"/>
    <p:sldId id="321" r:id="rId18"/>
    <p:sldId id="318" r:id="rId19"/>
    <p:sldId id="319" r:id="rId20"/>
    <p:sldId id="278" r:id="rId21"/>
  </p:sldIdLst>
  <p:sldSz cx="9144000" cy="5143500" type="screen16x9"/>
  <p:notesSz cx="6858000" cy="9144000"/>
  <p:embeddedFontLst>
    <p:embeddedFont>
      <p:font typeface="Roboto Condensed Light"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oboto Condensed" panose="020B0604020202020204" charset="0"/>
      <p:regular r:id="rId31"/>
      <p:bold r:id="rId32"/>
      <p:italic r:id="rId33"/>
      <p:boldItalic r:id="rId34"/>
    </p:embeddedFont>
    <p:embeddedFont>
      <p:font typeface="Arv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533" autoAdjust="0"/>
  </p:normalViewPr>
  <p:slideViewPr>
    <p:cSldViewPr snapToGrid="0">
      <p:cViewPr varScale="1">
        <p:scale>
          <a:sx n="80" d="100"/>
          <a:sy n="80" d="100"/>
        </p:scale>
        <p:origin x="1032" y="84"/>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2128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85582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2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89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6889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611075" y="364791"/>
            <a:ext cx="5258400" cy="766200"/>
          </a:xfrm>
        </p:spPr>
        <p:txBody>
          <a:bodyPr/>
          <a:lstStyle/>
          <a:p>
            <a:r>
              <a:rPr lang="en-US" sz="2400" dirty="0">
                <a:latin typeface="Times New Roman" pitchFamily="18" charset="0"/>
                <a:cs typeface="Times New Roman" pitchFamily="18" charset="0"/>
              </a:rPr>
              <a:t>SYSTEM ARCHITECTURE</a:t>
            </a:r>
            <a:endParaRPr lang="en-IN" sz="24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3"/>
          <a:stretch>
            <a:fillRect/>
          </a:stretch>
        </p:blipFill>
        <p:spPr>
          <a:xfrm>
            <a:off x="7727819" y="32108"/>
            <a:ext cx="1364387" cy="1189194"/>
          </a:xfrm>
          <a:prstGeom prst="rect">
            <a:avLst/>
          </a:prstGeom>
        </p:spPr>
      </p:pic>
      <p:pic>
        <p:nvPicPr>
          <p:cNvPr id="4" name="Picture 3">
            <a:extLst>
              <a:ext uri="{FF2B5EF4-FFF2-40B4-BE49-F238E27FC236}">
                <a16:creationId xmlns:a16="http://schemas.microsoft.com/office/drawing/2014/main" xmlns="" id="{4F992082-ED31-CFB9-B7A1-07A5BAA2CB1E}"/>
              </a:ext>
            </a:extLst>
          </p:cNvPr>
          <p:cNvPicPr>
            <a:picLocks noChangeAspect="1"/>
          </p:cNvPicPr>
          <p:nvPr/>
        </p:nvPicPr>
        <p:blipFill>
          <a:blip r:embed="rId4"/>
          <a:stretch>
            <a:fillRect/>
          </a:stretch>
        </p:blipFill>
        <p:spPr>
          <a:xfrm>
            <a:off x="745228" y="1336145"/>
            <a:ext cx="5683707" cy="3807355"/>
          </a:xfrm>
          <a:prstGeom prst="rect">
            <a:avLst/>
          </a:prstGeom>
        </p:spPr>
      </p:pic>
      <p:pic>
        <p:nvPicPr>
          <p:cNvPr id="7" name="Picture 6">
            <a:extLst>
              <a:ext uri="{FF2B5EF4-FFF2-40B4-BE49-F238E27FC236}">
                <a16:creationId xmlns:a16="http://schemas.microsoft.com/office/drawing/2014/main" xmlns="" id="{278BFEA4-69A2-0837-85D3-B99C0F3577CD}"/>
              </a:ext>
            </a:extLst>
          </p:cNvPr>
          <p:cNvPicPr>
            <a:picLocks noChangeAspect="1"/>
          </p:cNvPicPr>
          <p:nvPr/>
        </p:nvPicPr>
        <p:blipFill>
          <a:blip r:embed="rId5"/>
          <a:stretch>
            <a:fillRect/>
          </a:stretch>
        </p:blipFill>
        <p:spPr>
          <a:xfrm>
            <a:off x="285324" y="1650832"/>
            <a:ext cx="975360" cy="975360"/>
          </a:xfrm>
          <a:prstGeom prst="rect">
            <a:avLst/>
          </a:prstGeom>
        </p:spPr>
      </p:pic>
      <p:pic>
        <p:nvPicPr>
          <p:cNvPr id="1032" name="Picture 8" descr="Hospital Patient icon PNG and SVG Vector Free Download">
            <a:extLst>
              <a:ext uri="{FF2B5EF4-FFF2-40B4-BE49-F238E27FC236}">
                <a16:creationId xmlns:a16="http://schemas.microsoft.com/office/drawing/2014/main" xmlns="" id="{927AAC90-D40F-E88A-A126-01F77DB40F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324" y="3648951"/>
            <a:ext cx="851022" cy="8624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D Blue Storage Host Clouds Icon PNG | Citypng">
            <a:extLst>
              <a:ext uri="{FF2B5EF4-FFF2-40B4-BE49-F238E27FC236}">
                <a16:creationId xmlns:a16="http://schemas.microsoft.com/office/drawing/2014/main" xmlns="" id="{8AAD5791-A22D-2C0B-4854-4A710BDE88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3236" y="2377350"/>
            <a:ext cx="1221835" cy="86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In this project has three modules:</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1. Cloud Server</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2. Patient Sensor</a:t>
            </a:r>
          </a:p>
          <a:p>
            <a:pPr marL="0" indent="0">
              <a:lnSpc>
                <a:spcPct val="150000"/>
              </a:lnSpc>
              <a:spcBef>
                <a:spcPts val="1400"/>
              </a:spcBef>
              <a:buSzPts val="2400"/>
              <a:buNone/>
            </a:pPr>
            <a:r>
              <a:rPr lang="en-US" dirty="0">
                <a:solidFill>
                  <a:schemeClr val="tx1"/>
                </a:solidFill>
                <a:latin typeface="Times New Roman" pitchFamily="18" charset="0"/>
                <a:cs typeface="Times New Roman" pitchFamily="18" charset="0"/>
                <a:sym typeface="Times New Roman"/>
              </a:rPr>
              <a:t>3. Doctor</a:t>
            </a: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75017-27AF-477A-937E-924C624A40C2}"/>
              </a:ext>
            </a:extLst>
          </p:cNvPr>
          <p:cNvSpPr>
            <a:spLocks noGrp="1"/>
          </p:cNvSpPr>
          <p:nvPr>
            <p:ph type="title"/>
          </p:nvPr>
        </p:nvSpPr>
        <p:spPr>
          <a:xfrm>
            <a:off x="814275" y="271551"/>
            <a:ext cx="5258400" cy="766200"/>
          </a:xfrm>
        </p:spPr>
        <p:txBody>
          <a:bodyPr/>
          <a:lstStyle/>
          <a:p>
            <a:pPr marL="0" indent="0">
              <a:lnSpc>
                <a:spcPct val="150000"/>
              </a:lnSpc>
              <a:spcBef>
                <a:spcPts val="1400"/>
              </a:spcBef>
              <a:buSzPts val="2400"/>
              <a:buNone/>
            </a:pPr>
            <a:r>
              <a:rPr lang="en-US" sz="2400" dirty="0">
                <a:solidFill>
                  <a:schemeClr val="bg1"/>
                </a:solidFill>
                <a:latin typeface="Times New Roman" pitchFamily="18" charset="0"/>
                <a:cs typeface="Times New Roman" pitchFamily="18" charset="0"/>
                <a:sym typeface="Times New Roman"/>
              </a:rPr>
              <a:t>Cloud</a:t>
            </a:r>
          </a:p>
        </p:txBody>
      </p:sp>
      <p:sp>
        <p:nvSpPr>
          <p:cNvPr id="3" name="Text Placeholder 2">
            <a:extLst>
              <a:ext uri="{FF2B5EF4-FFF2-40B4-BE49-F238E27FC236}">
                <a16:creationId xmlns:a16="http://schemas.microsoft.com/office/drawing/2014/main" xmlns="" id="{E4D4A20E-0B6E-4A6C-A06A-2ED4471832A2}"/>
              </a:ext>
            </a:extLst>
          </p:cNvPr>
          <p:cNvSpPr>
            <a:spLocks noGrp="1"/>
          </p:cNvSpPr>
          <p:nvPr>
            <p:ph type="body" idx="1"/>
          </p:nvPr>
        </p:nvSpPr>
        <p:spPr>
          <a:xfrm>
            <a:off x="418341" y="1037751"/>
            <a:ext cx="7943359" cy="4350220"/>
          </a:xfrm>
        </p:spPr>
        <p:txBody>
          <a:bodyPr/>
          <a:lstStyle/>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Login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and Authorize Doctor</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Clinical report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Patient Details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Trace Patients by Blockchain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Access Control Request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Encryption Key Requests</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Key Transaction</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View Result in chart</a:t>
            </a:r>
          </a:p>
          <a:p>
            <a:pPr marL="342900" indent="-342900" algn="just">
              <a:lnSpc>
                <a:spcPct val="150000"/>
              </a:lnSpc>
              <a:spcBef>
                <a:spcPts val="0"/>
              </a:spcBef>
              <a:buSzPts val="2400"/>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endParaRPr lang="en-IN" dirty="0"/>
          </a:p>
        </p:txBody>
      </p:sp>
      <p:sp>
        <p:nvSpPr>
          <p:cNvPr id="5" name="Slide Number Placeholder 4">
            <a:extLst>
              <a:ext uri="{FF2B5EF4-FFF2-40B4-BE49-F238E27FC236}">
                <a16:creationId xmlns:a16="http://schemas.microsoft.com/office/drawing/2014/main" xmlns="" id="{D084F1C1-3678-4CBC-8328-FAEB49D00F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53322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300067" y="1432317"/>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Register</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Profile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Read Sensor Patient Details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Key Request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Clinical Reports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581637" y="415409"/>
            <a:ext cx="3399519" cy="579967"/>
          </a:xfrm>
          <a:prstGeom prst="rect">
            <a:avLst/>
          </a:prstGeom>
          <a:noFill/>
        </p:spPr>
        <p:txBody>
          <a:bodyPr wrap="square" rtlCol="0">
            <a:spAutoFit/>
          </a:bodyPr>
          <a:lstStyle/>
          <a:p>
            <a:pPr marL="0" indent="0">
              <a:lnSpc>
                <a:spcPct val="150000"/>
              </a:lnSpc>
              <a:spcBef>
                <a:spcPts val="1400"/>
              </a:spcBef>
              <a:buSzPts val="2400"/>
              <a:buNone/>
            </a:pPr>
            <a:r>
              <a:rPr lang="en-US" sz="2400" b="1" dirty="0">
                <a:solidFill>
                  <a:schemeClr val="bg1"/>
                </a:solidFill>
                <a:latin typeface="Times New Roman" pitchFamily="18" charset="0"/>
                <a:cs typeface="Times New Roman" pitchFamily="18" charset="0"/>
                <a:sym typeface="Times New Roman"/>
              </a:rPr>
              <a:t>Patient Sensor</a:t>
            </a:r>
          </a:p>
        </p:txBody>
      </p:sp>
    </p:spTree>
    <p:extLst>
      <p:ext uri="{BB962C8B-B14F-4D97-AF65-F5344CB8AC3E}">
        <p14:creationId xmlns:p14="http://schemas.microsoft.com/office/powerpoint/2010/main" val="359603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169333" y="1498684"/>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Login</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Profile</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Read Sensor Patient Data &amp; Add</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Sensor Patient Details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Key Request</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View Clinical Reports</a:t>
            </a:r>
          </a:p>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a:cs typeface="Times New Roman" panose="02020603050405020304" pitchFamily="18" charset="0"/>
                <a:sym typeface="Times New Roman"/>
              </a:rPr>
              <a:t>Logout</a:t>
            </a: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490043"/>
            <a:ext cx="1998134" cy="579967"/>
          </a:xfrm>
          <a:prstGeom prst="rect">
            <a:avLst/>
          </a:prstGeom>
          <a:noFill/>
        </p:spPr>
        <p:txBody>
          <a:bodyPr wrap="square" rtlCol="0">
            <a:spAutoFit/>
          </a:bodyPr>
          <a:lstStyle/>
          <a:p>
            <a:pPr marL="342900" indent="-342900" algn="just">
              <a:lnSpc>
                <a:spcPct val="150000"/>
              </a:lnSpc>
              <a:spcBef>
                <a:spcPts val="0"/>
              </a:spcBef>
              <a:buSzPts val="2400"/>
            </a:pPr>
            <a:r>
              <a:rPr lang="en-US" sz="2400" b="1" dirty="0">
                <a:solidFill>
                  <a:schemeClr val="bg1"/>
                </a:solidFill>
                <a:latin typeface="Times New Roman" panose="02020603050405020304" pitchFamily="18" charset="0"/>
                <a:ea typeface="Times New Roman"/>
                <a:cs typeface="Times New Roman" panose="02020603050405020304" pitchFamily="18" charset="0"/>
                <a:sym typeface="Times New Roman"/>
              </a:rPr>
              <a:t>Doctor</a:t>
            </a:r>
          </a:p>
        </p:txBody>
      </p:sp>
    </p:spTree>
    <p:extLst>
      <p:ext uri="{BB962C8B-B14F-4D97-AF65-F5344CB8AC3E}">
        <p14:creationId xmlns:p14="http://schemas.microsoft.com/office/powerpoint/2010/main" val="72512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a:extLst>
              <a:ext uri="{FF2B5EF4-FFF2-40B4-BE49-F238E27FC236}">
                <a16:creationId xmlns:a16="http://schemas.microsoft.com/office/drawing/2014/main" xmlns="" id="{03D36A18-20C8-45A2-BD8A-4F218818DA0A}"/>
              </a:ext>
            </a:extLst>
          </p:cNvPr>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a:extLst>
              <a:ext uri="{FF2B5EF4-FFF2-40B4-BE49-F238E27FC236}">
                <a16:creationId xmlns:a16="http://schemas.microsoft.com/office/drawing/2014/main" xmlns="" id="{74B889DE-A808-491E-A1D8-E8352B55304F}"/>
              </a:ext>
            </a:extLst>
          </p:cNvPr>
          <p:cNvGraphicFramePr>
            <a:graphicFrameLocks noGrp="1"/>
          </p:cNvGraphicFramePr>
          <p:nvPr>
            <p:extLst>
              <p:ext uri="{D42A27DB-BD31-4B8C-83A1-F6EECF244321}">
                <p14:modId xmlns:p14="http://schemas.microsoft.com/office/powerpoint/2010/main" val="2653227960"/>
              </p:ext>
            </p:extLst>
          </p:nvPr>
        </p:nvGraphicFramePr>
        <p:xfrm>
          <a:off x="2332870" y="1648325"/>
          <a:ext cx="3726861" cy="2914391"/>
        </p:xfrm>
        <a:graphic>
          <a:graphicData uri="http://schemas.openxmlformats.org/drawingml/2006/table">
            <a:tbl>
              <a:tblPr firstRow="1" firstCol="1" bandRow="1">
                <a:tableStyleId>{E27665BA-8202-44FC-AD62-C9F0E3EA811A}</a:tableStyleId>
              </a:tblPr>
              <a:tblGrid>
                <a:gridCol w="1140460">
                  <a:extLst>
                    <a:ext uri="{9D8B030D-6E8A-4147-A177-3AD203B41FA5}">
                      <a16:colId xmlns:a16="http://schemas.microsoft.com/office/drawing/2014/main" xmlns="" val="1335803841"/>
                    </a:ext>
                  </a:extLst>
                </a:gridCol>
                <a:gridCol w="2586401">
                  <a:extLst>
                    <a:ext uri="{9D8B030D-6E8A-4147-A177-3AD203B41FA5}">
                      <a16:colId xmlns:a16="http://schemas.microsoft.com/office/drawing/2014/main" xmlns="" val="969546799"/>
                    </a:ext>
                  </a:extLst>
                </a:gridCol>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56110793"/>
                  </a:ext>
                </a:extLst>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40832985"/>
                  </a:ext>
                </a:extLst>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3645137"/>
                  </a:ext>
                </a:extLst>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xmlns="" id="{63C0BB94-5E3E-4739-9448-AA8F96DCCC0A}"/>
              </a:ext>
            </a:extLst>
          </p:cNvPr>
          <p:cNvGraphicFramePr>
            <a:graphicFrameLocks noGrp="1"/>
          </p:cNvGraphicFramePr>
          <p:nvPr>
            <p:extLst>
              <p:ext uri="{D42A27DB-BD31-4B8C-83A1-F6EECF244321}">
                <p14:modId xmlns:p14="http://schemas.microsoft.com/office/powerpoint/2010/main" val="4010727671"/>
              </p:ext>
            </p:extLst>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extLst>
                    <a:ext uri="{9D8B030D-6E8A-4147-A177-3AD203B41FA5}">
                      <a16:colId xmlns:a16="http://schemas.microsoft.com/office/drawing/2014/main" xmlns="" val="2104203393"/>
                    </a:ext>
                  </a:extLst>
                </a:gridCol>
                <a:gridCol w="3031789">
                  <a:extLst>
                    <a:ext uri="{9D8B030D-6E8A-4147-A177-3AD203B41FA5}">
                      <a16:colId xmlns:a16="http://schemas.microsoft.com/office/drawing/2014/main" xmlns="" val="3807746185"/>
                    </a:ext>
                  </a:extLst>
                </a:gridCol>
              </a:tblGrid>
              <a:tr h="1067222">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Front End Language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My SQL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21108203"/>
                  </a:ext>
                </a:extLst>
              </a:tr>
            </a:tbl>
          </a:graphicData>
        </a:graphic>
      </p:graphicFrame>
      <p:sp>
        <p:nvSpPr>
          <p:cNvPr id="9" name="Rectangle 2">
            <a:extLst>
              <a:ext uri="{FF2B5EF4-FFF2-40B4-BE49-F238E27FC236}">
                <a16:creationId xmlns:a16="http://schemas.microsoft.com/office/drawing/2014/main" xmlns="" id="{071164FE-165E-40D8-B75B-96A3B5502D2E}"/>
              </a:ext>
            </a:extLst>
          </p:cNvPr>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25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0" y="1687348"/>
            <a:ext cx="8560154" cy="272430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we will explore the techniques to leverage the intelligence to our system by using AI/ML technology. Our focus will be on future generation critical patient monitoring and assisting system framework requirements to deal with different types of pandemics.</a:t>
            </a:r>
            <a:endParaRPr lang="en-US"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244838" y="1221302"/>
            <a:ext cx="8654324" cy="3057537"/>
          </a:xfrm>
        </p:spPr>
        <p:txBody>
          <a:bodyPr/>
          <a:lstStyle/>
          <a:p>
            <a:pPr marL="447675" indent="-447675" algn="just">
              <a:lnSpc>
                <a:spcPct val="150000"/>
              </a:lnSpc>
              <a:spcBef>
                <a:spcPts val="1400"/>
              </a:spcBef>
              <a:buSzPts val="2400"/>
            </a:pPr>
            <a:r>
              <a:rPr lang="en-US" dirty="0">
                <a:latin typeface="Times New Roman" panose="02020603050405020304" pitchFamily="18" charset="0"/>
                <a:cs typeface="Times New Roman" panose="02020603050405020304" pitchFamily="18" charset="0"/>
              </a:rPr>
              <a:t>we have elucidated a novel approach to solve the problems related to latency, data security, privacy, anonymity, and traceability in decentralized IoMT based smart healthcare systems. Moreover, it showcases the leverage blockchain, DDSS, and hybrid computing to deliver architecture level solutions to the discussed issues.</a:t>
            </a:r>
            <a:endParaRPr lang="en-IN" sz="2800"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18</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0" y="1317078"/>
            <a:ext cx="8919486" cy="3635022"/>
          </a:xfrm>
        </p:spPr>
        <p:txBody>
          <a:bodyPr/>
          <a:lstStyle/>
          <a:p>
            <a:pPr indent="-457200" algn="just">
              <a:lnSpc>
                <a:spcPct val="150000"/>
              </a:lnSpc>
              <a:buNone/>
            </a:pPr>
            <a:r>
              <a:rPr lang="en-IN" sz="1600" dirty="0">
                <a:latin typeface="Times New Roman" panose="02020603050405020304" pitchFamily="18" charset="0"/>
                <a:cs typeface="Times New Roman" panose="02020603050405020304" pitchFamily="18" charset="0"/>
              </a:rPr>
              <a:t>[1] Y. Sun, F. P. Lo, and B. Lo, “Security and Privacy for the Internet of Medical Things Enabled Healthcare Systems: A Survey,” IEEE Access, vol. 7, pp. 183 339–183 355, 2019. </a:t>
            </a:r>
          </a:p>
          <a:p>
            <a:pPr indent="-457200" algn="just">
              <a:lnSpc>
                <a:spcPct val="150000"/>
              </a:lnSpc>
              <a:buNone/>
            </a:pPr>
            <a:r>
              <a:rPr lang="en-IN" sz="1600" dirty="0">
                <a:latin typeface="Times New Roman" panose="02020603050405020304" pitchFamily="18" charset="0"/>
                <a:cs typeface="Times New Roman" panose="02020603050405020304" pitchFamily="18" charset="0"/>
              </a:rPr>
              <a:t>[2] V. P. </a:t>
            </a:r>
            <a:r>
              <a:rPr lang="en-IN" sz="1600" dirty="0" err="1">
                <a:latin typeface="Times New Roman" panose="02020603050405020304" pitchFamily="18" charset="0"/>
                <a:cs typeface="Times New Roman" panose="02020603050405020304" pitchFamily="18" charset="0"/>
              </a:rPr>
              <a:t>Yanambaka</a:t>
            </a:r>
            <a:r>
              <a:rPr lang="en-IN" sz="1600" dirty="0">
                <a:latin typeface="Times New Roman" panose="02020603050405020304" pitchFamily="18" charset="0"/>
                <a:cs typeface="Times New Roman" panose="02020603050405020304" pitchFamily="18" charset="0"/>
              </a:rPr>
              <a:t>, S. P. Mohanty, E. </a:t>
            </a:r>
            <a:r>
              <a:rPr lang="en-IN" sz="1600" dirty="0" err="1">
                <a:latin typeface="Times New Roman" panose="02020603050405020304" pitchFamily="18" charset="0"/>
                <a:cs typeface="Times New Roman" panose="02020603050405020304" pitchFamily="18" charset="0"/>
              </a:rPr>
              <a:t>Kougianos</a:t>
            </a:r>
            <a:r>
              <a:rPr lang="en-IN" sz="1600" dirty="0">
                <a:latin typeface="Times New Roman" panose="02020603050405020304" pitchFamily="18" charset="0"/>
                <a:cs typeface="Times New Roman" panose="02020603050405020304" pitchFamily="18" charset="0"/>
              </a:rPr>
              <a:t>, and D. </a:t>
            </a:r>
            <a:r>
              <a:rPr lang="en-IN" sz="1600" dirty="0" err="1">
                <a:latin typeface="Times New Roman" panose="02020603050405020304" pitchFamily="18" charset="0"/>
                <a:cs typeface="Times New Roman" panose="02020603050405020304" pitchFamily="18" charset="0"/>
              </a:rPr>
              <a:t>Puthal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PMsec</a:t>
            </a:r>
            <a:r>
              <a:rPr lang="en-IN" sz="1600" dirty="0">
                <a:latin typeface="Times New Roman" panose="02020603050405020304" pitchFamily="18" charset="0"/>
                <a:cs typeface="Times New Roman" panose="02020603050405020304" pitchFamily="18" charset="0"/>
              </a:rPr>
              <a:t>: Physical Unclonable Function-Based Robust and Lightweight Authentication in the Internet of Medical Things,” IEEE Transactions on Consumer Electronics, vol. 65, no. 3, pp. 388–397, 2019. </a:t>
            </a:r>
          </a:p>
          <a:p>
            <a:pPr indent="-457200" algn="just">
              <a:lnSpc>
                <a:spcPct val="150000"/>
              </a:lnSpc>
              <a:buNone/>
            </a:pPr>
            <a:r>
              <a:rPr lang="en-IN" sz="1600" dirty="0">
                <a:latin typeface="Times New Roman" panose="02020603050405020304" pitchFamily="18" charset="0"/>
                <a:cs typeface="Times New Roman" panose="02020603050405020304" pitchFamily="18" charset="0"/>
              </a:rPr>
              <a:t>[3] N. </a:t>
            </a:r>
            <a:r>
              <a:rPr lang="en-IN" sz="1600" dirty="0" err="1">
                <a:latin typeface="Times New Roman" panose="02020603050405020304" pitchFamily="18" charset="0"/>
                <a:cs typeface="Times New Roman" panose="02020603050405020304" pitchFamily="18" charset="0"/>
              </a:rPr>
              <a:t>Neshenko</a:t>
            </a:r>
            <a:r>
              <a:rPr lang="en-IN" sz="1600" dirty="0">
                <a:latin typeface="Times New Roman" panose="02020603050405020304" pitchFamily="18" charset="0"/>
                <a:cs typeface="Times New Roman" panose="02020603050405020304" pitchFamily="18" charset="0"/>
              </a:rPr>
              <a:t>, E. </a:t>
            </a:r>
            <a:r>
              <a:rPr lang="en-IN" sz="1600" dirty="0" err="1">
                <a:latin typeface="Times New Roman" panose="02020603050405020304" pitchFamily="18" charset="0"/>
                <a:cs typeface="Times New Roman" panose="02020603050405020304" pitchFamily="18" charset="0"/>
              </a:rPr>
              <a:t>Bou-Harb</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Crichigno</a:t>
            </a:r>
            <a:r>
              <a:rPr lang="en-IN" sz="1600" dirty="0">
                <a:latin typeface="Times New Roman" panose="02020603050405020304" pitchFamily="18" charset="0"/>
                <a:cs typeface="Times New Roman" panose="02020603050405020304" pitchFamily="18" charset="0"/>
              </a:rPr>
              <a:t>, G. </a:t>
            </a:r>
            <a:r>
              <a:rPr lang="en-IN" sz="1600" dirty="0" err="1">
                <a:latin typeface="Times New Roman" panose="02020603050405020304" pitchFamily="18" charset="0"/>
                <a:cs typeface="Times New Roman" panose="02020603050405020304" pitchFamily="18" charset="0"/>
              </a:rPr>
              <a:t>Kaddoum</a:t>
            </a:r>
            <a:r>
              <a:rPr lang="en-IN" sz="1600" dirty="0">
                <a:latin typeface="Times New Roman" panose="02020603050405020304" pitchFamily="18" charset="0"/>
                <a:cs typeface="Times New Roman" panose="02020603050405020304" pitchFamily="18" charset="0"/>
              </a:rPr>
              <a:t>, and N. Ghani, “Demystifying IoT Security: An Exhaustive Survey on IoT Vulnerabilities and a First Empirical Look on Internet-Scale IoT Exploitations,” IEEE Communications Surveys Tutorials, vol. 21, no. 3, pp. 2702– 2733, 2019. </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998181"/>
            <a:ext cx="6981780" cy="2961900"/>
          </a:xfrm>
          <a:prstGeom prst="rect">
            <a:avLst/>
          </a:prstGeom>
        </p:spPr>
        <p:txBody>
          <a:bodyPr spcFirstLastPara="1" wrap="square" lIns="91425" tIns="91425" rIns="91425" bIns="91425" anchor="ctr" anchorCtr="0">
            <a:noAutofit/>
          </a:bodyPr>
          <a:lstStyle/>
          <a:p>
            <a:pPr lvl="0" algn="ctr"/>
            <a:r>
              <a:rPr lang="en-US" sz="2400" dirty="0">
                <a:solidFill>
                  <a:schemeClr val="bg1"/>
                </a:solidFill>
                <a:latin typeface="Times New Roman" panose="02020603050405020304" pitchFamily="18" charset="0"/>
                <a:cs typeface="Times New Roman" panose="02020603050405020304" pitchFamily="18" charset="0"/>
              </a:rPr>
              <a:t>Fortified Chain A Blockchain Based Framework for Security and Privacy Assured Internet of Medical Things</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AIM OF PROJECT</a:t>
            </a:r>
            <a:endParaRPr sz="2400"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59499" y="1733906"/>
            <a:ext cx="8625001" cy="3017019"/>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solidFill>
                  <a:schemeClr val="tx2">
                    <a:lumMod val="10000"/>
                  </a:schemeClr>
                </a:solidFill>
                <a:latin typeface="Times New Roman" panose="02020603050405020304" pitchFamily="18" charset="0"/>
                <a:cs typeface="Times New Roman" pitchFamily="18" charset="0"/>
              </a:rPr>
              <a:t>The main aim of the project to</a:t>
            </a:r>
            <a:r>
              <a:rPr lang="en-US" dirty="0">
                <a:latin typeface="Times New Roman" panose="02020603050405020304" pitchFamily="18" charset="0"/>
                <a:cs typeface="Times New Roman" panose="02020603050405020304" pitchFamily="18" charset="0"/>
              </a:rPr>
              <a:t> identify a block chain by a different block for the data as patient details maintain safe mood in Particular Block chain.</a:t>
            </a:r>
            <a:endParaRPr lang="en-US"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262794"/>
            <a:ext cx="8309404" cy="3651033"/>
          </a:xfrm>
          <a:prstGeom prst="rect">
            <a:avLst/>
          </a:prstGeom>
        </p:spPr>
        <p:txBody>
          <a:bodyPr spcFirstLastPara="1" wrap="square" lIns="91425" tIns="91425" rIns="91425" bIns="91425" anchor="t" anchorCtr="0">
            <a:noAutofit/>
          </a:bodyPr>
          <a:lstStyle/>
          <a:p>
            <a:pPr marL="342900" indent="-342900" algn="just">
              <a:lnSpc>
                <a:spcPct val="150000"/>
              </a:lnSpc>
              <a:spcBef>
                <a:spcPts val="0"/>
              </a:spcBef>
              <a:buSzPts val="2400"/>
            </a:pPr>
            <a:r>
              <a:rPr lang="en-US" dirty="0">
                <a:latin typeface="Times New Roman" panose="02020603050405020304" pitchFamily="18" charset="0"/>
                <a:cs typeface="Times New Roman" panose="02020603050405020304" pitchFamily="18" charset="0"/>
              </a:rPr>
              <a:t>We have introduced the hybrid computing paradigm with blockchain-based Distributed Data Storage System (DDSS) to overcome blockchain-based cloud centric IoMT healthcare system drawbacks like high latency, high storage cost and single point of failure. A decentralized Selective Ring based Access Control (SRAC) mechanism is introduced along with device authentication and patient records anonymity algorithms to improve the proposed systems security capabilities.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INTRODUCTION</a:t>
            </a:r>
            <a:r>
              <a:rPr lang="en-US" dirty="0">
                <a:latin typeface="Times New Roman" pitchFamily="18" charset="0"/>
                <a:cs typeface="Times New Roman"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38600" y="1361266"/>
            <a:ext cx="8711911" cy="3750126"/>
          </a:xfrm>
          <a:prstGeom prst="rect">
            <a:avLst/>
          </a:prstGeom>
        </p:spPr>
        <p:txBody>
          <a:bodyPr spcFirstLastPara="1" wrap="square" lIns="91425" tIns="91425" rIns="91425" bIns="91425" anchor="t" anchorCtr="0">
            <a:noAutofit/>
          </a:bodyPr>
          <a:lstStyle/>
          <a:p>
            <a:pPr>
              <a:lnSpc>
                <a:spcPct val="150000"/>
              </a:lnSpc>
            </a:pPr>
            <a:r>
              <a:rPr lang="en-US" dirty="0">
                <a:latin typeface="Times New Roman" panose="02020603050405020304" pitchFamily="18" charset="0"/>
                <a:cs typeface="Times New Roman" panose="02020603050405020304" pitchFamily="18" charset="0"/>
              </a:rPr>
              <a:t>The blockchain technology is a decentralized distributed ledger system which provides smart-contracts, and exhibits traceability, transparency in digital asset management. </a:t>
            </a:r>
          </a:p>
          <a:p>
            <a:pPr>
              <a:lnSpc>
                <a:spcPct val="150000"/>
              </a:lnSpc>
            </a:pPr>
            <a:r>
              <a:rPr lang="en-US" dirty="0">
                <a:latin typeface="Times New Roman" panose="02020603050405020304" pitchFamily="18" charset="0"/>
                <a:cs typeface="Times New Roman" panose="02020603050405020304" pitchFamily="18" charset="0"/>
              </a:rPr>
              <a:t>The transactions in blockchain are represented as blocks linked together to form a chain of blocks. If one block or transaction is forced to alter, then we need to change the entire chain header information of that blockchain.</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itchFamily="18" charset="0"/>
                <a:cs typeface="Times New Roman"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318586" y="1592184"/>
            <a:ext cx="8668571" cy="2924611"/>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i="0" dirty="0">
                <a:solidFill>
                  <a:srgbClr val="202124"/>
                </a:solidFill>
                <a:effectLst/>
                <a:latin typeface="Times New Roman" panose="02020603050405020304" pitchFamily="18" charset="0"/>
                <a:cs typeface="Times New Roman" panose="02020603050405020304" pitchFamily="18" charset="0"/>
              </a:rPr>
              <a:t>In before years the data does not save as in safe mood, the attackers are attack it directly and we cannot recover the data issues.</a:t>
            </a:r>
          </a:p>
          <a:p>
            <a:pPr marL="355600" algn="just">
              <a:lnSpc>
                <a:spcPct val="150000"/>
              </a:lnSpc>
              <a:spcBef>
                <a:spcPts val="1400"/>
              </a:spcBef>
              <a:buSzPts val="2400"/>
            </a:pPr>
            <a:r>
              <a:rPr lang="en-US" sz="2000" i="0" dirty="0">
                <a:solidFill>
                  <a:srgbClr val="202124"/>
                </a:solidFill>
                <a:effectLst/>
                <a:latin typeface="Times New Roman" panose="02020603050405020304" pitchFamily="18" charset="0"/>
                <a:cs typeface="Times New Roman" panose="02020603050405020304" pitchFamily="18" charset="0"/>
              </a:rPr>
              <a:t>A decentralized architecture based on blockchain technology provides the ability to solve above issues</a:t>
            </a:r>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6F47A-C7FB-4FD5-A4CC-EE9F0EB5326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9AA40C3-B66B-4297-B378-4A26BC42B11A}"/>
              </a:ext>
            </a:extLst>
          </p:cNvPr>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itchFamily="18" charset="0"/>
              </a:rPr>
              <a:t>Lows of security</a:t>
            </a:r>
          </a:p>
          <a:p>
            <a:pPr algn="just">
              <a:lnSpc>
                <a:spcPct val="150000"/>
              </a:lnSpc>
            </a:pPr>
            <a:r>
              <a:rPr lang="en-US" dirty="0">
                <a:solidFill>
                  <a:schemeClr val="tx1"/>
                </a:solidFill>
                <a:latin typeface="Times New Roman" panose="02020603050405020304" pitchFamily="18" charset="0"/>
                <a:cs typeface="Times New Roman" pitchFamily="18" charset="0"/>
              </a:rPr>
              <a:t>The user without login, Encrypted data cannot store in block chain</a:t>
            </a:r>
          </a:p>
        </p:txBody>
      </p:sp>
      <p:sp>
        <p:nvSpPr>
          <p:cNvPr id="5" name="Slide Number Placeholder 4">
            <a:extLst>
              <a:ext uri="{FF2B5EF4-FFF2-40B4-BE49-F238E27FC236}">
                <a16:creationId xmlns:a16="http://schemas.microsoft.com/office/drawing/2014/main" xmlns=""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xmlns=""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227075" y="1494951"/>
            <a:ext cx="8394013" cy="361644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we have proposed a novel architecture and cryptography methods for IoMT-based decentralized distributed smart healthcare systems to provide data privacy, security, traceability, low latency, low storage cost and availability data processing and analysis followed by decision making. </a:t>
            </a:r>
          </a:p>
          <a:p>
            <a:pPr algn="just">
              <a:lnSpc>
                <a:spcPct val="150000"/>
              </a:lnSpc>
            </a:pPr>
            <a:r>
              <a:rPr lang="en-US" dirty="0">
                <a:latin typeface="Times New Roman" panose="02020603050405020304" pitchFamily="18" charset="0"/>
                <a:cs typeface="Times New Roman" panose="02020603050405020304" pitchFamily="18" charset="0"/>
              </a:rPr>
              <a:t>Moreover, it performs tasks related to data storage, access controlling, and anonymity along with blockchain based DDSS management.</a:t>
            </a:r>
            <a:endParaRPr lang="en-US" dirty="0">
              <a:solidFill>
                <a:schemeClr val="tx1"/>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p:txBody>
          <a:bodyPr/>
          <a:lstStyle/>
          <a:p>
            <a:r>
              <a:rPr lang="en-US" sz="2400"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0" y="1413213"/>
            <a:ext cx="9092206" cy="3337712"/>
          </a:xfrm>
        </p:spPr>
        <p:txBody>
          <a:bodyPr/>
          <a:lstStyle/>
          <a:p>
            <a:pPr>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Data was secure</a:t>
            </a:r>
          </a:p>
          <a:p>
            <a:pPr>
              <a:lnSpc>
                <a:spcPct val="150000"/>
              </a:lnSpc>
            </a:pPr>
            <a:r>
              <a:rPr lang="en-US" sz="1800" dirty="0">
                <a:solidFill>
                  <a:schemeClr val="tx1"/>
                </a:solidFill>
                <a:latin typeface="Times New Roman" panose="02020603050405020304" pitchFamily="18" charset="0"/>
                <a:cs typeface="Times New Roman" panose="02020603050405020304" pitchFamily="18" charset="0"/>
              </a:rPr>
              <a:t>By the different fields create a unique block is used to search a user need.</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2393</TotalTime>
  <Words>808</Words>
  <Application>Microsoft Office PowerPoint</Application>
  <PresentationFormat>On-screen Show (16:9)</PresentationFormat>
  <Paragraphs>106</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Roboto Condensed Light</vt:lpstr>
      <vt:lpstr>Calibri</vt:lpstr>
      <vt:lpstr>Times New Roman</vt:lpstr>
      <vt:lpstr>Roboto Condensed</vt:lpstr>
      <vt:lpstr>Arial</vt:lpstr>
      <vt:lpstr>Arvo</vt:lpstr>
      <vt:lpstr>Salerio template</vt:lpstr>
      <vt:lpstr>HELLO!</vt:lpstr>
      <vt:lpstr>Fortified Chain A Blockchain Based Framework for Security and Privacy Assured Internet of Medical Things</vt:lpstr>
      <vt:lpstr>AIM OF PROJECT</vt:lpstr>
      <vt:lpstr>ABSTRACT</vt:lpstr>
      <vt:lpstr>INTRODUCTION </vt:lpstr>
      <vt:lpstr>EXISTING SYSTEM</vt:lpstr>
      <vt:lpstr>DISADVANTAGES</vt:lpstr>
      <vt:lpstr>PROPOSED SYSTEM</vt:lpstr>
      <vt:lpstr>ADVANTAGES</vt:lpstr>
      <vt:lpstr>SYSTEM ARCHITECTURE</vt:lpstr>
      <vt:lpstr>MODULES</vt:lpstr>
      <vt:lpstr>Cloud</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DLK</cp:lastModifiedBy>
  <cp:revision>115</cp:revision>
  <dcterms:modified xsi:type="dcterms:W3CDTF">2023-03-07T04:21:22Z</dcterms:modified>
</cp:coreProperties>
</file>