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4"/>
  </p:notesMasterIdLst>
  <p:sldIdLst>
    <p:sldId id="258" r:id="rId2"/>
    <p:sldId id="308" r:id="rId3"/>
    <p:sldId id="257" r:id="rId4"/>
    <p:sldId id="297" r:id="rId5"/>
    <p:sldId id="298" r:id="rId6"/>
    <p:sldId id="299" r:id="rId7"/>
    <p:sldId id="309" r:id="rId8"/>
    <p:sldId id="310" r:id="rId9"/>
    <p:sldId id="311" r:id="rId10"/>
    <p:sldId id="312" r:id="rId11"/>
    <p:sldId id="313" r:id="rId12"/>
    <p:sldId id="328" r:id="rId13"/>
    <p:sldId id="315" r:id="rId14"/>
    <p:sldId id="329" r:id="rId15"/>
    <p:sldId id="330" r:id="rId16"/>
    <p:sldId id="331" r:id="rId17"/>
    <p:sldId id="316" r:id="rId18"/>
    <p:sldId id="317" r:id="rId19"/>
    <p:sldId id="321" r:id="rId20"/>
    <p:sldId id="318" r:id="rId21"/>
    <p:sldId id="319" r:id="rId22"/>
    <p:sldId id="278" r:id="rId23"/>
  </p:sldIdLst>
  <p:sldSz cx="9144000" cy="5143500" type="screen16x9"/>
  <p:notesSz cx="6858000" cy="9144000"/>
  <p:embeddedFontLst>
    <p:embeddedFont>
      <p:font typeface="Arvo" panose="020B0604020202020204" charset="0"/>
      <p:regular r:id="rId25"/>
      <p:bold r:id="rId26"/>
      <p:italic r:id="rId27"/>
      <p:boldItalic r:id="rId28"/>
    </p:embeddedFont>
    <p:embeddedFont>
      <p:font typeface="Roboto Condensed" panose="02000000000000000000" pitchFamily="2" charset="0"/>
      <p:regular r:id="rId29"/>
      <p:bold r:id="rId30"/>
      <p:italic r:id="rId31"/>
      <p:boldItalic r:id="rId32"/>
    </p:embeddedFont>
    <p:embeddedFont>
      <p:font typeface="Roboto Condensed Light"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2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6533" autoAdjust="0"/>
  </p:normalViewPr>
  <p:slideViewPr>
    <p:cSldViewPr snapToGrid="0">
      <p:cViewPr varScale="1">
        <p:scale>
          <a:sx n="73" d="100"/>
          <a:sy n="73" d="100"/>
        </p:scale>
        <p:origin x="1278" y="66"/>
      </p:cViewPr>
      <p:guideLst>
        <p:guide orient="horz" pos="1620"/>
        <p:guide pos="2880"/>
      </p:guideLst>
    </p:cSldViewPr>
  </p:slideViewPr>
  <p:outlineViewPr>
    <p:cViewPr>
      <p:scale>
        <a:sx n="33" d="100"/>
        <a:sy n="33" d="100"/>
      </p:scale>
      <p:origin x="48" y="428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3637647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855824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70389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8487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58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9839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2995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52976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68896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83999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mailto:1croreprojects@gmail.com"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HELLO!</a:t>
            </a:r>
            <a:endParaRPr sz="6000" dirty="0">
              <a:solidFill>
                <a:schemeClr val="accent5"/>
              </a:solidFill>
            </a:endParaRPr>
          </a:p>
        </p:txBody>
      </p:sp>
      <p:sp>
        <p:nvSpPr>
          <p:cNvPr id="214" name="Google Shape;214;p13"/>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t>Here 1Crore Projects</a:t>
            </a:r>
            <a:endParaRPr sz="2000" b="1" dirty="0"/>
          </a:p>
          <a:p>
            <a:pPr marL="0" lvl="0" indent="0" algn="ctr" rtl="0">
              <a:spcBef>
                <a:spcPts val="0"/>
              </a:spcBef>
              <a:spcAft>
                <a:spcPts val="0"/>
              </a:spcAft>
              <a:buClr>
                <a:schemeClr val="dk1"/>
              </a:buClr>
              <a:buSzPts val="1100"/>
              <a:buFont typeface="Arial"/>
              <a:buNone/>
            </a:pPr>
            <a:r>
              <a:rPr lang="en" sz="2000" dirty="0"/>
              <a:t>I am here because I love to give presentations. </a:t>
            </a:r>
            <a:endParaRPr sz="2000" dirty="0"/>
          </a:p>
          <a:p>
            <a:pPr marL="0" lvl="0" indent="0" algn="ctr" rtl="0">
              <a:spcBef>
                <a:spcPts val="0"/>
              </a:spcBef>
              <a:spcAft>
                <a:spcPts val="0"/>
              </a:spcAft>
              <a:buClr>
                <a:schemeClr val="dk1"/>
              </a:buClr>
              <a:buSzPts val="1100"/>
              <a:buFont typeface="Arial"/>
              <a:buNone/>
            </a:pPr>
            <a:r>
              <a:rPr lang="en" sz="2000" dirty="0"/>
              <a:t>You can find me at @1CROREPROJECTS</a:t>
            </a:r>
            <a:endParaRPr sz="2000" b="1" dirty="0"/>
          </a:p>
        </p:txBody>
      </p:sp>
      <p:pic>
        <p:nvPicPr>
          <p:cNvPr id="215" name="Google Shape;215;p13" descr="10.jpg"/>
          <p:cNvPicPr preferRelativeResize="0"/>
          <p:nvPr/>
        </p:nvPicPr>
        <p:blipFill rotWithShape="1">
          <a:blip r:embed="rId3">
            <a:alphaModFix/>
          </a:blip>
          <a:srcRect l="15648" r="28102"/>
          <a:stretch/>
        </p:blipFill>
        <p:spPr>
          <a:xfrm>
            <a:off x="3539200" y="367400"/>
            <a:ext cx="2065500" cy="2065500"/>
          </a:xfrm>
          <a:prstGeom prst="diamond">
            <a:avLst/>
          </a:prstGeom>
          <a:noFill/>
          <a:ln w="38100" cap="flat" cmpd="sng">
            <a:solidFill>
              <a:srgbClr val="3F5378"/>
            </a:solidFill>
            <a:prstDash val="solid"/>
            <a:miter lim="8000"/>
            <a:headEnd type="none" w="sm" len="sm"/>
            <a:tailEnd type="none" w="sm" len="sm"/>
          </a:ln>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56E9-5C80-4A03-A1CB-A7DB5B26FAD0}"/>
              </a:ext>
            </a:extLst>
          </p:cNvPr>
          <p:cNvSpPr>
            <a:spLocks noGrp="1"/>
          </p:cNvSpPr>
          <p:nvPr>
            <p:ph type="title"/>
          </p:nvPr>
        </p:nvSpPr>
        <p:spPr>
          <a:xfrm>
            <a:off x="611075" y="364791"/>
            <a:ext cx="5258400" cy="766200"/>
          </a:xfrm>
        </p:spPr>
        <p:txBody>
          <a:bodyPr/>
          <a:lstStyle/>
          <a:p>
            <a:r>
              <a:rPr lang="en-US" sz="2400" dirty="0">
                <a:latin typeface="Times New Roman" pitchFamily="18" charset="0"/>
                <a:cs typeface="Times New Roman" pitchFamily="18" charset="0"/>
              </a:rPr>
              <a:t>SYSTEM ARCHITECTURE</a:t>
            </a:r>
            <a:endParaRPr lang="en-IN" sz="2400"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95E711B8-DEBC-48B5-911A-197A575D51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Picture 5">
            <a:extLst>
              <a:ext uri="{FF2B5EF4-FFF2-40B4-BE49-F238E27FC236}">
                <a16:creationId xmlns:a16="http://schemas.microsoft.com/office/drawing/2014/main" id="{739BCD0A-E66C-4709-A49C-D310BB294BAB}"/>
              </a:ext>
            </a:extLst>
          </p:cNvPr>
          <p:cNvPicPr>
            <a:picLocks noChangeAspect="1"/>
          </p:cNvPicPr>
          <p:nvPr/>
        </p:nvPicPr>
        <p:blipFill>
          <a:blip r:embed="rId3"/>
          <a:stretch>
            <a:fillRect/>
          </a:stretch>
        </p:blipFill>
        <p:spPr>
          <a:xfrm>
            <a:off x="7727819" y="32108"/>
            <a:ext cx="1364387" cy="1189194"/>
          </a:xfrm>
          <a:prstGeom prst="rect">
            <a:avLst/>
          </a:prstGeom>
        </p:spPr>
      </p:pic>
      <p:pic>
        <p:nvPicPr>
          <p:cNvPr id="9" name="Picture 8">
            <a:extLst>
              <a:ext uri="{FF2B5EF4-FFF2-40B4-BE49-F238E27FC236}">
                <a16:creationId xmlns:a16="http://schemas.microsoft.com/office/drawing/2014/main" id="{75D6E601-E42F-CCFA-6CAC-029F09F715AA}"/>
              </a:ext>
            </a:extLst>
          </p:cNvPr>
          <p:cNvPicPr>
            <a:picLocks noChangeAspect="1"/>
          </p:cNvPicPr>
          <p:nvPr/>
        </p:nvPicPr>
        <p:blipFill>
          <a:blip r:embed="rId4"/>
          <a:stretch>
            <a:fillRect/>
          </a:stretch>
        </p:blipFill>
        <p:spPr>
          <a:xfrm>
            <a:off x="1527784" y="1168511"/>
            <a:ext cx="5095086" cy="3974989"/>
          </a:xfrm>
          <a:prstGeom prst="rect">
            <a:avLst/>
          </a:prstGeom>
        </p:spPr>
      </p:pic>
    </p:spTree>
    <p:extLst>
      <p:ext uri="{BB962C8B-B14F-4D97-AF65-F5344CB8AC3E}">
        <p14:creationId xmlns:p14="http://schemas.microsoft.com/office/powerpoint/2010/main" val="4182066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0E6D-95E2-4379-8A49-FE8C1880EF66}"/>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MODULES</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6719E3C-19A6-47F5-8F8C-20872158AA35}"/>
              </a:ext>
            </a:extLst>
          </p:cNvPr>
          <p:cNvSpPr>
            <a:spLocks noGrp="1"/>
          </p:cNvSpPr>
          <p:nvPr>
            <p:ph type="body" idx="1"/>
          </p:nvPr>
        </p:nvSpPr>
        <p:spPr>
          <a:xfrm>
            <a:off x="169817" y="1440295"/>
            <a:ext cx="8191883" cy="3703205"/>
          </a:xfrm>
        </p:spPr>
        <p:txBody>
          <a:bodyPr/>
          <a:lstStyle/>
          <a:p>
            <a:pPr marL="0" indent="0">
              <a:lnSpc>
                <a:spcPct val="150000"/>
              </a:lnSpc>
              <a:spcBef>
                <a:spcPts val="1400"/>
              </a:spcBef>
              <a:buSzPts val="2400"/>
              <a:buNone/>
            </a:pPr>
            <a:r>
              <a:rPr lang="en-US" dirty="0">
                <a:solidFill>
                  <a:schemeClr val="tx1"/>
                </a:solidFill>
                <a:latin typeface="Times New Roman" pitchFamily="18" charset="0"/>
                <a:cs typeface="Times New Roman" pitchFamily="18" charset="0"/>
                <a:sym typeface="Times New Roman"/>
              </a:rPr>
              <a:t>In this project we have five modules</a:t>
            </a:r>
          </a:p>
          <a:p>
            <a:pPr marL="457200" lvl="1" indent="0">
              <a:spcBef>
                <a:spcPts val="1400"/>
              </a:spcBef>
              <a:buSzPts val="2400"/>
              <a:buNone/>
            </a:pPr>
            <a:r>
              <a:rPr lang="en-US" dirty="0">
                <a:solidFill>
                  <a:schemeClr val="tx1"/>
                </a:solidFill>
                <a:latin typeface="Times New Roman" pitchFamily="18" charset="0"/>
                <a:cs typeface="Times New Roman" pitchFamily="18" charset="0"/>
                <a:sym typeface="Times New Roman"/>
              </a:rPr>
              <a:t>1. Data Owner</a:t>
            </a:r>
          </a:p>
          <a:p>
            <a:pPr marL="457200" lvl="1" indent="0">
              <a:spcBef>
                <a:spcPts val="1400"/>
              </a:spcBef>
              <a:buSzPts val="2400"/>
              <a:buNone/>
            </a:pPr>
            <a:r>
              <a:rPr lang="en-US" dirty="0">
                <a:solidFill>
                  <a:schemeClr val="tx1"/>
                </a:solidFill>
                <a:latin typeface="Times New Roman" pitchFamily="18" charset="0"/>
                <a:cs typeface="Times New Roman" pitchFamily="18" charset="0"/>
                <a:sym typeface="Times New Roman"/>
              </a:rPr>
              <a:t>2. Data User</a:t>
            </a:r>
          </a:p>
          <a:p>
            <a:pPr marL="457200" lvl="1" indent="0">
              <a:spcBef>
                <a:spcPts val="1400"/>
              </a:spcBef>
              <a:buSzPts val="2400"/>
              <a:buNone/>
            </a:pPr>
            <a:r>
              <a:rPr lang="en-US" sz="1800" dirty="0">
                <a:solidFill>
                  <a:schemeClr val="accent2"/>
                </a:solidFill>
                <a:latin typeface="Times New Roman" pitchFamily="18" charset="0"/>
                <a:cs typeface="Times New Roman" pitchFamily="18" charset="0"/>
              </a:rPr>
              <a:t>3.Cloud Server</a:t>
            </a:r>
          </a:p>
          <a:p>
            <a:pPr marL="457200" lvl="1" indent="0">
              <a:spcBef>
                <a:spcPts val="1400"/>
              </a:spcBef>
              <a:buSzPts val="2400"/>
              <a:buNone/>
            </a:pPr>
            <a:r>
              <a:rPr lang="en-US" sz="1800" dirty="0">
                <a:solidFill>
                  <a:schemeClr val="accent2"/>
                </a:solidFill>
                <a:latin typeface="Times New Roman" pitchFamily="18" charset="0"/>
                <a:cs typeface="Times New Roman" pitchFamily="18" charset="0"/>
              </a:rPr>
              <a:t>4.Network 1</a:t>
            </a:r>
          </a:p>
          <a:p>
            <a:pPr marL="457200" lvl="1" indent="0">
              <a:spcBef>
                <a:spcPts val="1400"/>
              </a:spcBef>
              <a:buSzPts val="2400"/>
              <a:buNone/>
            </a:pPr>
            <a:r>
              <a:rPr lang="en-US" sz="1800" dirty="0">
                <a:solidFill>
                  <a:schemeClr val="accent2"/>
                </a:solidFill>
                <a:latin typeface="Times New Roman" pitchFamily="18" charset="0"/>
                <a:cs typeface="Times New Roman" pitchFamily="18" charset="0"/>
              </a:rPr>
              <a:t>5.Network 2</a:t>
            </a:r>
          </a:p>
        </p:txBody>
      </p:sp>
      <p:sp>
        <p:nvSpPr>
          <p:cNvPr id="5" name="Slide Number Placeholder 4">
            <a:extLst>
              <a:ext uri="{FF2B5EF4-FFF2-40B4-BE49-F238E27FC236}">
                <a16:creationId xmlns:a16="http://schemas.microsoft.com/office/drawing/2014/main" id="{7F294BDD-1CAA-4340-A812-7EB026C53D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6" name="Picture 5">
            <a:extLst>
              <a:ext uri="{FF2B5EF4-FFF2-40B4-BE49-F238E27FC236}">
                <a16:creationId xmlns:a16="http://schemas.microsoft.com/office/drawing/2014/main" id="{61BCB0D1-6637-428B-9835-F7238B1CF4EB}"/>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994592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75017-27AF-477A-937E-924C624A40C2}"/>
              </a:ext>
            </a:extLst>
          </p:cNvPr>
          <p:cNvSpPr>
            <a:spLocks noGrp="1"/>
          </p:cNvSpPr>
          <p:nvPr>
            <p:ph type="title"/>
          </p:nvPr>
        </p:nvSpPr>
        <p:spPr>
          <a:xfrm>
            <a:off x="814275" y="271551"/>
            <a:ext cx="5258400" cy="766200"/>
          </a:xfrm>
        </p:spPr>
        <p:txBody>
          <a:bodyPr/>
          <a:lstStyle/>
          <a:p>
            <a:pPr marL="342900" indent="-342900" algn="just">
              <a:lnSpc>
                <a:spcPct val="150000"/>
              </a:lnSpc>
              <a:spcBef>
                <a:spcPts val="0"/>
              </a:spcBef>
              <a:buSzPts val="2400"/>
            </a:pPr>
            <a:r>
              <a:rPr lang="en-US" sz="2400" dirty="0">
                <a:solidFill>
                  <a:schemeClr val="bg1"/>
                </a:solidFill>
                <a:latin typeface="Times New Roman" panose="02020603050405020304" pitchFamily="18" charset="0"/>
                <a:ea typeface="Times New Roman"/>
                <a:cs typeface="Times New Roman" panose="02020603050405020304" pitchFamily="18" charset="0"/>
                <a:sym typeface="Times New Roman"/>
              </a:rPr>
              <a:t>Data Owner</a:t>
            </a:r>
          </a:p>
        </p:txBody>
      </p:sp>
      <p:sp>
        <p:nvSpPr>
          <p:cNvPr id="3" name="Text Placeholder 2">
            <a:extLst>
              <a:ext uri="{FF2B5EF4-FFF2-40B4-BE49-F238E27FC236}">
                <a16:creationId xmlns:a16="http://schemas.microsoft.com/office/drawing/2014/main" id="{E4D4A20E-0B6E-4A6C-A06A-2ED4471832A2}"/>
              </a:ext>
            </a:extLst>
          </p:cNvPr>
          <p:cNvSpPr>
            <a:spLocks noGrp="1"/>
          </p:cNvSpPr>
          <p:nvPr>
            <p:ph type="body" idx="1"/>
          </p:nvPr>
        </p:nvSpPr>
        <p:spPr>
          <a:xfrm>
            <a:off x="418341" y="1423563"/>
            <a:ext cx="8386025" cy="3448386"/>
          </a:xfrm>
        </p:spPr>
        <p:txBody>
          <a:bodyPr/>
          <a:lstStyle/>
          <a:p>
            <a:pPr marL="342900" indent="-342900" algn="just">
              <a:lnSpc>
                <a:spcPct val="150000"/>
              </a:lnSpc>
              <a:spcBef>
                <a:spcPts val="0"/>
              </a:spcBef>
              <a:buSzPts val="2400"/>
            </a:pPr>
            <a:r>
              <a:rPr lang="en-US" sz="1800" dirty="0">
                <a:latin typeface="Times New Roman" panose="02020603050405020304" pitchFamily="18" charset="0"/>
                <a:cs typeface="Times New Roman" panose="02020603050405020304" pitchFamily="18" charset="0"/>
              </a:rPr>
              <a:t>Register the account with the basic information</a:t>
            </a:r>
          </a:p>
          <a:p>
            <a:pPr marL="342900" indent="-342900" algn="just">
              <a:lnSpc>
                <a:spcPct val="150000"/>
              </a:lnSpc>
              <a:spcBef>
                <a:spcPts val="0"/>
              </a:spcBef>
              <a:buSzPts val="2400"/>
            </a:pPr>
            <a:r>
              <a:rPr lang="en-US" sz="1800" dirty="0">
                <a:latin typeface="Times New Roman" panose="02020603050405020304" pitchFamily="18" charset="0"/>
                <a:cs typeface="Times New Roman" panose="02020603050405020304" pitchFamily="18" charset="0"/>
              </a:rPr>
              <a:t>  After authorized by cloud owner can login the account</a:t>
            </a:r>
          </a:p>
          <a:p>
            <a:pPr marL="342900" indent="-342900" algn="just">
              <a:lnSpc>
                <a:spcPct val="150000"/>
              </a:lnSpc>
              <a:spcBef>
                <a:spcPts val="0"/>
              </a:spcBef>
              <a:buSzPts val="2400"/>
            </a:pPr>
            <a:r>
              <a:rPr lang="en-US" sz="1800" dirty="0">
                <a:latin typeface="Times New Roman" panose="02020603050405020304" pitchFamily="18" charset="0"/>
                <a:cs typeface="Times New Roman" panose="02020603050405020304" pitchFamily="18" charset="0"/>
              </a:rPr>
              <a:t>  Make a request for key</a:t>
            </a:r>
          </a:p>
          <a:p>
            <a:pPr marL="342900" indent="-342900" algn="just">
              <a:lnSpc>
                <a:spcPct val="150000"/>
              </a:lnSpc>
              <a:spcBef>
                <a:spcPts val="0"/>
              </a:spcBef>
              <a:buSzPts val="2400"/>
            </a:pPr>
            <a:r>
              <a:rPr lang="en-US" sz="1800" dirty="0">
                <a:latin typeface="Times New Roman" panose="02020603050405020304" pitchFamily="18" charset="0"/>
                <a:cs typeface="Times New Roman" panose="02020603050405020304" pitchFamily="18" charset="0"/>
              </a:rPr>
              <a:t>  View key and upload the file with the encrypted format, If we need to select the network and node for file uploaded.</a:t>
            </a:r>
          </a:p>
          <a:p>
            <a:pPr marL="342900" indent="-342900" algn="just">
              <a:lnSpc>
                <a:spcPct val="150000"/>
              </a:lnSpc>
              <a:spcBef>
                <a:spcPts val="0"/>
              </a:spcBef>
              <a:buSzPts val="2400"/>
            </a:pPr>
            <a:r>
              <a:rPr lang="en-US" sz="1800" dirty="0">
                <a:latin typeface="Times New Roman" panose="02020603050405020304" pitchFamily="18" charset="0"/>
                <a:cs typeface="Times New Roman" panose="02020603050405020304" pitchFamily="18" charset="0"/>
              </a:rPr>
              <a:t>  View files</a:t>
            </a:r>
          </a:p>
          <a:p>
            <a:pPr marL="342900" indent="-342900" algn="just">
              <a:lnSpc>
                <a:spcPct val="150000"/>
              </a:lnSpc>
              <a:spcBef>
                <a:spcPts val="0"/>
              </a:spcBef>
              <a:buSzPts val="2400"/>
            </a:pPr>
            <a:r>
              <a:rPr lang="en-US" sz="1800" dirty="0">
                <a:latin typeface="Times New Roman" panose="02020603050405020304" pitchFamily="18" charset="0"/>
                <a:cs typeface="Times New Roman" panose="02020603050405020304" pitchFamily="18" charset="0"/>
              </a:rPr>
              <a:t>  Logout</a:t>
            </a:r>
          </a:p>
          <a:p>
            <a:pPr marL="342900" indent="-342900" algn="just">
              <a:lnSpc>
                <a:spcPct val="150000"/>
              </a:lnSpc>
              <a:spcBef>
                <a:spcPts val="0"/>
              </a:spcBef>
              <a:buSzPts val="2400"/>
            </a:pPr>
            <a:endParaRPr lang="en-IN" dirty="0"/>
          </a:p>
        </p:txBody>
      </p:sp>
      <p:sp>
        <p:nvSpPr>
          <p:cNvPr id="5" name="Slide Number Placeholder 4">
            <a:extLst>
              <a:ext uri="{FF2B5EF4-FFF2-40B4-BE49-F238E27FC236}">
                <a16:creationId xmlns:a16="http://schemas.microsoft.com/office/drawing/2014/main" id="{D084F1C1-3678-4CBC-8328-FAEB49D00F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2533223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79A8BC-3234-4A89-BE08-27AC66F9E923}"/>
              </a:ext>
            </a:extLst>
          </p:cNvPr>
          <p:cNvSpPr>
            <a:spLocks noGrp="1"/>
          </p:cNvSpPr>
          <p:nvPr>
            <p:ph type="body" idx="1"/>
          </p:nvPr>
        </p:nvSpPr>
        <p:spPr>
          <a:xfrm>
            <a:off x="169333" y="1318771"/>
            <a:ext cx="8805333" cy="3922198"/>
          </a:xfrm>
        </p:spPr>
        <p:txBody>
          <a:bodyPr/>
          <a:lstStyle/>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Register the account with the basic information</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 After authorized by cloud user can login the account</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 View uploaded files with encrypted format</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 Make a request for particular file</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 If we enter the key correctly means, the file should be downloaded.</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After downloaded it should be decrypted format.</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 Logout</a:t>
            </a:r>
          </a:p>
        </p:txBody>
      </p:sp>
      <p:sp>
        <p:nvSpPr>
          <p:cNvPr id="5" name="Slide Number Placeholder 4">
            <a:extLst>
              <a:ext uri="{FF2B5EF4-FFF2-40B4-BE49-F238E27FC236}">
                <a16:creationId xmlns:a16="http://schemas.microsoft.com/office/drawing/2014/main" id="{6EA2410A-A460-404A-8D52-D6B8BC88CF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6" name="Picture 5">
            <a:extLst>
              <a:ext uri="{FF2B5EF4-FFF2-40B4-BE49-F238E27FC236}">
                <a16:creationId xmlns:a16="http://schemas.microsoft.com/office/drawing/2014/main" id="{4D609D81-A880-490D-B4ED-01033CF877FE}"/>
              </a:ext>
            </a:extLst>
          </p:cNvPr>
          <p:cNvPicPr>
            <a:picLocks noChangeAspect="1"/>
          </p:cNvPicPr>
          <p:nvPr/>
        </p:nvPicPr>
        <p:blipFill>
          <a:blip r:embed="rId2"/>
          <a:stretch>
            <a:fillRect/>
          </a:stretch>
        </p:blipFill>
        <p:spPr>
          <a:xfrm>
            <a:off x="7727819" y="32108"/>
            <a:ext cx="1364387" cy="1189194"/>
          </a:xfrm>
          <a:prstGeom prst="rect">
            <a:avLst/>
          </a:prstGeom>
        </p:spPr>
      </p:pic>
      <p:sp>
        <p:nvSpPr>
          <p:cNvPr id="4" name="TextBox 3"/>
          <p:cNvSpPr txBox="1"/>
          <p:nvPr/>
        </p:nvSpPr>
        <p:spPr>
          <a:xfrm>
            <a:off x="581637" y="415409"/>
            <a:ext cx="4800259" cy="579967"/>
          </a:xfrm>
          <a:prstGeom prst="rect">
            <a:avLst/>
          </a:prstGeom>
          <a:noFill/>
        </p:spPr>
        <p:txBody>
          <a:bodyPr wrap="square" rtlCol="0">
            <a:spAutoFit/>
          </a:bodyPr>
          <a:lstStyle/>
          <a:p>
            <a:pPr marL="342900" indent="-342900" algn="just">
              <a:lnSpc>
                <a:spcPct val="150000"/>
              </a:lnSpc>
              <a:spcBef>
                <a:spcPts val="0"/>
              </a:spcBef>
              <a:buSzPts val="2400"/>
            </a:pPr>
            <a:r>
              <a:rPr lang="en-US" sz="2400" b="1" dirty="0">
                <a:solidFill>
                  <a:schemeClr val="bg1"/>
                </a:solidFill>
                <a:latin typeface="Times New Roman" panose="02020603050405020304" pitchFamily="18" charset="0"/>
                <a:ea typeface="Times New Roman"/>
                <a:cs typeface="Times New Roman" panose="02020603050405020304" pitchFamily="18" charset="0"/>
                <a:sym typeface="Times New Roman"/>
              </a:rPr>
              <a:t>Data User</a:t>
            </a:r>
          </a:p>
        </p:txBody>
      </p:sp>
    </p:spTree>
    <p:extLst>
      <p:ext uri="{BB962C8B-B14F-4D97-AF65-F5344CB8AC3E}">
        <p14:creationId xmlns:p14="http://schemas.microsoft.com/office/powerpoint/2010/main" val="3596032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79A8BC-3234-4A89-BE08-27AC66F9E923}"/>
              </a:ext>
            </a:extLst>
          </p:cNvPr>
          <p:cNvSpPr>
            <a:spLocks noGrp="1"/>
          </p:cNvSpPr>
          <p:nvPr>
            <p:ph type="body" idx="1"/>
          </p:nvPr>
        </p:nvSpPr>
        <p:spPr>
          <a:xfrm>
            <a:off x="169333" y="1410211"/>
            <a:ext cx="8805333" cy="3922198"/>
          </a:xfrm>
        </p:spPr>
        <p:txBody>
          <a:bodyPr/>
          <a:lstStyle/>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   Login the account with the correct credentials</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   View owner and authorize them.</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   View user and authorize them.</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   View owner request and Send key for File upload</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   Send Decryption Key</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   View all uploaded files</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   Graph</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   Logout</a:t>
            </a:r>
          </a:p>
          <a:p>
            <a:pPr marL="342900" indent="-342900" algn="just">
              <a:lnSpc>
                <a:spcPct val="150000"/>
              </a:lnSpc>
              <a:spcBef>
                <a:spcPts val="0"/>
              </a:spcBef>
              <a:buSzPts val="2400"/>
            </a:pPr>
            <a:endParaRPr lang="en-US"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
        <p:nvSpPr>
          <p:cNvPr id="5" name="Slide Number Placeholder 4">
            <a:extLst>
              <a:ext uri="{FF2B5EF4-FFF2-40B4-BE49-F238E27FC236}">
                <a16:creationId xmlns:a16="http://schemas.microsoft.com/office/drawing/2014/main" id="{6EA2410A-A460-404A-8D52-D6B8BC88CF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6" name="Picture 5">
            <a:extLst>
              <a:ext uri="{FF2B5EF4-FFF2-40B4-BE49-F238E27FC236}">
                <a16:creationId xmlns:a16="http://schemas.microsoft.com/office/drawing/2014/main" id="{4D609D81-A880-490D-B4ED-01033CF877FE}"/>
              </a:ext>
            </a:extLst>
          </p:cNvPr>
          <p:cNvPicPr>
            <a:picLocks noChangeAspect="1"/>
          </p:cNvPicPr>
          <p:nvPr/>
        </p:nvPicPr>
        <p:blipFill>
          <a:blip r:embed="rId2"/>
          <a:stretch>
            <a:fillRect/>
          </a:stretch>
        </p:blipFill>
        <p:spPr>
          <a:xfrm>
            <a:off x="7727819" y="32108"/>
            <a:ext cx="1364387" cy="1189194"/>
          </a:xfrm>
          <a:prstGeom prst="rect">
            <a:avLst/>
          </a:prstGeom>
        </p:spPr>
      </p:pic>
      <p:sp>
        <p:nvSpPr>
          <p:cNvPr id="4" name="TextBox 3"/>
          <p:cNvSpPr txBox="1"/>
          <p:nvPr/>
        </p:nvSpPr>
        <p:spPr>
          <a:xfrm>
            <a:off x="385694" y="400086"/>
            <a:ext cx="4800259" cy="579967"/>
          </a:xfrm>
          <a:prstGeom prst="rect">
            <a:avLst/>
          </a:prstGeom>
          <a:noFill/>
        </p:spPr>
        <p:txBody>
          <a:bodyPr wrap="square" rtlCol="0">
            <a:spAutoFit/>
          </a:bodyPr>
          <a:lstStyle/>
          <a:p>
            <a:pPr marL="342900" indent="-342900" algn="just">
              <a:lnSpc>
                <a:spcPct val="150000"/>
              </a:lnSpc>
              <a:spcBef>
                <a:spcPts val="0"/>
              </a:spcBef>
              <a:buSzPts val="2400"/>
            </a:pPr>
            <a:r>
              <a:rPr lang="en-US" sz="2400" b="1" dirty="0">
                <a:solidFill>
                  <a:schemeClr val="bg1"/>
                </a:solidFill>
                <a:latin typeface="Times New Roman" panose="02020603050405020304" pitchFamily="18" charset="0"/>
                <a:ea typeface="Times New Roman"/>
                <a:cs typeface="Times New Roman" panose="02020603050405020304" pitchFamily="18" charset="0"/>
                <a:sym typeface="Times New Roman"/>
              </a:rPr>
              <a:t>Cloud Server</a:t>
            </a:r>
          </a:p>
        </p:txBody>
      </p:sp>
    </p:spTree>
    <p:extLst>
      <p:ext uri="{BB962C8B-B14F-4D97-AF65-F5344CB8AC3E}">
        <p14:creationId xmlns:p14="http://schemas.microsoft.com/office/powerpoint/2010/main" val="297847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79A8BC-3234-4A89-BE08-27AC66F9E923}"/>
              </a:ext>
            </a:extLst>
          </p:cNvPr>
          <p:cNvSpPr>
            <a:spLocks noGrp="1"/>
          </p:cNvSpPr>
          <p:nvPr>
            <p:ph type="body" idx="1"/>
          </p:nvPr>
        </p:nvSpPr>
        <p:spPr>
          <a:xfrm>
            <a:off x="236119" y="1395804"/>
            <a:ext cx="8125581" cy="2351892"/>
          </a:xfrm>
        </p:spPr>
        <p:txBody>
          <a:bodyPr/>
          <a:lstStyle/>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Login the account with correct credentials</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 View network1 uploaded files</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 logout</a:t>
            </a:r>
            <a:endParaRPr lang="en-US"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
        <p:nvSpPr>
          <p:cNvPr id="5" name="Slide Number Placeholder 4">
            <a:extLst>
              <a:ext uri="{FF2B5EF4-FFF2-40B4-BE49-F238E27FC236}">
                <a16:creationId xmlns:a16="http://schemas.microsoft.com/office/drawing/2014/main" id="{6EA2410A-A460-404A-8D52-D6B8BC88CF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6" name="Picture 5">
            <a:extLst>
              <a:ext uri="{FF2B5EF4-FFF2-40B4-BE49-F238E27FC236}">
                <a16:creationId xmlns:a16="http://schemas.microsoft.com/office/drawing/2014/main" id="{4D609D81-A880-490D-B4ED-01033CF877FE}"/>
              </a:ext>
            </a:extLst>
          </p:cNvPr>
          <p:cNvPicPr>
            <a:picLocks noChangeAspect="1"/>
          </p:cNvPicPr>
          <p:nvPr/>
        </p:nvPicPr>
        <p:blipFill>
          <a:blip r:embed="rId2"/>
          <a:stretch>
            <a:fillRect/>
          </a:stretch>
        </p:blipFill>
        <p:spPr>
          <a:xfrm>
            <a:off x="7727819" y="32108"/>
            <a:ext cx="1364387" cy="1189194"/>
          </a:xfrm>
          <a:prstGeom prst="rect">
            <a:avLst/>
          </a:prstGeom>
        </p:spPr>
      </p:pic>
      <p:sp>
        <p:nvSpPr>
          <p:cNvPr id="4" name="TextBox 3"/>
          <p:cNvSpPr txBox="1"/>
          <p:nvPr/>
        </p:nvSpPr>
        <p:spPr>
          <a:xfrm>
            <a:off x="385694" y="400086"/>
            <a:ext cx="4800259" cy="579967"/>
          </a:xfrm>
          <a:prstGeom prst="rect">
            <a:avLst/>
          </a:prstGeom>
          <a:noFill/>
        </p:spPr>
        <p:txBody>
          <a:bodyPr wrap="square" rtlCol="0">
            <a:spAutoFit/>
          </a:bodyPr>
          <a:lstStyle/>
          <a:p>
            <a:pPr marL="342900" indent="-342900" algn="just">
              <a:lnSpc>
                <a:spcPct val="150000"/>
              </a:lnSpc>
              <a:spcBef>
                <a:spcPts val="0"/>
              </a:spcBef>
              <a:buSzPts val="2400"/>
            </a:pPr>
            <a:r>
              <a:rPr lang="en-US" sz="2400" b="1" dirty="0">
                <a:solidFill>
                  <a:schemeClr val="bg1"/>
                </a:solidFill>
                <a:latin typeface="Times New Roman" panose="02020603050405020304" pitchFamily="18" charset="0"/>
                <a:ea typeface="Times New Roman"/>
                <a:cs typeface="Times New Roman" panose="02020603050405020304" pitchFamily="18" charset="0"/>
                <a:sym typeface="Times New Roman"/>
              </a:rPr>
              <a:t>Network 1</a:t>
            </a:r>
          </a:p>
        </p:txBody>
      </p:sp>
    </p:spTree>
    <p:extLst>
      <p:ext uri="{BB962C8B-B14F-4D97-AF65-F5344CB8AC3E}">
        <p14:creationId xmlns:p14="http://schemas.microsoft.com/office/powerpoint/2010/main" val="4267301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79A8BC-3234-4A89-BE08-27AC66F9E923}"/>
              </a:ext>
            </a:extLst>
          </p:cNvPr>
          <p:cNvSpPr>
            <a:spLocks noGrp="1"/>
          </p:cNvSpPr>
          <p:nvPr>
            <p:ph type="body" idx="1"/>
          </p:nvPr>
        </p:nvSpPr>
        <p:spPr>
          <a:xfrm>
            <a:off x="236119" y="1395804"/>
            <a:ext cx="8125581" cy="2351892"/>
          </a:xfrm>
        </p:spPr>
        <p:txBody>
          <a:bodyPr/>
          <a:lstStyle/>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Login the account with correct credentials</a:t>
            </a:r>
          </a:p>
          <a:p>
            <a:pPr marL="342900" indent="-342900" algn="just">
              <a:lnSpc>
                <a:spcPct val="150000"/>
              </a:lnSpc>
              <a:spcBef>
                <a:spcPts val="0"/>
              </a:spcBef>
              <a:buSzPts val="2400"/>
            </a:pPr>
            <a:r>
              <a:rPr lang="en-US" sz="1800">
                <a:solidFill>
                  <a:schemeClr val="tx1"/>
                </a:solidFill>
                <a:latin typeface="Times New Roman" panose="02020603050405020304" pitchFamily="18" charset="0"/>
                <a:ea typeface="Times New Roman"/>
                <a:cs typeface="Times New Roman" panose="02020603050405020304" pitchFamily="18" charset="0"/>
                <a:sym typeface="Times New Roman"/>
              </a:rPr>
              <a:t> View </a:t>
            </a: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network2 uploaded files</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  Logout</a:t>
            </a:r>
            <a:endParaRPr lang="en-US"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
        <p:nvSpPr>
          <p:cNvPr id="5" name="Slide Number Placeholder 4">
            <a:extLst>
              <a:ext uri="{FF2B5EF4-FFF2-40B4-BE49-F238E27FC236}">
                <a16:creationId xmlns:a16="http://schemas.microsoft.com/office/drawing/2014/main" id="{6EA2410A-A460-404A-8D52-D6B8BC88CF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6" name="Picture 5">
            <a:extLst>
              <a:ext uri="{FF2B5EF4-FFF2-40B4-BE49-F238E27FC236}">
                <a16:creationId xmlns:a16="http://schemas.microsoft.com/office/drawing/2014/main" id="{4D609D81-A880-490D-B4ED-01033CF877FE}"/>
              </a:ext>
            </a:extLst>
          </p:cNvPr>
          <p:cNvPicPr>
            <a:picLocks noChangeAspect="1"/>
          </p:cNvPicPr>
          <p:nvPr/>
        </p:nvPicPr>
        <p:blipFill>
          <a:blip r:embed="rId2"/>
          <a:stretch>
            <a:fillRect/>
          </a:stretch>
        </p:blipFill>
        <p:spPr>
          <a:xfrm>
            <a:off x="7727819" y="32108"/>
            <a:ext cx="1364387" cy="1189194"/>
          </a:xfrm>
          <a:prstGeom prst="rect">
            <a:avLst/>
          </a:prstGeom>
        </p:spPr>
      </p:pic>
      <p:sp>
        <p:nvSpPr>
          <p:cNvPr id="4" name="TextBox 3"/>
          <p:cNvSpPr txBox="1"/>
          <p:nvPr/>
        </p:nvSpPr>
        <p:spPr>
          <a:xfrm>
            <a:off x="385694" y="400086"/>
            <a:ext cx="4800259" cy="579967"/>
          </a:xfrm>
          <a:prstGeom prst="rect">
            <a:avLst/>
          </a:prstGeom>
          <a:noFill/>
        </p:spPr>
        <p:txBody>
          <a:bodyPr wrap="square" rtlCol="0">
            <a:spAutoFit/>
          </a:bodyPr>
          <a:lstStyle/>
          <a:p>
            <a:pPr marL="342900" indent="-342900" algn="just">
              <a:lnSpc>
                <a:spcPct val="150000"/>
              </a:lnSpc>
              <a:spcBef>
                <a:spcPts val="0"/>
              </a:spcBef>
              <a:buSzPts val="2400"/>
            </a:pPr>
            <a:r>
              <a:rPr lang="en-US" sz="2400" b="1" dirty="0">
                <a:solidFill>
                  <a:schemeClr val="bg1"/>
                </a:solidFill>
                <a:latin typeface="Times New Roman" panose="02020603050405020304" pitchFamily="18" charset="0"/>
                <a:ea typeface="Times New Roman"/>
                <a:cs typeface="Times New Roman" panose="02020603050405020304" pitchFamily="18" charset="0"/>
                <a:sym typeface="Times New Roman"/>
              </a:rPr>
              <a:t>Network 2</a:t>
            </a:r>
          </a:p>
        </p:txBody>
      </p:sp>
    </p:spTree>
    <p:extLst>
      <p:ext uri="{BB962C8B-B14F-4D97-AF65-F5344CB8AC3E}">
        <p14:creationId xmlns:p14="http://schemas.microsoft.com/office/powerpoint/2010/main" val="713610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47B24-CA3E-4802-AC8A-56E9AFBC819E}"/>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HARDWARE REQUIREMENTS</a:t>
            </a:r>
            <a:endParaRPr lang="en-IN" sz="2400" dirty="0"/>
          </a:p>
        </p:txBody>
      </p:sp>
      <p:sp>
        <p:nvSpPr>
          <p:cNvPr id="3" name="Text Placeholder 2">
            <a:extLst>
              <a:ext uri="{FF2B5EF4-FFF2-40B4-BE49-F238E27FC236}">
                <a16:creationId xmlns:a16="http://schemas.microsoft.com/office/drawing/2014/main" id="{03D36A18-20C8-45A2-BD8A-4F218818DA0A}"/>
              </a:ext>
            </a:extLst>
          </p:cNvPr>
          <p:cNvSpPr>
            <a:spLocks noGrp="1"/>
          </p:cNvSpPr>
          <p:nvPr>
            <p:ph type="body" idx="1"/>
          </p:nvPr>
        </p:nvSpPr>
        <p:spPr>
          <a:xfrm>
            <a:off x="814274" y="1312210"/>
            <a:ext cx="7479719" cy="2724300"/>
          </a:xfrm>
        </p:spPr>
        <p:txBody>
          <a:bodyPr/>
          <a:lstStyle/>
          <a:p>
            <a:pPr marL="0" indent="0">
              <a:buNone/>
            </a:pPr>
            <a:endParaRPr lang="en-IN" sz="1800" dirty="0">
              <a:latin typeface="Times New Roman" panose="02020603050405020304" pitchFamily="18" charset="0"/>
              <a:cs typeface="Times New Roman" panose="02020603050405020304" pitchFamily="18" charset="0"/>
            </a:endParaRPr>
          </a:p>
          <a:p>
            <a:pPr marL="101600" indent="0">
              <a:buNone/>
            </a:pPr>
            <a:endParaRPr lang="en-IN"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26F7FAC-C5E2-4168-AD80-94960E7AFF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6" name="Picture 5">
            <a:extLst>
              <a:ext uri="{FF2B5EF4-FFF2-40B4-BE49-F238E27FC236}">
                <a16:creationId xmlns:a16="http://schemas.microsoft.com/office/drawing/2014/main" id="{2BF2A0BE-81C5-4853-A0E9-A1D8C3CE0CC5}"/>
              </a:ext>
            </a:extLst>
          </p:cNvPr>
          <p:cNvPicPr>
            <a:picLocks noChangeAspect="1"/>
          </p:cNvPicPr>
          <p:nvPr/>
        </p:nvPicPr>
        <p:blipFill>
          <a:blip r:embed="rId2"/>
          <a:stretch>
            <a:fillRect/>
          </a:stretch>
        </p:blipFill>
        <p:spPr>
          <a:xfrm>
            <a:off x="7727819" y="32108"/>
            <a:ext cx="1364387" cy="1189194"/>
          </a:xfrm>
          <a:prstGeom prst="rect">
            <a:avLst/>
          </a:prstGeom>
        </p:spPr>
      </p:pic>
      <p:graphicFrame>
        <p:nvGraphicFramePr>
          <p:cNvPr id="4" name="Table 3">
            <a:extLst>
              <a:ext uri="{FF2B5EF4-FFF2-40B4-BE49-F238E27FC236}">
                <a16:creationId xmlns:a16="http://schemas.microsoft.com/office/drawing/2014/main" id="{74B889DE-A808-491E-A1D8-E8352B55304F}"/>
              </a:ext>
            </a:extLst>
          </p:cNvPr>
          <p:cNvGraphicFramePr>
            <a:graphicFrameLocks noGrp="1"/>
          </p:cNvGraphicFramePr>
          <p:nvPr>
            <p:extLst>
              <p:ext uri="{D42A27DB-BD31-4B8C-83A1-F6EECF244321}">
                <p14:modId xmlns:p14="http://schemas.microsoft.com/office/powerpoint/2010/main" val="2653227960"/>
              </p:ext>
            </p:extLst>
          </p:nvPr>
        </p:nvGraphicFramePr>
        <p:xfrm>
          <a:off x="2332870" y="1648325"/>
          <a:ext cx="3726861" cy="2910922"/>
        </p:xfrm>
        <a:graphic>
          <a:graphicData uri="http://schemas.openxmlformats.org/drawingml/2006/table">
            <a:tbl>
              <a:tblPr firstRow="1" firstCol="1" bandRow="1">
                <a:tableStyleId>{E27665BA-8202-44FC-AD62-C9F0E3EA811A}</a:tableStyleId>
              </a:tblPr>
              <a:tblGrid>
                <a:gridCol w="1140460">
                  <a:extLst>
                    <a:ext uri="{9D8B030D-6E8A-4147-A177-3AD203B41FA5}">
                      <a16:colId xmlns:a16="http://schemas.microsoft.com/office/drawing/2014/main" val="1335803841"/>
                    </a:ext>
                  </a:extLst>
                </a:gridCol>
                <a:gridCol w="2586401">
                  <a:extLst>
                    <a:ext uri="{9D8B030D-6E8A-4147-A177-3AD203B41FA5}">
                      <a16:colId xmlns:a16="http://schemas.microsoft.com/office/drawing/2014/main" val="969546799"/>
                    </a:ext>
                  </a:extLst>
                </a:gridCol>
              </a:tblGrid>
              <a:tr h="584150">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System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Intel i3 and above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6110793"/>
                  </a:ext>
                </a:extLst>
              </a:tr>
              <a:tr h="600859">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Hard Disk</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40GB</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0832985"/>
                  </a:ext>
                </a:extLst>
              </a:tr>
              <a:tr h="632102">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RAM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Minimum 4GB</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3645137"/>
                  </a:ext>
                </a:extLst>
              </a:tr>
              <a:tr h="1093811">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Processor</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IN" sz="1800" dirty="0">
                          <a:effectLst/>
                          <a:latin typeface="Times New Roman" panose="02020603050405020304" pitchFamily="18" charset="0"/>
                          <a:cs typeface="Times New Roman" panose="02020603050405020304" pitchFamily="18" charset="0"/>
                        </a:rPr>
                        <a:t>64-bit, four-core, 2.5 GHz minimum per core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0488737"/>
                  </a:ext>
                </a:extLst>
              </a:tr>
            </a:tbl>
          </a:graphicData>
        </a:graphic>
      </p:graphicFrame>
    </p:spTree>
    <p:extLst>
      <p:ext uri="{BB962C8B-B14F-4D97-AF65-F5344CB8AC3E}">
        <p14:creationId xmlns:p14="http://schemas.microsoft.com/office/powerpoint/2010/main" val="3059664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8FF4B-38FD-47CD-8769-05353407D238}"/>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SOFTWARE REQUIREMENTS</a:t>
            </a:r>
            <a:endParaRPr lang="en-IN" sz="2400" dirty="0"/>
          </a:p>
        </p:txBody>
      </p:sp>
      <p:sp>
        <p:nvSpPr>
          <p:cNvPr id="5" name="Slide Number Placeholder 4">
            <a:extLst>
              <a:ext uri="{FF2B5EF4-FFF2-40B4-BE49-F238E27FC236}">
                <a16:creationId xmlns:a16="http://schemas.microsoft.com/office/drawing/2014/main" id="{B05DE1C6-1332-4DA7-AC8D-FCD6281833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6" name="Picture 5">
            <a:extLst>
              <a:ext uri="{FF2B5EF4-FFF2-40B4-BE49-F238E27FC236}">
                <a16:creationId xmlns:a16="http://schemas.microsoft.com/office/drawing/2014/main" id="{B401507D-81A9-44F3-B782-583EAFCD429B}"/>
              </a:ext>
            </a:extLst>
          </p:cNvPr>
          <p:cNvPicPr>
            <a:picLocks noChangeAspect="1"/>
          </p:cNvPicPr>
          <p:nvPr/>
        </p:nvPicPr>
        <p:blipFill>
          <a:blip r:embed="rId2"/>
          <a:stretch>
            <a:fillRect/>
          </a:stretch>
        </p:blipFill>
        <p:spPr>
          <a:xfrm>
            <a:off x="7727819" y="32108"/>
            <a:ext cx="1364387" cy="1189194"/>
          </a:xfrm>
          <a:prstGeom prst="rect">
            <a:avLst/>
          </a:prstGeom>
        </p:spPr>
      </p:pic>
      <p:graphicFrame>
        <p:nvGraphicFramePr>
          <p:cNvPr id="8" name="Table 7">
            <a:extLst>
              <a:ext uri="{FF2B5EF4-FFF2-40B4-BE49-F238E27FC236}">
                <a16:creationId xmlns:a16="http://schemas.microsoft.com/office/drawing/2014/main" id="{63C0BB94-5E3E-4739-9448-AA8F96DCCC0A}"/>
              </a:ext>
            </a:extLst>
          </p:cNvPr>
          <p:cNvGraphicFramePr>
            <a:graphicFrameLocks noGrp="1"/>
          </p:cNvGraphicFramePr>
          <p:nvPr>
            <p:extLst>
              <p:ext uri="{D42A27DB-BD31-4B8C-83A1-F6EECF244321}">
                <p14:modId xmlns:p14="http://schemas.microsoft.com/office/powerpoint/2010/main" val="4010727671"/>
              </p:ext>
            </p:extLst>
          </p:nvPr>
        </p:nvGraphicFramePr>
        <p:xfrm>
          <a:off x="1624013" y="1669977"/>
          <a:ext cx="4957092" cy="2951453"/>
        </p:xfrm>
        <a:graphic>
          <a:graphicData uri="http://schemas.openxmlformats.org/drawingml/2006/table">
            <a:tbl>
              <a:tblPr firstRow="1" firstCol="1" bandRow="1">
                <a:tableStyleId>{E27665BA-8202-44FC-AD62-C9F0E3EA811A}</a:tableStyleId>
              </a:tblPr>
              <a:tblGrid>
                <a:gridCol w="1925303">
                  <a:extLst>
                    <a:ext uri="{9D8B030D-6E8A-4147-A177-3AD203B41FA5}">
                      <a16:colId xmlns:a16="http://schemas.microsoft.com/office/drawing/2014/main" val="2104203393"/>
                    </a:ext>
                  </a:extLst>
                </a:gridCol>
                <a:gridCol w="3031789">
                  <a:extLst>
                    <a:ext uri="{9D8B030D-6E8A-4147-A177-3AD203B41FA5}">
                      <a16:colId xmlns:a16="http://schemas.microsoft.com/office/drawing/2014/main" val="3807746185"/>
                    </a:ext>
                  </a:extLst>
                </a:gridCol>
              </a:tblGrid>
              <a:tr h="1067222">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Front End Language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HTML, CSS, JAVA, JSP SERVELTS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9063774"/>
                  </a:ext>
                </a:extLst>
              </a:tr>
              <a:tr h="483450">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Backend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My SQL</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1286320"/>
                  </a:ext>
                </a:extLst>
              </a:tr>
              <a:tr h="483450">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Operating System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Windows 10 or 11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3864808"/>
                  </a:ext>
                </a:extLst>
              </a:tr>
              <a:tr h="917331">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IDE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JAVADEVELIPEMENKIT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1108203"/>
                  </a:ext>
                </a:extLst>
              </a:tr>
            </a:tbl>
          </a:graphicData>
        </a:graphic>
      </p:graphicFrame>
      <p:sp>
        <p:nvSpPr>
          <p:cNvPr id="9" name="Rectangle 2">
            <a:extLst>
              <a:ext uri="{FF2B5EF4-FFF2-40B4-BE49-F238E27FC236}">
                <a16:creationId xmlns:a16="http://schemas.microsoft.com/office/drawing/2014/main" id="{071164FE-165E-40D8-B75B-96A3B5502D2E}"/>
              </a:ext>
            </a:extLst>
          </p:cNvPr>
          <p:cNvSpPr>
            <a:spLocks noChangeArrowheads="1"/>
          </p:cNvSpPr>
          <p:nvPr/>
        </p:nvSpPr>
        <p:spPr bwMode="auto">
          <a:xfrm>
            <a:off x="1624013" y="18637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542527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20C4-9B75-4D45-96CD-64E552866F73}"/>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FUTURE WORK</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98DC350-72BB-4644-8DA5-AD2C7074F91A}"/>
              </a:ext>
            </a:extLst>
          </p:cNvPr>
          <p:cNvSpPr>
            <a:spLocks noGrp="1"/>
          </p:cNvSpPr>
          <p:nvPr>
            <p:ph type="body" idx="1"/>
          </p:nvPr>
        </p:nvSpPr>
        <p:spPr>
          <a:xfrm>
            <a:off x="0" y="1687348"/>
            <a:ext cx="8560154" cy="2724300"/>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As a future direction, we are looking toward improving the credibility of our framework by adding incentives to encourage honest participation of the users by adding Data To Store in More Secure in Unique Block Chain.</a:t>
            </a:r>
            <a:endParaRPr lang="en-US" sz="2800" dirty="0">
              <a:solidFill>
                <a:schemeClr val="tx1"/>
              </a:solidFill>
              <a:latin typeface="Times New Roman" panose="02020603050405020304" pitchFamily="18" charset="0"/>
              <a:cs typeface="Times New Roman" pitchFamily="18" charset="0"/>
            </a:endParaRPr>
          </a:p>
        </p:txBody>
      </p:sp>
      <p:sp>
        <p:nvSpPr>
          <p:cNvPr id="5" name="Slide Number Placeholder 4">
            <a:extLst>
              <a:ext uri="{FF2B5EF4-FFF2-40B4-BE49-F238E27FC236}">
                <a16:creationId xmlns:a16="http://schemas.microsoft.com/office/drawing/2014/main" id="{CCF284ED-2E7B-4478-8F69-D20EBCD6EC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6" name="Picture 5">
            <a:extLst>
              <a:ext uri="{FF2B5EF4-FFF2-40B4-BE49-F238E27FC236}">
                <a16:creationId xmlns:a16="http://schemas.microsoft.com/office/drawing/2014/main" id="{3B463137-BFAE-4166-A145-414D7C2C2755}"/>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3046613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101600" y="998181"/>
            <a:ext cx="6981780" cy="2961900"/>
          </a:xfrm>
          <a:prstGeom prst="rect">
            <a:avLst/>
          </a:prstGeom>
        </p:spPr>
        <p:txBody>
          <a:bodyPr spcFirstLastPara="1" wrap="square" lIns="91425" tIns="91425" rIns="91425" bIns="91425" anchor="ctr" anchorCtr="0">
            <a:noAutofit/>
          </a:bodyPr>
          <a:lstStyle/>
          <a:p>
            <a:pPr lvl="0" algn="ctr"/>
            <a:r>
              <a:rPr lang="en-US" sz="2400" dirty="0">
                <a:solidFill>
                  <a:schemeClr val="bg1"/>
                </a:solidFill>
                <a:latin typeface="Times New Roman" panose="02020603050405020304" pitchFamily="18" charset="0"/>
                <a:cs typeface="Times New Roman" panose="02020603050405020304" pitchFamily="18" charset="0"/>
              </a:rPr>
              <a:t>Blockchain-based Decentralized Authentication Modeling Scheme in Edge and IoT Environment</a:t>
            </a:r>
            <a:endParaRPr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23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BB76E-7E65-4EED-9054-41DE8B794F92}"/>
              </a:ext>
            </a:extLst>
          </p:cNvPr>
          <p:cNvSpPr>
            <a:spLocks noGrp="1"/>
          </p:cNvSpPr>
          <p:nvPr>
            <p:ph type="title"/>
          </p:nvPr>
        </p:nvSpPr>
        <p:spPr>
          <a:xfrm>
            <a:off x="489422" y="368512"/>
            <a:ext cx="5258400" cy="766200"/>
          </a:xfrm>
        </p:spPr>
        <p:txBody>
          <a:bodyPr/>
          <a:lstStyle/>
          <a:p>
            <a:pPr>
              <a:lnSpc>
                <a:spcPct val="150000"/>
              </a:lnSpc>
            </a:pPr>
            <a:r>
              <a:rPr lang="en-US"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D59C5E6-0113-4B09-AF2B-4CE8E7F41C7F}"/>
              </a:ext>
            </a:extLst>
          </p:cNvPr>
          <p:cNvSpPr>
            <a:spLocks noGrp="1"/>
          </p:cNvSpPr>
          <p:nvPr>
            <p:ph type="body" idx="1"/>
          </p:nvPr>
        </p:nvSpPr>
        <p:spPr>
          <a:xfrm>
            <a:off x="244838" y="1578963"/>
            <a:ext cx="8654324" cy="3057537"/>
          </a:xfrm>
        </p:spPr>
        <p:txBody>
          <a:bodyPr/>
          <a:lstStyle/>
          <a:p>
            <a:pPr marL="447675" indent="-447675" algn="just">
              <a:lnSpc>
                <a:spcPct val="150000"/>
              </a:lnSpc>
              <a:spcBef>
                <a:spcPts val="1400"/>
              </a:spcBef>
              <a:buSzPts val="2400"/>
            </a:pPr>
            <a:r>
              <a:rPr lang="en-US" dirty="0">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his scheme proposed by us can meet the authentication requirements of multiple scenarios and development demand of the international standard authentication scheme. </a:t>
            </a:r>
            <a:endParaRPr lang="en-IN" sz="2800" dirty="0">
              <a:solidFill>
                <a:schemeClr val="tx1"/>
              </a:solidFill>
              <a:latin typeface="Times New Roman" panose="02020603050405020304" pitchFamily="18" charset="0"/>
              <a:cs typeface="Times New Roman" pitchFamily="18" charset="0"/>
            </a:endParaRPr>
          </a:p>
        </p:txBody>
      </p:sp>
      <p:sp>
        <p:nvSpPr>
          <p:cNvPr id="5" name="Slide Number Placeholder 4">
            <a:extLst>
              <a:ext uri="{FF2B5EF4-FFF2-40B4-BE49-F238E27FC236}">
                <a16:creationId xmlns:a16="http://schemas.microsoft.com/office/drawing/2014/main" id="{421DA3B1-560E-4687-9E74-4D2C650304A1}"/>
              </a:ext>
            </a:extLst>
          </p:cNvPr>
          <p:cNvSpPr>
            <a:spLocks noGrp="1"/>
          </p:cNvSpPr>
          <p:nvPr>
            <p:ph type="sldNum" idx="12"/>
          </p:nvPr>
        </p:nvSpPr>
        <p:spPr/>
        <p:txBody>
          <a:bodyPr/>
          <a:lstStyle/>
          <a:p>
            <a:pPr marL="0" lvl="0" indent="0" algn="r" rtl="0">
              <a:lnSpc>
                <a:spcPct val="150000"/>
              </a:lnSpc>
              <a:spcBef>
                <a:spcPts val="0"/>
              </a:spcBef>
              <a:spcAft>
                <a:spcPts val="0"/>
              </a:spcAft>
              <a:buNone/>
            </a:pPr>
            <a:fld id="{00000000-1234-1234-1234-123412341234}" type="slidenum">
              <a:rPr lang="en" smtClean="0"/>
              <a:pPr marL="0" lvl="0" indent="0" algn="r" rtl="0">
                <a:lnSpc>
                  <a:spcPct val="150000"/>
                </a:lnSpc>
                <a:spcBef>
                  <a:spcPts val="0"/>
                </a:spcBef>
                <a:spcAft>
                  <a:spcPts val="0"/>
                </a:spcAft>
                <a:buNone/>
              </a:pPr>
              <a:t>20</a:t>
            </a:fld>
            <a:endParaRPr lang="en"/>
          </a:p>
        </p:txBody>
      </p:sp>
      <p:pic>
        <p:nvPicPr>
          <p:cNvPr id="6" name="Picture 5">
            <a:extLst>
              <a:ext uri="{FF2B5EF4-FFF2-40B4-BE49-F238E27FC236}">
                <a16:creationId xmlns:a16="http://schemas.microsoft.com/office/drawing/2014/main" id="{1F6A039A-BC90-4239-92AA-82BA7D074163}"/>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565825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17129-63AA-4EF6-802C-84D2FBD02CDD}"/>
              </a:ext>
            </a:extLst>
          </p:cNvPr>
          <p:cNvSpPr>
            <a:spLocks noGrp="1"/>
          </p:cNvSpPr>
          <p:nvPr>
            <p:ph type="title"/>
          </p:nvPr>
        </p:nvSpPr>
        <p:spPr/>
        <p:txBody>
          <a:bodyPr/>
          <a:lstStyle/>
          <a:p>
            <a:r>
              <a:rPr lang="en-IN" sz="2400" dirty="0">
                <a:latin typeface="Times New Roman" panose="02020603050405020304" pitchFamily="18" charset="0"/>
                <a:cs typeface="Times New Roman" panose="02020603050405020304" pitchFamily="18" charset="0"/>
              </a:rPr>
              <a:t>REFERENCE</a:t>
            </a:r>
          </a:p>
        </p:txBody>
      </p:sp>
      <p:sp>
        <p:nvSpPr>
          <p:cNvPr id="3" name="Text Placeholder 2">
            <a:extLst>
              <a:ext uri="{FF2B5EF4-FFF2-40B4-BE49-F238E27FC236}">
                <a16:creationId xmlns:a16="http://schemas.microsoft.com/office/drawing/2014/main" id="{15ADD2A5-1116-4E5D-AB14-4B8F174D1A68}"/>
              </a:ext>
            </a:extLst>
          </p:cNvPr>
          <p:cNvSpPr>
            <a:spLocks noGrp="1"/>
          </p:cNvSpPr>
          <p:nvPr>
            <p:ph type="body" idx="1"/>
          </p:nvPr>
        </p:nvSpPr>
        <p:spPr>
          <a:xfrm>
            <a:off x="0" y="1111390"/>
            <a:ext cx="8919486" cy="3635022"/>
          </a:xfrm>
        </p:spPr>
        <p:txBody>
          <a:bodyPr/>
          <a:lstStyle/>
          <a:p>
            <a:pPr indent="-457200" algn="just">
              <a:lnSpc>
                <a:spcPct val="150000"/>
              </a:lnSpc>
            </a:pPr>
            <a:r>
              <a:rPr lang="en-IN" dirty="0">
                <a:latin typeface="Times New Roman" panose="02020603050405020304" pitchFamily="18" charset="0"/>
                <a:cs typeface="Times New Roman" panose="02020603050405020304" pitchFamily="18" charset="0"/>
              </a:rPr>
              <a:t>[1] Proc. Roy. Soc. A Math. Phys. Eng. Sci., vol. 426, no. 1871, pp. 233-271, 1989. </a:t>
            </a:r>
          </a:p>
          <a:p>
            <a:pPr indent="-457200" algn="just">
              <a:lnSpc>
                <a:spcPct val="150000"/>
              </a:lnSpc>
            </a:pPr>
            <a:r>
              <a:rPr lang="en-IN" dirty="0">
                <a:latin typeface="Times New Roman" panose="02020603050405020304" pitchFamily="18" charset="0"/>
                <a:cs typeface="Times New Roman" panose="02020603050405020304" pitchFamily="18" charset="0"/>
              </a:rPr>
              <a:t>[2] M. Abadi and M. R. Tuttle, "A semantics for a logic of authentication", Proc. 10th </a:t>
            </a:r>
            <a:r>
              <a:rPr lang="en-IN" dirty="0" err="1">
                <a:latin typeface="Times New Roman" panose="02020603050405020304" pitchFamily="18" charset="0"/>
                <a:cs typeface="Times New Roman" panose="02020603050405020304" pitchFamily="18" charset="0"/>
              </a:rPr>
              <a:t>Annu</a:t>
            </a:r>
            <a:r>
              <a:rPr lang="en-IN" dirty="0">
                <a:latin typeface="Times New Roman" panose="02020603050405020304" pitchFamily="18" charset="0"/>
                <a:cs typeface="Times New Roman" panose="02020603050405020304" pitchFamily="18" charset="0"/>
              </a:rPr>
              <a:t>. ACM </a:t>
            </a:r>
            <a:r>
              <a:rPr lang="en-IN" dirty="0" err="1">
                <a:latin typeface="Times New Roman" panose="02020603050405020304" pitchFamily="18" charset="0"/>
                <a:cs typeface="Times New Roman" panose="02020603050405020304" pitchFamily="18" charset="0"/>
              </a:rPr>
              <a:t>Symp</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Princ</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Distrib</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Comput</a:t>
            </a:r>
            <a:r>
              <a:rPr lang="en-IN" dirty="0">
                <a:latin typeface="Times New Roman" panose="02020603050405020304" pitchFamily="18" charset="0"/>
                <a:cs typeface="Times New Roman" panose="02020603050405020304" pitchFamily="18" charset="0"/>
              </a:rPr>
              <a:t>., pp. 201-216, 1991. </a:t>
            </a:r>
          </a:p>
          <a:p>
            <a:pPr indent="-457200" algn="just">
              <a:lnSpc>
                <a:spcPct val="150000"/>
              </a:lnSpc>
            </a:pPr>
            <a:r>
              <a:rPr lang="en-IN" dirty="0">
                <a:latin typeface="Times New Roman" panose="02020603050405020304" pitchFamily="18" charset="0"/>
                <a:cs typeface="Times New Roman" panose="02020603050405020304" pitchFamily="18" charset="0"/>
              </a:rPr>
              <a:t>[3] Hung-Yu Chien. SASI: A New Ultralightweight RFID Authentication Protocol Providing Strong Authentication and Strong Integrity. IEEE Transactions on Dependable and Secure Computing, vol.4, pp.227-340, 2007. </a:t>
            </a:r>
          </a:p>
        </p:txBody>
      </p:sp>
      <p:sp>
        <p:nvSpPr>
          <p:cNvPr id="5" name="Slide Number Placeholder 4">
            <a:extLst>
              <a:ext uri="{FF2B5EF4-FFF2-40B4-BE49-F238E27FC236}">
                <a16:creationId xmlns:a16="http://schemas.microsoft.com/office/drawing/2014/main" id="{DBEE7339-FC8F-475E-87BE-87B6315B3A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6" name="Picture 5">
            <a:extLst>
              <a:ext uri="{FF2B5EF4-FFF2-40B4-BE49-F238E27FC236}">
                <a16:creationId xmlns:a16="http://schemas.microsoft.com/office/drawing/2014/main" id="{24B1584F-8D7D-4EF4-ACC1-1333C59EAEB3}"/>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2813710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524" name="Google Shape;524;p33"/>
          <p:cNvSpPr txBox="1">
            <a:spLocks noGrp="1"/>
          </p:cNvSpPr>
          <p:nvPr>
            <p:ph type="ctrTitle" idx="4294967295"/>
          </p:nvPr>
        </p:nvSpPr>
        <p:spPr>
          <a:xfrm>
            <a:off x="1275150" y="228312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THANKS!</a:t>
            </a:r>
            <a:endParaRPr sz="6000" dirty="0">
              <a:solidFill>
                <a:schemeClr val="accent5"/>
              </a:solidFill>
            </a:endParaRPr>
          </a:p>
        </p:txBody>
      </p:sp>
      <p:sp>
        <p:nvSpPr>
          <p:cNvPr id="525" name="Google Shape;525;p33"/>
          <p:cNvSpPr txBox="1">
            <a:spLocks noGrp="1"/>
          </p:cNvSpPr>
          <p:nvPr>
            <p:ph type="subTitle" idx="4294967295"/>
          </p:nvPr>
        </p:nvSpPr>
        <p:spPr>
          <a:xfrm>
            <a:off x="1278699" y="313856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t>Any questions?</a:t>
            </a:r>
            <a:endParaRPr sz="2000" b="1" dirty="0"/>
          </a:p>
          <a:p>
            <a:pPr marL="0" lvl="0" indent="0" algn="ctr" rtl="0">
              <a:spcBef>
                <a:spcPts val="0"/>
              </a:spcBef>
              <a:spcAft>
                <a:spcPts val="0"/>
              </a:spcAft>
              <a:buClr>
                <a:schemeClr val="dk1"/>
              </a:buClr>
              <a:buSzPts val="1100"/>
              <a:buFont typeface="Arial"/>
              <a:buNone/>
            </a:pPr>
            <a:r>
              <a:rPr lang="en" sz="2000" dirty="0"/>
              <a:t>You can find me at</a:t>
            </a:r>
            <a:endParaRPr sz="2000" dirty="0"/>
          </a:p>
          <a:p>
            <a:pPr marL="0" lvl="0" indent="0" algn="ctr" rtl="0">
              <a:spcBef>
                <a:spcPts val="0"/>
              </a:spcBef>
              <a:spcAft>
                <a:spcPts val="0"/>
              </a:spcAft>
              <a:buClr>
                <a:schemeClr val="dk1"/>
              </a:buClr>
              <a:buSzPts val="1100"/>
              <a:buFont typeface="Arial"/>
              <a:buNone/>
            </a:pPr>
            <a:r>
              <a:rPr lang="en" sz="2000" b="1" dirty="0"/>
              <a:t>Reach us – </a:t>
            </a:r>
            <a:r>
              <a:rPr lang="en" sz="2000" b="1" dirty="0">
                <a:hlinkClick r:id="rId3"/>
              </a:rPr>
              <a:t>1croreprojects@gmail.com</a:t>
            </a:r>
            <a:endParaRPr lang="en" sz="2000" b="1" dirty="0"/>
          </a:p>
          <a:p>
            <a:pPr marL="0" lvl="0" indent="0" algn="ctr" rtl="0">
              <a:spcBef>
                <a:spcPts val="0"/>
              </a:spcBef>
              <a:spcAft>
                <a:spcPts val="0"/>
              </a:spcAft>
              <a:buClr>
                <a:schemeClr val="dk1"/>
              </a:buClr>
              <a:buSzPts val="1100"/>
              <a:buFont typeface="Arial"/>
              <a:buNone/>
            </a:pPr>
            <a:r>
              <a:rPr lang="en" sz="2000" b="1" dirty="0">
                <a:solidFill>
                  <a:srgbClr val="FF0000"/>
                </a:solidFill>
              </a:rPr>
              <a:t>Contact / Whatsapp: 7708 150 152 / 9751 800 789 / 790 432 0834</a:t>
            </a:r>
            <a:endParaRPr sz="2000" b="1" dirty="0">
              <a:solidFill>
                <a:srgbClr val="FF0000"/>
              </a:solidFill>
            </a:endParaRPr>
          </a:p>
        </p:txBody>
      </p:sp>
      <p:grpSp>
        <p:nvGrpSpPr>
          <p:cNvPr id="526" name="Google Shape;526;p33"/>
          <p:cNvGrpSpPr/>
          <p:nvPr/>
        </p:nvGrpSpPr>
        <p:grpSpPr>
          <a:xfrm>
            <a:off x="3996210" y="966817"/>
            <a:ext cx="1197664" cy="1126777"/>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itchFamily="18" charset="0"/>
                <a:cs typeface="Times New Roman" pitchFamily="18" charset="0"/>
              </a:rPr>
              <a:t>AIM OF PROJECT</a:t>
            </a:r>
            <a:endParaRPr sz="2400" dirty="0">
              <a:latin typeface="Times New Roman" pitchFamily="18" charset="0"/>
              <a:cs typeface="Times New Roman" pitchFamily="18" charset="0"/>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800">
                <a:latin typeface="Times New Roman" pitchFamily="18" charset="0"/>
                <a:cs typeface="Times New Roman" pitchFamily="18" charset="0"/>
              </a:rPr>
              <a:t>3</a:t>
            </a:fld>
            <a:endParaRPr sz="1800">
              <a:latin typeface="Times New Roman" pitchFamily="18" charset="0"/>
              <a:cs typeface="Times New Roman" pitchFamily="18" charset="0"/>
            </a:endParaRPr>
          </a:p>
        </p:txBody>
      </p:sp>
      <p:sp>
        <p:nvSpPr>
          <p:cNvPr id="193" name="Google Shape;193;p12"/>
          <p:cNvSpPr txBox="1">
            <a:spLocks noGrp="1"/>
          </p:cNvSpPr>
          <p:nvPr>
            <p:ph type="body" idx="1"/>
          </p:nvPr>
        </p:nvSpPr>
        <p:spPr>
          <a:xfrm>
            <a:off x="259499" y="1733906"/>
            <a:ext cx="8625001" cy="3017019"/>
          </a:xfrm>
          <a:prstGeom prst="rect">
            <a:avLst/>
          </a:prstGeom>
        </p:spPr>
        <p:txBody>
          <a:bodyPr spcFirstLastPara="1" wrap="square" lIns="91425" tIns="91425" rIns="91425" bIns="91425" anchor="t" anchorCtr="0">
            <a:noAutofit/>
          </a:bodyPr>
          <a:lstStyle/>
          <a:p>
            <a:pPr marL="342900" indent="-342900" algn="just">
              <a:lnSpc>
                <a:spcPct val="150000"/>
              </a:lnSpc>
              <a:spcBef>
                <a:spcPts val="0"/>
              </a:spcBef>
              <a:buSzPts val="2400"/>
            </a:pPr>
            <a:r>
              <a:rPr lang="en-US" dirty="0">
                <a:solidFill>
                  <a:schemeClr val="tx2">
                    <a:lumMod val="10000"/>
                  </a:schemeClr>
                </a:solidFill>
                <a:latin typeface="Times New Roman" panose="02020603050405020304" pitchFamily="18" charset="0"/>
                <a:cs typeface="Times New Roman" pitchFamily="18" charset="0"/>
              </a:rPr>
              <a:t>The main aim of the project to</a:t>
            </a:r>
            <a:r>
              <a:rPr lang="en-US" dirty="0">
                <a:latin typeface="Times New Roman" panose="02020603050405020304" pitchFamily="18" charset="0"/>
                <a:cs typeface="Times New Roman" panose="02020603050405020304" pitchFamily="18" charset="0"/>
              </a:rPr>
              <a:t> identify a block chain by a different block for the data and maintain safe mood when attackers are attack the particular block and the Blockchain-based Decentralized Authentication Modeling Scheme in Edge and IoT Environment</a:t>
            </a:r>
            <a:endParaRPr lang="en-US" dirty="0">
              <a:solidFill>
                <a:schemeClr val="tx2">
                  <a:lumMod val="10000"/>
                </a:schemeClr>
              </a:solidFill>
              <a:latin typeface="Times New Roman" panose="02020603050405020304" pitchFamily="18" charset="0"/>
              <a:cs typeface="Times New Roman"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400" dirty="0">
                <a:latin typeface="Times New Roman" panose="02020603050405020304" pitchFamily="18" charset="0"/>
                <a:cs typeface="Times New Roman" panose="02020603050405020304" pitchFamily="18" charset="0"/>
              </a:rPr>
              <a:t>ABSTRACT</a:t>
            </a:r>
            <a:endParaRPr sz="24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93" name="Google Shape;193;p12"/>
          <p:cNvSpPr txBox="1">
            <a:spLocks noGrp="1"/>
          </p:cNvSpPr>
          <p:nvPr>
            <p:ph type="body" idx="1"/>
          </p:nvPr>
        </p:nvSpPr>
        <p:spPr>
          <a:xfrm>
            <a:off x="293683" y="1492467"/>
            <a:ext cx="8309404" cy="3651033"/>
          </a:xfrm>
          <a:prstGeom prst="rect">
            <a:avLst/>
          </a:prstGeom>
        </p:spPr>
        <p:txBody>
          <a:bodyPr spcFirstLastPara="1" wrap="square" lIns="91425" tIns="91425" rIns="91425" bIns="91425" anchor="t" anchorCtr="0">
            <a:noAutofit/>
          </a:bodyPr>
          <a:lstStyle/>
          <a:p>
            <a:pPr marL="342900" indent="-342900" algn="just">
              <a:lnSpc>
                <a:spcPct val="150000"/>
              </a:lnSpc>
              <a:spcBef>
                <a:spcPts val="0"/>
              </a:spcBef>
              <a:buSzPts val="2400"/>
            </a:pPr>
            <a:r>
              <a:rPr lang="en-US" dirty="0">
                <a:latin typeface="Times New Roman" panose="02020603050405020304" pitchFamily="18" charset="0"/>
                <a:cs typeface="Times New Roman" panose="02020603050405020304" pitchFamily="18" charset="0"/>
              </a:rPr>
              <a:t>Authentication is the first entrance to kinds of information systems; however, traditional centered single-side authentication is weak and fragile, which has security risk of single-side failure or breakdown caused by outside attacks or internal cheating. In the edge and IoT environment. Blockchain can apply edge devices to better serve the Internet of Things and provide decentralized high security service solutions. </a:t>
            </a: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641862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48142" y="455102"/>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itchFamily="18" charset="0"/>
                <a:cs typeface="Times New Roman" pitchFamily="18" charset="0"/>
              </a:rPr>
              <a:t>INTRODUCTION</a:t>
            </a:r>
            <a:r>
              <a:rPr lang="en-US" dirty="0">
                <a:latin typeface="Times New Roman" pitchFamily="18" charset="0"/>
                <a:cs typeface="Times New Roman" pitchFamily="18" charset="0"/>
              </a:rPr>
              <a:t>	</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93" name="Google Shape;193;p12"/>
          <p:cNvSpPr txBox="1">
            <a:spLocks noGrp="1"/>
          </p:cNvSpPr>
          <p:nvPr>
            <p:ph type="body" idx="1"/>
          </p:nvPr>
        </p:nvSpPr>
        <p:spPr>
          <a:xfrm>
            <a:off x="51794" y="1061171"/>
            <a:ext cx="8711911" cy="3750126"/>
          </a:xfrm>
          <a:prstGeom prst="rect">
            <a:avLst/>
          </a:prstGeom>
        </p:spPr>
        <p:txBody>
          <a:bodyPr spcFirstLastPara="1" wrap="square" lIns="91425" tIns="91425" rIns="91425" bIns="91425" anchor="t" anchorCtr="0">
            <a:noAutofit/>
          </a:bodyPr>
          <a:lstStyle/>
          <a:p>
            <a:pPr>
              <a:lnSpc>
                <a:spcPct val="150000"/>
              </a:lnSpc>
            </a:pPr>
            <a:r>
              <a:rPr lang="en-US" dirty="0">
                <a:latin typeface="Times New Roman" panose="02020603050405020304" pitchFamily="18" charset="0"/>
                <a:cs typeface="Times New Roman" panose="02020603050405020304" pitchFamily="18" charset="0"/>
              </a:rPr>
              <a:t>The most important entrances to kinds of information systems, authentication plays a prominent role in information system protection, which ensures the right user have access to the right system with the right identity. Currently, the identity authentication technologies are consist of </a:t>
            </a:r>
          </a:p>
          <a:p>
            <a:pPr>
              <a:lnSpc>
                <a:spcPct val="150000"/>
              </a:lnSpc>
            </a:pPr>
            <a:r>
              <a:rPr lang="en-US" dirty="0">
                <a:latin typeface="Times New Roman" panose="02020603050405020304" pitchFamily="18" charset="0"/>
                <a:cs typeface="Times New Roman" panose="02020603050405020304" pitchFamily="18" charset="0"/>
              </a:rPr>
              <a:t>1)Password-based authentication. </a:t>
            </a:r>
          </a:p>
          <a:p>
            <a:pPr>
              <a:lnSpc>
                <a:spcPct val="150000"/>
              </a:lnSpc>
            </a:pPr>
            <a:r>
              <a:rPr lang="en-US" dirty="0">
                <a:latin typeface="Times New Roman" panose="02020603050405020304" pitchFamily="18" charset="0"/>
                <a:cs typeface="Times New Roman" panose="02020603050405020304" pitchFamily="18" charset="0"/>
              </a:rPr>
              <a:t>2) Certificate-based authentication. </a:t>
            </a:r>
          </a:p>
          <a:p>
            <a:pPr>
              <a:lnSpc>
                <a:spcPct val="150000"/>
              </a:lnSpc>
            </a:pPr>
            <a:r>
              <a:rPr lang="en-US" dirty="0">
                <a:latin typeface="Times New Roman" panose="02020603050405020304" pitchFamily="18" charset="0"/>
                <a:cs typeface="Times New Roman" panose="02020603050405020304" pitchFamily="18" charset="0"/>
              </a:rPr>
              <a:t>3) Biotechnology-based authentication, for instance, face, fingerprint or sound recognition. </a:t>
            </a: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4169555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itchFamily="18" charset="0"/>
                <a:cs typeface="Times New Roman" pitchFamily="18" charset="0"/>
              </a:rPr>
              <a:t>EXISTING SYSTEM</a:t>
            </a:r>
            <a:endParaRPr lang="en-US" sz="24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93" name="Google Shape;193;p12"/>
          <p:cNvSpPr txBox="1">
            <a:spLocks noGrp="1"/>
          </p:cNvSpPr>
          <p:nvPr>
            <p:ph type="body" idx="1"/>
          </p:nvPr>
        </p:nvSpPr>
        <p:spPr>
          <a:xfrm>
            <a:off x="318586" y="1592184"/>
            <a:ext cx="8668571" cy="2924611"/>
          </a:xfrm>
          <a:prstGeom prst="rect">
            <a:avLst/>
          </a:prstGeom>
        </p:spPr>
        <p:txBody>
          <a:bodyPr spcFirstLastPara="1" wrap="square" lIns="91425" tIns="91425" rIns="91425" bIns="91425" anchor="t" anchorCtr="0">
            <a:noAutofit/>
          </a:bodyPr>
          <a:lstStyle/>
          <a:p>
            <a:pPr marL="355600" algn="just">
              <a:lnSpc>
                <a:spcPct val="150000"/>
              </a:lnSpc>
              <a:spcBef>
                <a:spcPts val="1400"/>
              </a:spcBef>
              <a:buSzPts val="2400"/>
            </a:pPr>
            <a:r>
              <a:rPr lang="en-US" dirty="0">
                <a:latin typeface="Times New Roman" panose="02020603050405020304" pitchFamily="18" charset="0"/>
                <a:cs typeface="Times New Roman" panose="02020603050405020304" pitchFamily="18" charset="0"/>
              </a:rPr>
              <a:t>The problems existing in the current identity authentication protocol, a </a:t>
            </a:r>
            <a:r>
              <a:rPr lang="en-US" dirty="0" err="1">
                <a:latin typeface="Times New Roman" panose="02020603050405020304" pitchFamily="18" charset="0"/>
                <a:cs typeface="Times New Roman" panose="02020603050405020304" pitchFamily="18" charset="0"/>
              </a:rPr>
              <a:t>BlockAuth</a:t>
            </a:r>
            <a:r>
              <a:rPr lang="en-US" dirty="0">
                <a:latin typeface="Times New Roman" panose="02020603050405020304" pitchFamily="18" charset="0"/>
                <a:cs typeface="Times New Roman" panose="02020603050405020304" pitchFamily="18" charset="0"/>
              </a:rPr>
              <a:t> Scheme is proposed. </a:t>
            </a:r>
          </a:p>
          <a:p>
            <a:pPr marL="355600" algn="just">
              <a:lnSpc>
                <a:spcPct val="150000"/>
              </a:lnSpc>
              <a:spcBef>
                <a:spcPts val="1400"/>
              </a:spcBef>
              <a:buSzPts val="2400"/>
            </a:pPr>
            <a:r>
              <a:rPr lang="en-US" dirty="0">
                <a:latin typeface="Times New Roman" panose="02020603050405020304" pitchFamily="18" charset="0"/>
                <a:cs typeface="Times New Roman" panose="02020603050405020304" pitchFamily="18" charset="0"/>
              </a:rPr>
              <a:t>The registration protocol, consensus mechanism of security enhancement and the authentication protocol are studied in detail. </a:t>
            </a:r>
            <a:endParaRPr lang="en-US" sz="2400" dirty="0">
              <a:solidFill>
                <a:schemeClr val="tx1"/>
              </a:solidFill>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718527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6F47A-C7FB-4FD5-A4CC-EE9F0EB5326C}"/>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DISADVANTAGES</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9AA40C3-B66B-4297-B378-4A26BC42B11A}"/>
              </a:ext>
            </a:extLst>
          </p:cNvPr>
          <p:cNvSpPr>
            <a:spLocks noGrp="1"/>
          </p:cNvSpPr>
          <p:nvPr>
            <p:ph type="body" idx="1"/>
          </p:nvPr>
        </p:nvSpPr>
        <p:spPr>
          <a:xfrm>
            <a:off x="440268" y="1537988"/>
            <a:ext cx="7905242" cy="2892344"/>
          </a:xfrm>
        </p:spPr>
        <p:txBody>
          <a:bodyPr/>
          <a:lstStyle/>
          <a:p>
            <a:pPr algn="just">
              <a:lnSpc>
                <a:spcPct val="150000"/>
              </a:lnSpc>
            </a:pPr>
            <a:r>
              <a:rPr lang="en-US" dirty="0">
                <a:solidFill>
                  <a:schemeClr val="tx1"/>
                </a:solidFill>
                <a:latin typeface="Times New Roman" panose="02020603050405020304" pitchFamily="18" charset="0"/>
                <a:cs typeface="Times New Roman" pitchFamily="18" charset="0"/>
              </a:rPr>
              <a:t>Lows of security</a:t>
            </a:r>
          </a:p>
          <a:p>
            <a:pPr algn="just">
              <a:lnSpc>
                <a:spcPct val="150000"/>
              </a:lnSpc>
            </a:pPr>
            <a:r>
              <a:rPr lang="en-US" dirty="0">
                <a:solidFill>
                  <a:schemeClr val="tx1"/>
                </a:solidFill>
                <a:latin typeface="Times New Roman" panose="02020603050405020304" pitchFamily="18" charset="0"/>
                <a:cs typeface="Times New Roman" pitchFamily="18" charset="0"/>
              </a:rPr>
              <a:t>The user without login, Encrypted data cannot store in block chain</a:t>
            </a:r>
          </a:p>
        </p:txBody>
      </p:sp>
      <p:sp>
        <p:nvSpPr>
          <p:cNvPr id="5" name="Slide Number Placeholder 4">
            <a:extLst>
              <a:ext uri="{FF2B5EF4-FFF2-40B4-BE49-F238E27FC236}">
                <a16:creationId xmlns:a16="http://schemas.microsoft.com/office/drawing/2014/main" id="{FF70E187-580C-4ACA-BAF0-D05D1B7B1C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6" name="Picture 5">
            <a:extLst>
              <a:ext uri="{FF2B5EF4-FFF2-40B4-BE49-F238E27FC236}">
                <a16:creationId xmlns:a16="http://schemas.microsoft.com/office/drawing/2014/main" id="{CB31A1A1-3DD2-45D0-94C8-AC30156043E5}"/>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431298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8C270-A84B-4183-864C-F73859C8E72B}"/>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PROPOSED SYSTEM</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D3DCE1F-DCDB-44D0-894F-1E1EDF67E158}"/>
              </a:ext>
            </a:extLst>
          </p:cNvPr>
          <p:cNvSpPr>
            <a:spLocks noGrp="1"/>
          </p:cNvSpPr>
          <p:nvPr>
            <p:ph type="body" idx="1"/>
          </p:nvPr>
        </p:nvSpPr>
        <p:spPr>
          <a:xfrm>
            <a:off x="227075" y="1494951"/>
            <a:ext cx="8394013" cy="3616441"/>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proposed Block Auth scheme has following advantages: collaborative authentication, strong fault tolerance, decentralization, stability and high-level security. </a:t>
            </a:r>
          </a:p>
          <a:p>
            <a:pPr algn="just">
              <a:lnSpc>
                <a:spcPct val="150000"/>
              </a:lnSpc>
            </a:pPr>
            <a:r>
              <a:rPr lang="en-US" dirty="0">
                <a:latin typeface="Times New Roman" panose="02020603050405020304" pitchFamily="18" charset="0"/>
                <a:cs typeface="Times New Roman" panose="02020603050405020304" pitchFamily="18" charset="0"/>
              </a:rPr>
              <a:t>In addition, this scheme can meet the authentication requirements of multiple scenarios and development demand of the international standard authentication scheme.</a:t>
            </a:r>
            <a:endParaRPr lang="en-US" dirty="0">
              <a:solidFill>
                <a:schemeClr val="tx1"/>
              </a:solidFill>
              <a:latin typeface="Times New Roman" panose="02020603050405020304" pitchFamily="18" charset="0"/>
              <a:cs typeface="Times New Roman" pitchFamily="18" charset="0"/>
            </a:endParaRPr>
          </a:p>
        </p:txBody>
      </p:sp>
      <p:sp>
        <p:nvSpPr>
          <p:cNvPr id="5" name="Slide Number Placeholder 4">
            <a:extLst>
              <a:ext uri="{FF2B5EF4-FFF2-40B4-BE49-F238E27FC236}">
                <a16:creationId xmlns:a16="http://schemas.microsoft.com/office/drawing/2014/main" id="{7355EB8A-BC36-485D-A404-46E37ECA7B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6" name="Picture 5">
            <a:extLst>
              <a:ext uri="{FF2B5EF4-FFF2-40B4-BE49-F238E27FC236}">
                <a16:creationId xmlns:a16="http://schemas.microsoft.com/office/drawing/2014/main" id="{3A7F6D49-6420-4CB0-802D-B2B0B1DD4B0F}"/>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2081813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AD823-B8F6-4E18-95C6-56FCED37445E}"/>
              </a:ext>
            </a:extLst>
          </p:cNvPr>
          <p:cNvSpPr>
            <a:spLocks noGrp="1"/>
          </p:cNvSpPr>
          <p:nvPr>
            <p:ph type="title"/>
          </p:nvPr>
        </p:nvSpPr>
        <p:spPr/>
        <p:txBody>
          <a:bodyPr/>
          <a:lstStyle/>
          <a:p>
            <a:r>
              <a:rPr lang="en-US" sz="2400" dirty="0">
                <a:latin typeface="Times New Roman" pitchFamily="18" charset="0"/>
                <a:cs typeface="Times New Roman" pitchFamily="18" charset="0"/>
              </a:rPr>
              <a:t>ADVANTAGES</a:t>
            </a:r>
            <a:endParaRPr lang="en-IN" sz="2400" dirty="0">
              <a:latin typeface="Times New Roman" pitchFamily="18" charset="0"/>
              <a:cs typeface="Times New Roman" pitchFamily="18" charset="0"/>
            </a:endParaRPr>
          </a:p>
        </p:txBody>
      </p:sp>
      <p:sp>
        <p:nvSpPr>
          <p:cNvPr id="3" name="Text Placeholder 2">
            <a:extLst>
              <a:ext uri="{FF2B5EF4-FFF2-40B4-BE49-F238E27FC236}">
                <a16:creationId xmlns:a16="http://schemas.microsoft.com/office/drawing/2014/main" id="{514681C1-68A4-4DE1-B55D-2D9A3EECCA0B}"/>
              </a:ext>
            </a:extLst>
          </p:cNvPr>
          <p:cNvSpPr>
            <a:spLocks noGrp="1"/>
          </p:cNvSpPr>
          <p:nvPr>
            <p:ph type="body" idx="1"/>
          </p:nvPr>
        </p:nvSpPr>
        <p:spPr>
          <a:xfrm>
            <a:off x="0" y="1413213"/>
            <a:ext cx="9092206" cy="3337712"/>
          </a:xfrm>
        </p:spPr>
        <p:txBody>
          <a:bodyPr/>
          <a:lstStyle/>
          <a:p>
            <a:pPr>
              <a:lnSpc>
                <a:spcPct val="150000"/>
              </a:lnSpc>
            </a:pPr>
            <a:r>
              <a:rPr lang="en-US" sz="1800" b="0" i="0" dirty="0">
                <a:solidFill>
                  <a:schemeClr val="tx1"/>
                </a:solidFill>
                <a:effectLst/>
                <a:latin typeface="Times New Roman" panose="02020603050405020304" pitchFamily="18" charset="0"/>
                <a:cs typeface="Times New Roman" panose="02020603050405020304" pitchFamily="18" charset="0"/>
              </a:rPr>
              <a:t>Data was secure</a:t>
            </a:r>
          </a:p>
          <a:p>
            <a:pPr>
              <a:lnSpc>
                <a:spcPct val="150000"/>
              </a:lnSpc>
            </a:pPr>
            <a:r>
              <a:rPr lang="en-US" sz="1800" dirty="0">
                <a:solidFill>
                  <a:schemeClr val="tx1"/>
                </a:solidFill>
                <a:latin typeface="Times New Roman" panose="02020603050405020304" pitchFamily="18" charset="0"/>
                <a:cs typeface="Times New Roman" panose="02020603050405020304" pitchFamily="18" charset="0"/>
              </a:rPr>
              <a:t>By the different fields create a unique block is used to search a user need.</a:t>
            </a:r>
            <a:endParaRPr lang="en-US" sz="1800" b="0" i="0" dirty="0">
              <a:solidFill>
                <a:schemeClr val="tx1"/>
              </a:solidFill>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65CD728-BDB2-481E-B191-F726AED398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6" name="Picture 5">
            <a:extLst>
              <a:ext uri="{FF2B5EF4-FFF2-40B4-BE49-F238E27FC236}">
                <a16:creationId xmlns:a16="http://schemas.microsoft.com/office/drawing/2014/main" id="{99697611-A80C-4452-B720-7E7CD2813342}"/>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4214987793"/>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2378</TotalTime>
  <Words>834</Words>
  <Application>Microsoft Office PowerPoint</Application>
  <PresentationFormat>On-screen Show (16:9)</PresentationFormat>
  <Paragraphs>118</Paragraphs>
  <Slides>22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Roboto Condensed Light</vt:lpstr>
      <vt:lpstr>Arvo</vt:lpstr>
      <vt:lpstr>Roboto Condensed</vt:lpstr>
      <vt:lpstr>Arial</vt:lpstr>
      <vt:lpstr>Times New Roman</vt:lpstr>
      <vt:lpstr>Salerio template</vt:lpstr>
      <vt:lpstr>HELLO!</vt:lpstr>
      <vt:lpstr>Blockchain-based Decentralized Authentication Modeling Scheme in Edge and IoT Environment</vt:lpstr>
      <vt:lpstr>AIM OF PROJECT</vt:lpstr>
      <vt:lpstr>ABSTRACT</vt:lpstr>
      <vt:lpstr>INTRODUCTION </vt:lpstr>
      <vt:lpstr>EXISTING SYSTEM</vt:lpstr>
      <vt:lpstr>DISADVANTAGES</vt:lpstr>
      <vt:lpstr>PROPOSED SYSTEM</vt:lpstr>
      <vt:lpstr>ADVANTAGES</vt:lpstr>
      <vt:lpstr>SYSTEM ARCHITECTURE</vt:lpstr>
      <vt:lpstr>MODULES</vt:lpstr>
      <vt:lpstr>Data Owner</vt:lpstr>
      <vt:lpstr>PowerPoint Presentation</vt:lpstr>
      <vt:lpstr>PowerPoint Presentation</vt:lpstr>
      <vt:lpstr>PowerPoint Presentation</vt:lpstr>
      <vt:lpstr>PowerPoint Presentation</vt:lpstr>
      <vt:lpstr>HARDWARE REQUIREMENTS</vt:lpstr>
      <vt:lpstr>SOFTWARE REQUIREMENTS</vt:lpstr>
      <vt:lpstr>FUTURE WORK</vt:lpstr>
      <vt:lpstr>CONCLUSION</vt:lpstr>
      <vt:lpstr>REFERENCE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ADMIN</dc:creator>
  <cp:lastModifiedBy>Deepa Sarathi</cp:lastModifiedBy>
  <cp:revision>123</cp:revision>
  <dcterms:modified xsi:type="dcterms:W3CDTF">2023-03-27T12:17:13Z</dcterms:modified>
</cp:coreProperties>
</file>