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2"/>
  </p:notesMasterIdLst>
  <p:sldIdLst>
    <p:sldId id="258" r:id="rId2"/>
    <p:sldId id="308" r:id="rId3"/>
    <p:sldId id="257" r:id="rId4"/>
    <p:sldId id="297" r:id="rId5"/>
    <p:sldId id="298" r:id="rId6"/>
    <p:sldId id="299" r:id="rId7"/>
    <p:sldId id="309" r:id="rId8"/>
    <p:sldId id="310" r:id="rId9"/>
    <p:sldId id="311" r:id="rId10"/>
    <p:sldId id="312" r:id="rId11"/>
    <p:sldId id="313" r:id="rId12"/>
    <p:sldId id="328" r:id="rId13"/>
    <p:sldId id="315" r:id="rId14"/>
    <p:sldId id="329" r:id="rId15"/>
    <p:sldId id="316" r:id="rId16"/>
    <p:sldId id="317" r:id="rId17"/>
    <p:sldId id="321" r:id="rId18"/>
    <p:sldId id="318" r:id="rId19"/>
    <p:sldId id="319" r:id="rId20"/>
    <p:sldId id="278" r:id="rId21"/>
  </p:sldIdLst>
  <p:sldSz cx="9144000" cy="5143500" type="screen16x9"/>
  <p:notesSz cx="6858000" cy="9144000"/>
  <p:embeddedFontLst>
    <p:embeddedFont>
      <p:font typeface="Arvo" panose="020B060402020202020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Roboto Condensed" panose="020B0604020202020204" charset="0"/>
      <p:regular r:id="rId31"/>
      <p:bold r:id="rId32"/>
      <p:italic r:id="rId33"/>
      <p:boldItalic r:id="rId34"/>
    </p:embeddedFont>
    <p:embeddedFont>
      <p:font typeface="Roboto Condensed Light"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6533" autoAdjust="0"/>
  </p:normalViewPr>
  <p:slideViewPr>
    <p:cSldViewPr snapToGrid="0">
      <p:cViewPr varScale="1">
        <p:scale>
          <a:sx n="83" d="100"/>
          <a:sy n="83" d="100"/>
        </p:scale>
        <p:origin x="1026" y="78"/>
      </p:cViewPr>
      <p:guideLst>
        <p:guide orient="horz" pos="1620"/>
        <p:guide pos="2880"/>
      </p:guideLst>
    </p:cSldViewPr>
  </p:slideViewPr>
  <p:outlineViewPr>
    <p:cViewPr>
      <p:scale>
        <a:sx n="33" d="100"/>
        <a:sy n="33" d="100"/>
      </p:scale>
      <p:origin x="48" y="42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855824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70389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84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58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839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299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297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68896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8399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a:p>
            <a:pPr marL="0" lvl="0" indent="0" algn="ctr" rtl="0">
              <a:spcBef>
                <a:spcPts val="0"/>
              </a:spcBef>
              <a:spcAft>
                <a:spcPts val="0"/>
              </a:spcAft>
              <a:buClr>
                <a:schemeClr val="dk1"/>
              </a:buClr>
              <a:buSzPts val="1100"/>
              <a:buFont typeface="Arial"/>
              <a:buNone/>
            </a:pPr>
            <a:r>
              <a:rPr lang="en" sz="2000" dirty="0"/>
              <a:t>You can find me at @1CROREPROJECTS</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56E9-5C80-4A03-A1CB-A7DB5B26FAD0}"/>
              </a:ext>
            </a:extLst>
          </p:cNvPr>
          <p:cNvSpPr>
            <a:spLocks noGrp="1"/>
          </p:cNvSpPr>
          <p:nvPr>
            <p:ph type="title"/>
          </p:nvPr>
        </p:nvSpPr>
        <p:spPr>
          <a:xfrm>
            <a:off x="611075" y="364791"/>
            <a:ext cx="5258400" cy="766200"/>
          </a:xfrm>
        </p:spPr>
        <p:txBody>
          <a:bodyPr/>
          <a:lstStyle/>
          <a:p>
            <a:r>
              <a:rPr lang="en-US" sz="2400" dirty="0">
                <a:latin typeface="Times New Roman" pitchFamily="18" charset="0"/>
                <a:cs typeface="Times New Roman" pitchFamily="18" charset="0"/>
              </a:rPr>
              <a:t>SYSTEM ARCHITECTURE</a:t>
            </a:r>
            <a:endParaRPr lang="en-IN" sz="24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95E711B8-DEBC-48B5-911A-197A575D51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739BCD0A-E66C-4709-A49C-D310BB294BAB}"/>
              </a:ext>
            </a:extLst>
          </p:cNvPr>
          <p:cNvPicPr>
            <a:picLocks noChangeAspect="1"/>
          </p:cNvPicPr>
          <p:nvPr/>
        </p:nvPicPr>
        <p:blipFill>
          <a:blip r:embed="rId3"/>
          <a:stretch>
            <a:fillRect/>
          </a:stretch>
        </p:blipFill>
        <p:spPr>
          <a:xfrm>
            <a:off x="7727819" y="32108"/>
            <a:ext cx="1364387" cy="1189194"/>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2149" y="1532856"/>
            <a:ext cx="4438650" cy="34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206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0E6D-95E2-4379-8A49-FE8C1880EF66}"/>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MODULES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6719E3C-19A6-47F5-8F8C-20872158AA35}"/>
              </a:ext>
            </a:extLst>
          </p:cNvPr>
          <p:cNvSpPr>
            <a:spLocks noGrp="1"/>
          </p:cNvSpPr>
          <p:nvPr>
            <p:ph type="body" idx="1"/>
          </p:nvPr>
        </p:nvSpPr>
        <p:spPr>
          <a:xfrm>
            <a:off x="569187" y="1440295"/>
            <a:ext cx="7792513" cy="2977211"/>
          </a:xfrm>
        </p:spPr>
        <p:txBody>
          <a:bodyPr/>
          <a:lstStyle/>
          <a:p>
            <a:pPr marL="0" indent="0">
              <a:lnSpc>
                <a:spcPct val="150000"/>
              </a:lnSpc>
              <a:spcBef>
                <a:spcPts val="1400"/>
              </a:spcBef>
              <a:buSzPts val="2400"/>
              <a:buNone/>
            </a:pPr>
            <a:r>
              <a:rPr lang="en-US" dirty="0">
                <a:solidFill>
                  <a:schemeClr val="tx1"/>
                </a:solidFill>
                <a:latin typeface="Times New Roman" pitchFamily="18" charset="0"/>
                <a:cs typeface="Times New Roman" pitchFamily="18" charset="0"/>
                <a:sym typeface="Times New Roman"/>
              </a:rPr>
              <a:t>In this project has two modules:</a:t>
            </a:r>
          </a:p>
          <a:p>
            <a:pPr marL="285750" indent="-285750">
              <a:lnSpc>
                <a:spcPct val="150000"/>
              </a:lnSpc>
              <a:spcBef>
                <a:spcPts val="1400"/>
              </a:spcBef>
              <a:buSzPts val="2400"/>
              <a:buFont typeface="Wingdings" panose="05000000000000000000" pitchFamily="2" charset="2"/>
              <a:buChar char="§"/>
            </a:pPr>
            <a:r>
              <a:rPr lang="en-US" dirty="0">
                <a:solidFill>
                  <a:schemeClr val="tx1"/>
                </a:solidFill>
                <a:latin typeface="Times New Roman" pitchFamily="18" charset="0"/>
                <a:cs typeface="Times New Roman" pitchFamily="18" charset="0"/>
                <a:sym typeface="Times New Roman"/>
              </a:rPr>
              <a:t>Admin</a:t>
            </a:r>
          </a:p>
          <a:p>
            <a:pPr marL="285750" indent="-285750">
              <a:lnSpc>
                <a:spcPct val="150000"/>
              </a:lnSpc>
              <a:spcBef>
                <a:spcPts val="1400"/>
              </a:spcBef>
              <a:buSzPts val="2400"/>
              <a:buFont typeface="Wingdings" panose="05000000000000000000" pitchFamily="2" charset="2"/>
              <a:buChar char="§"/>
            </a:pPr>
            <a:r>
              <a:rPr lang="en-US" dirty="0">
                <a:solidFill>
                  <a:schemeClr val="tx1"/>
                </a:solidFill>
                <a:latin typeface="Times New Roman" pitchFamily="18" charset="0"/>
                <a:cs typeface="Times New Roman" pitchFamily="18" charset="0"/>
                <a:sym typeface="Times New Roman"/>
              </a:rPr>
              <a:t>User</a:t>
            </a:r>
          </a:p>
          <a:p>
            <a:pPr marL="285750" indent="-285750">
              <a:lnSpc>
                <a:spcPct val="150000"/>
              </a:lnSpc>
              <a:spcBef>
                <a:spcPts val="1400"/>
              </a:spcBef>
              <a:buSzPts val="2400"/>
              <a:buFont typeface="Arial" panose="020B0604020202020204" pitchFamily="34" charset="0"/>
              <a:buChar char="•"/>
            </a:pPr>
            <a:endParaRPr lang="en-US" sz="1800" dirty="0">
              <a:solidFill>
                <a:schemeClr val="accent2"/>
              </a:solidFill>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99459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5017-27AF-477A-937E-924C624A40C2}"/>
              </a:ext>
            </a:extLst>
          </p:cNvPr>
          <p:cNvSpPr>
            <a:spLocks noGrp="1"/>
          </p:cNvSpPr>
          <p:nvPr>
            <p:ph type="title"/>
          </p:nvPr>
        </p:nvSpPr>
        <p:spPr>
          <a:xfrm>
            <a:off x="814275" y="271551"/>
            <a:ext cx="5258400" cy="766200"/>
          </a:xfrm>
        </p:spPr>
        <p:txBody>
          <a:bodyPr/>
          <a:lstStyle/>
          <a:p>
            <a:pPr>
              <a:lnSpc>
                <a:spcPct val="150000"/>
              </a:lnSpc>
              <a:spcBef>
                <a:spcPts val="1400"/>
              </a:spcBef>
              <a:buSzPts val="2400"/>
            </a:pPr>
            <a:r>
              <a:rPr lang="en-US" sz="2400" dirty="0">
                <a:solidFill>
                  <a:schemeClr val="bg1"/>
                </a:solidFill>
                <a:latin typeface="Times New Roman" pitchFamily="18" charset="0"/>
                <a:cs typeface="Times New Roman" pitchFamily="18" charset="0"/>
                <a:sym typeface="Times New Roman"/>
              </a:rPr>
              <a:t>ADMIN</a:t>
            </a:r>
          </a:p>
        </p:txBody>
      </p:sp>
      <p:sp>
        <p:nvSpPr>
          <p:cNvPr id="3" name="Text Placeholder 2">
            <a:extLst>
              <a:ext uri="{FF2B5EF4-FFF2-40B4-BE49-F238E27FC236}">
                <a16:creationId xmlns:a16="http://schemas.microsoft.com/office/drawing/2014/main" id="{E4D4A20E-0B6E-4A6C-A06A-2ED4471832A2}"/>
              </a:ext>
            </a:extLst>
          </p:cNvPr>
          <p:cNvSpPr>
            <a:spLocks noGrp="1"/>
          </p:cNvSpPr>
          <p:nvPr>
            <p:ph type="body" idx="1"/>
          </p:nvPr>
        </p:nvSpPr>
        <p:spPr>
          <a:xfrm>
            <a:off x="418341" y="1423563"/>
            <a:ext cx="7943359" cy="4350220"/>
          </a:xfrm>
        </p:spPr>
        <p:txBody>
          <a:bodyPr/>
          <a:lstStyle/>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Login the account with the correct username and password and authorize</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all users view friend request and response</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all users details based on  (Scientist, Engineer, Doctor) blockchain</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tweets recommendations</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all tweets rank in chart</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logout</a:t>
            </a:r>
            <a:endParaRPr lang="en-IN" sz="2400" dirty="0"/>
          </a:p>
        </p:txBody>
      </p:sp>
      <p:sp>
        <p:nvSpPr>
          <p:cNvPr id="5" name="Slide Number Placeholder 4">
            <a:extLst>
              <a:ext uri="{FF2B5EF4-FFF2-40B4-BE49-F238E27FC236}">
                <a16:creationId xmlns:a16="http://schemas.microsoft.com/office/drawing/2014/main" id="{D084F1C1-3678-4CBC-8328-FAEB49D00F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533223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79A8BC-3234-4A89-BE08-27AC66F9E923}"/>
              </a:ext>
            </a:extLst>
          </p:cNvPr>
          <p:cNvSpPr>
            <a:spLocks noGrp="1"/>
          </p:cNvSpPr>
          <p:nvPr>
            <p:ph type="body" idx="1"/>
          </p:nvPr>
        </p:nvSpPr>
        <p:spPr>
          <a:xfrm>
            <a:off x="338667" y="1221302"/>
            <a:ext cx="8805333" cy="3922198"/>
          </a:xfrm>
        </p:spPr>
        <p:txBody>
          <a:bodyPr/>
          <a:lstStyle/>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 Register(Scientist, Engineer, Doctor)</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search friend</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friend request</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all my friend</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publish tweet if user scientist. the block will add in Scientist block</a:t>
            </a:r>
          </a:p>
        </p:txBody>
      </p:sp>
      <p:sp>
        <p:nvSpPr>
          <p:cNvPr id="5" name="Slide Number Placeholder 4">
            <a:extLst>
              <a:ext uri="{FF2B5EF4-FFF2-40B4-BE49-F238E27FC236}">
                <a16:creationId xmlns:a16="http://schemas.microsoft.com/office/drawing/2014/main"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TextBox 3"/>
          <p:cNvSpPr txBox="1"/>
          <p:nvPr/>
        </p:nvSpPr>
        <p:spPr>
          <a:xfrm>
            <a:off x="666044" y="584221"/>
            <a:ext cx="1998134" cy="461665"/>
          </a:xfrm>
          <a:prstGeom prst="rect">
            <a:avLst/>
          </a:prstGeom>
          <a:noFill/>
        </p:spPr>
        <p:txBody>
          <a:bodyPr wrap="square" rtlCol="0">
            <a:spAutoFit/>
          </a:bodyPr>
          <a:lstStyle/>
          <a:p>
            <a:r>
              <a:rPr lang="en-US" sz="2400" b="1" dirty="0">
                <a:solidFill>
                  <a:schemeClr val="bg1"/>
                </a:solidFill>
                <a:latin typeface="Times New Roman" pitchFamily="18" charset="0"/>
                <a:cs typeface="Times New Roman" pitchFamily="18" charset="0"/>
              </a:rPr>
              <a:t>USER</a:t>
            </a:r>
            <a:endParaRPr lang="en-IN" sz="2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596032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79A8BC-3234-4A89-BE08-27AC66F9E923}"/>
              </a:ext>
            </a:extLst>
          </p:cNvPr>
          <p:cNvSpPr>
            <a:spLocks noGrp="1"/>
          </p:cNvSpPr>
          <p:nvPr>
            <p:ph type="body" idx="1"/>
          </p:nvPr>
        </p:nvSpPr>
        <p:spPr>
          <a:xfrm>
            <a:off x="169333" y="1530791"/>
            <a:ext cx="8805333" cy="3922198"/>
          </a:xfrm>
        </p:spPr>
        <p:txBody>
          <a:bodyPr/>
          <a:lstStyle/>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 If user Engineer. the block will add in Engineer block</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 If user Doctor. the block will add in Doctor block</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 View all my tweets</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 View all my friends tweets</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 View all recommended tweets</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 Logout</a:t>
            </a:r>
            <a:endParaRPr lang="en-IN" dirty="0"/>
          </a:p>
        </p:txBody>
      </p:sp>
      <p:sp>
        <p:nvSpPr>
          <p:cNvPr id="5" name="Slide Number Placeholder 4">
            <a:extLst>
              <a:ext uri="{FF2B5EF4-FFF2-40B4-BE49-F238E27FC236}">
                <a16:creationId xmlns:a16="http://schemas.microsoft.com/office/drawing/2014/main"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TextBox 3"/>
          <p:cNvSpPr txBox="1"/>
          <p:nvPr/>
        </p:nvSpPr>
        <p:spPr>
          <a:xfrm>
            <a:off x="666044" y="584221"/>
            <a:ext cx="1998134" cy="461665"/>
          </a:xfrm>
          <a:prstGeom prst="rect">
            <a:avLst/>
          </a:prstGeom>
          <a:noFill/>
        </p:spPr>
        <p:txBody>
          <a:bodyPr wrap="square" rtlCol="0">
            <a:spAutoFit/>
          </a:bodyPr>
          <a:lstStyle/>
          <a:p>
            <a:r>
              <a:rPr lang="en-US" sz="2400" b="1" dirty="0">
                <a:solidFill>
                  <a:schemeClr val="bg1"/>
                </a:solidFill>
                <a:latin typeface="Times New Roman" pitchFamily="18" charset="0"/>
                <a:cs typeface="Times New Roman" pitchFamily="18" charset="0"/>
              </a:rPr>
              <a:t>USER</a:t>
            </a:r>
            <a:endParaRPr lang="en-IN" sz="2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725120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7B24-CA3E-4802-AC8A-56E9AFBC819E}"/>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HARDWARE REQUIREMENTS</a:t>
            </a:r>
            <a:endParaRPr lang="en-IN" sz="2400" dirty="0"/>
          </a:p>
        </p:txBody>
      </p:sp>
      <p:sp>
        <p:nvSpPr>
          <p:cNvPr id="3" name="Text Placeholder 2">
            <a:extLst>
              <a:ext uri="{FF2B5EF4-FFF2-40B4-BE49-F238E27FC236}">
                <a16:creationId xmlns:a16="http://schemas.microsoft.com/office/drawing/2014/main" id="{03D36A18-20C8-45A2-BD8A-4F218818DA0A}"/>
              </a:ext>
            </a:extLst>
          </p:cNvPr>
          <p:cNvSpPr>
            <a:spLocks noGrp="1"/>
          </p:cNvSpPr>
          <p:nvPr>
            <p:ph type="body" idx="1"/>
          </p:nvPr>
        </p:nvSpPr>
        <p:spPr>
          <a:xfrm>
            <a:off x="814274" y="1312210"/>
            <a:ext cx="7479719" cy="2724300"/>
          </a:xfrm>
        </p:spPr>
        <p:txBody>
          <a:bodyPr/>
          <a:lstStyle/>
          <a:p>
            <a:pPr marL="0" indent="0">
              <a:buNone/>
            </a:pPr>
            <a:endParaRPr lang="en-IN" sz="1800" dirty="0">
              <a:latin typeface="Times New Roman" panose="02020603050405020304" pitchFamily="18" charset="0"/>
              <a:cs typeface="Times New Roman" panose="02020603050405020304" pitchFamily="18" charset="0"/>
            </a:endParaRPr>
          </a:p>
          <a:p>
            <a:pPr marL="10160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id="{2BF2A0BE-81C5-4853-A0E9-A1D8C3CE0CC5}"/>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4" name="Table 3">
            <a:extLst>
              <a:ext uri="{FF2B5EF4-FFF2-40B4-BE49-F238E27FC236}">
                <a16:creationId xmlns:a16="http://schemas.microsoft.com/office/drawing/2014/main" id="{74B889DE-A808-491E-A1D8-E8352B55304F}"/>
              </a:ext>
            </a:extLst>
          </p:cNvPr>
          <p:cNvGraphicFramePr>
            <a:graphicFrameLocks noGrp="1"/>
          </p:cNvGraphicFramePr>
          <p:nvPr>
            <p:extLst>
              <p:ext uri="{D42A27DB-BD31-4B8C-83A1-F6EECF244321}">
                <p14:modId xmlns:p14="http://schemas.microsoft.com/office/powerpoint/2010/main" val="123622919"/>
              </p:ext>
            </p:extLst>
          </p:nvPr>
        </p:nvGraphicFramePr>
        <p:xfrm>
          <a:off x="2332870" y="1648325"/>
          <a:ext cx="3726861" cy="2910922"/>
        </p:xfrm>
        <a:graphic>
          <a:graphicData uri="http://schemas.openxmlformats.org/drawingml/2006/table">
            <a:tbl>
              <a:tblPr firstRow="1" firstCol="1" bandRow="1">
                <a:tableStyleId>{E27665BA-8202-44FC-AD62-C9F0E3EA811A}</a:tableStyleId>
              </a:tblPr>
              <a:tblGrid>
                <a:gridCol w="1140460">
                  <a:extLst>
                    <a:ext uri="{9D8B030D-6E8A-4147-A177-3AD203B41FA5}">
                      <a16:colId xmlns:a16="http://schemas.microsoft.com/office/drawing/2014/main" val="1335803841"/>
                    </a:ext>
                  </a:extLst>
                </a:gridCol>
                <a:gridCol w="2586401">
                  <a:extLst>
                    <a:ext uri="{9D8B030D-6E8A-4147-A177-3AD203B41FA5}">
                      <a16:colId xmlns:a16="http://schemas.microsoft.com/office/drawing/2014/main" val="969546799"/>
                    </a:ext>
                  </a:extLst>
                </a:gridCol>
              </a:tblGrid>
              <a:tr h="584150">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System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Intel i3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6110793"/>
                  </a:ext>
                </a:extLst>
              </a:tr>
              <a:tr h="600859">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Hard Disk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40GB</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0832985"/>
                  </a:ext>
                </a:extLst>
              </a:tr>
              <a:tr h="632102">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RAM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Minimum 4GB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3645137"/>
                  </a:ext>
                </a:extLst>
              </a:tr>
              <a:tr h="1093811">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Processor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IN" sz="1800" dirty="0">
                          <a:effectLst/>
                          <a:latin typeface="Times New Roman" panose="02020603050405020304" pitchFamily="18" charset="0"/>
                          <a:cs typeface="Times New Roman" panose="02020603050405020304" pitchFamily="18" charset="0"/>
                        </a:rPr>
                        <a:t>64-bit, four-core, 2.5 GHz minimum per core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0488737"/>
                  </a:ext>
                </a:extLst>
              </a:tr>
            </a:tbl>
          </a:graphicData>
        </a:graphic>
      </p:graphicFrame>
    </p:spTree>
    <p:extLst>
      <p:ext uri="{BB962C8B-B14F-4D97-AF65-F5344CB8AC3E}">
        <p14:creationId xmlns:p14="http://schemas.microsoft.com/office/powerpoint/2010/main" val="3059664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FF4B-38FD-47CD-8769-05353407D238}"/>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SOFTWARE REQUIREMENTS</a:t>
            </a:r>
            <a:endParaRPr lang="en-IN" sz="2400" dirty="0"/>
          </a:p>
        </p:txBody>
      </p:sp>
      <p:sp>
        <p:nvSpPr>
          <p:cNvPr id="5" name="Slide Number Placeholder 4">
            <a:extLst>
              <a:ext uri="{FF2B5EF4-FFF2-40B4-BE49-F238E27FC236}">
                <a16:creationId xmlns:a16="http://schemas.microsoft.com/office/drawing/2014/main" id="{B05DE1C6-1332-4DA7-AC8D-FCD6281833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a16="http://schemas.microsoft.com/office/drawing/2014/main" id="{B401507D-81A9-44F3-B782-583EAFCD429B}"/>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8" name="Table 7">
            <a:extLst>
              <a:ext uri="{FF2B5EF4-FFF2-40B4-BE49-F238E27FC236}">
                <a16:creationId xmlns:a16="http://schemas.microsoft.com/office/drawing/2014/main" id="{63C0BB94-5E3E-4739-9448-AA8F96DCCC0A}"/>
              </a:ext>
            </a:extLst>
          </p:cNvPr>
          <p:cNvGraphicFramePr>
            <a:graphicFrameLocks noGrp="1"/>
          </p:cNvGraphicFramePr>
          <p:nvPr>
            <p:extLst>
              <p:ext uri="{D42A27DB-BD31-4B8C-83A1-F6EECF244321}">
                <p14:modId xmlns:p14="http://schemas.microsoft.com/office/powerpoint/2010/main" val="2702448342"/>
              </p:ext>
            </p:extLst>
          </p:nvPr>
        </p:nvGraphicFramePr>
        <p:xfrm>
          <a:off x="1115583" y="1685047"/>
          <a:ext cx="4957092" cy="2951453"/>
        </p:xfrm>
        <a:graphic>
          <a:graphicData uri="http://schemas.openxmlformats.org/drawingml/2006/table">
            <a:tbl>
              <a:tblPr firstRow="1" firstCol="1" bandRow="1">
                <a:tableStyleId>{E27665BA-8202-44FC-AD62-C9F0E3EA811A}</a:tableStyleId>
              </a:tblPr>
              <a:tblGrid>
                <a:gridCol w="1925303">
                  <a:extLst>
                    <a:ext uri="{9D8B030D-6E8A-4147-A177-3AD203B41FA5}">
                      <a16:colId xmlns:a16="http://schemas.microsoft.com/office/drawing/2014/main" val="2104203393"/>
                    </a:ext>
                  </a:extLst>
                </a:gridCol>
                <a:gridCol w="3031789">
                  <a:extLst>
                    <a:ext uri="{9D8B030D-6E8A-4147-A177-3AD203B41FA5}">
                      <a16:colId xmlns:a16="http://schemas.microsoft.com/office/drawing/2014/main" val="3807746185"/>
                    </a:ext>
                  </a:extLst>
                </a:gridCol>
              </a:tblGrid>
              <a:tr h="1067222">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Front End Language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HTML, CSS, JAVA, JSP SERVELTS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9063774"/>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Backend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My SQL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1286320"/>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Operating System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Windows 10 or 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3864808"/>
                  </a:ext>
                </a:extLst>
              </a:tr>
              <a:tr h="917331">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IDE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JAVADEVELIPEMENKIT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1108203"/>
                  </a:ext>
                </a:extLst>
              </a:tr>
            </a:tbl>
          </a:graphicData>
        </a:graphic>
      </p:graphicFrame>
      <p:sp>
        <p:nvSpPr>
          <p:cNvPr id="9" name="Rectangle 2">
            <a:extLst>
              <a:ext uri="{FF2B5EF4-FFF2-40B4-BE49-F238E27FC236}">
                <a16:creationId xmlns:a16="http://schemas.microsoft.com/office/drawing/2014/main" id="{071164FE-165E-40D8-B75B-96A3B5502D2E}"/>
              </a:ext>
            </a:extLst>
          </p:cNvPr>
          <p:cNvSpPr>
            <a:spLocks noChangeArrowheads="1"/>
          </p:cNvSpPr>
          <p:nvPr/>
        </p:nvSpPr>
        <p:spPr bwMode="auto">
          <a:xfrm>
            <a:off x="1624013" y="18637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42527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20C4-9B75-4D45-96CD-64E552866F73}"/>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FUTURE WORK</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98DC350-72BB-4644-8DA5-AD2C7074F91A}"/>
              </a:ext>
            </a:extLst>
          </p:cNvPr>
          <p:cNvSpPr>
            <a:spLocks noGrp="1"/>
          </p:cNvSpPr>
          <p:nvPr>
            <p:ph type="body" idx="1"/>
          </p:nvPr>
        </p:nvSpPr>
        <p:spPr>
          <a:xfrm>
            <a:off x="532052" y="1617010"/>
            <a:ext cx="7531235" cy="2724300"/>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For future work, a user-friendly interface will be developed in order to replace the CLI clients since they are not very suitable for normal users. </a:t>
            </a:r>
            <a:endParaRPr lang="en-US" sz="2400"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CCF284ED-2E7B-4478-8F69-D20EBCD6EC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3B463137-BFAE-4166-A145-414D7C2C2755}"/>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3046613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B76E-7E65-4EED-9054-41DE8B794F92}"/>
              </a:ext>
            </a:extLst>
          </p:cNvPr>
          <p:cNvSpPr>
            <a:spLocks noGrp="1"/>
          </p:cNvSpPr>
          <p:nvPr>
            <p:ph type="title"/>
          </p:nvPr>
        </p:nvSpPr>
        <p:spPr>
          <a:xfrm>
            <a:off x="489422" y="368512"/>
            <a:ext cx="5258400" cy="766200"/>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D59C5E6-0113-4B09-AF2B-4CE8E7F41C7F}"/>
              </a:ext>
            </a:extLst>
          </p:cNvPr>
          <p:cNvSpPr>
            <a:spLocks noGrp="1"/>
          </p:cNvSpPr>
          <p:nvPr>
            <p:ph type="body" idx="1"/>
          </p:nvPr>
        </p:nvSpPr>
        <p:spPr>
          <a:xfrm>
            <a:off x="244838" y="1221302"/>
            <a:ext cx="8654324" cy="3057537"/>
          </a:xfrm>
        </p:spPr>
        <p:txBody>
          <a:bodyPr/>
          <a:lstStyle/>
          <a:p>
            <a:pPr marL="447675" indent="-447675" algn="just">
              <a:lnSpc>
                <a:spcPct val="150000"/>
              </a:lnSpc>
              <a:spcBef>
                <a:spcPts val="1400"/>
              </a:spcBef>
              <a:buSzPts val="2400"/>
            </a:pPr>
            <a:r>
              <a:rPr lang="en-US" dirty="0">
                <a:latin typeface="Times New Roman" panose="02020603050405020304" pitchFamily="18" charset="0"/>
                <a:cs typeface="Times New Roman" panose="02020603050405020304" pitchFamily="18" charset="0"/>
              </a:rPr>
              <a:t>Users keep their security information under their control, in order to avoid security information leakage from centralized servers. Additionally, since the social network service is decentralized, users do not need to worry about service crash down by centralized entity. </a:t>
            </a:r>
            <a:endParaRPr lang="en-IN" sz="2400"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421DA3B1-560E-4687-9E74-4D2C650304A1}"/>
              </a:ext>
            </a:extLst>
          </p:cNvPr>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 smtClean="0"/>
              <a:pPr marL="0" lvl="0" indent="0" algn="r" rtl="0">
                <a:lnSpc>
                  <a:spcPct val="150000"/>
                </a:lnSpc>
                <a:spcBef>
                  <a:spcPts val="0"/>
                </a:spcBef>
                <a:spcAft>
                  <a:spcPts val="0"/>
                </a:spcAft>
                <a:buNone/>
              </a:pPr>
              <a:t>18</a:t>
            </a:fld>
            <a:endParaRPr lang="en"/>
          </a:p>
        </p:txBody>
      </p:sp>
      <p:pic>
        <p:nvPicPr>
          <p:cNvPr id="6" name="Picture 5">
            <a:extLst>
              <a:ext uri="{FF2B5EF4-FFF2-40B4-BE49-F238E27FC236}">
                <a16:creationId xmlns:a16="http://schemas.microsoft.com/office/drawing/2014/main" id="{1F6A039A-BC90-4239-92AA-82BA7D07416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65825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7129-63AA-4EF6-802C-84D2FBD02CDD}"/>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REFERENCE</a:t>
            </a:r>
          </a:p>
        </p:txBody>
      </p:sp>
      <p:sp>
        <p:nvSpPr>
          <p:cNvPr id="3" name="Text Placeholder 2">
            <a:extLst>
              <a:ext uri="{FF2B5EF4-FFF2-40B4-BE49-F238E27FC236}">
                <a16:creationId xmlns:a16="http://schemas.microsoft.com/office/drawing/2014/main" id="{15ADD2A5-1116-4E5D-AB14-4B8F174D1A68}"/>
              </a:ext>
            </a:extLst>
          </p:cNvPr>
          <p:cNvSpPr>
            <a:spLocks noGrp="1"/>
          </p:cNvSpPr>
          <p:nvPr>
            <p:ph type="body" idx="1"/>
          </p:nvPr>
        </p:nvSpPr>
        <p:spPr>
          <a:xfrm>
            <a:off x="112257" y="1221302"/>
            <a:ext cx="8919486" cy="3635022"/>
          </a:xfrm>
        </p:spPr>
        <p:txBody>
          <a:bodyPr/>
          <a:lstStyle/>
          <a:p>
            <a:pPr indent="-457200" algn="just">
              <a:lnSpc>
                <a:spcPct val="150000"/>
              </a:lnSpc>
              <a:buNone/>
            </a:pPr>
            <a:r>
              <a:rPr lang="en-US" sz="1600" dirty="0">
                <a:latin typeface="Times New Roman" panose="02020603050405020304" pitchFamily="18" charset="0"/>
                <a:cs typeface="Times New Roman" panose="02020603050405020304" pitchFamily="18" charset="0"/>
              </a:rPr>
              <a:t>[1] D. Chaffey, "Global social media research summary 2020 | Smart Insights", Smart Insights, 2020. [Online]. Available: https://www.smartinsights.com/social-media-marketing/social-mediastrategy/new-global-social-media-research/. [Accessed: 03- May- 2020]. </a:t>
            </a:r>
          </a:p>
          <a:p>
            <a:pPr indent="-457200" algn="just">
              <a:lnSpc>
                <a:spcPct val="150000"/>
              </a:lnSpc>
              <a:buNone/>
            </a:pPr>
            <a:r>
              <a:rPr lang="en-IN" sz="1600" dirty="0">
                <a:latin typeface="Times New Roman" panose="02020603050405020304" pitchFamily="18" charset="0"/>
                <a:cs typeface="Times New Roman" panose="02020603050405020304" pitchFamily="18" charset="0"/>
              </a:rPr>
              <a:t>[2] L. Constantin, "Credential stuffing explained: How to prevent, detect and mitigate", CSO Online, 2019. [Online]. Available: https://www.csoonline.com/article/3448558/credential-stuffingexplained-how-to-prevent-detect-and-defend-against-it.html. [Accessed: 30- Apr- 2020]. </a:t>
            </a:r>
          </a:p>
          <a:p>
            <a:pPr indent="-457200" algn="just">
              <a:lnSpc>
                <a:spcPct val="150000"/>
              </a:lnSpc>
              <a:buNone/>
            </a:pPr>
            <a:r>
              <a:rPr lang="en-IN" sz="1600" dirty="0">
                <a:latin typeface="Times New Roman" panose="02020603050405020304" pitchFamily="18" charset="0"/>
                <a:cs typeface="Times New Roman" panose="02020603050405020304" pitchFamily="18" charset="0"/>
              </a:rPr>
              <a:t>[3] S. Nakamoto, "Bitcoin: A Peer-to-Peer Electronic Cash System", Bitcoin.org, 2008. [Online]. Available: https://bitcoin.org/bitcoin.pdf. [Accessed: 16- Feb- 2020].</a:t>
            </a: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6" name="Picture 5">
            <a:extLst>
              <a:ext uri="{FF2B5EF4-FFF2-40B4-BE49-F238E27FC236}">
                <a16:creationId xmlns:a16="http://schemas.microsoft.com/office/drawing/2014/main" id="{24B1584F-8D7D-4EF4-ACC1-1333C59EAEB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81371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01600" y="998181"/>
            <a:ext cx="6981780" cy="2961900"/>
          </a:xfrm>
          <a:prstGeom prst="rect">
            <a:avLst/>
          </a:prstGeom>
        </p:spPr>
        <p:txBody>
          <a:bodyPr spcFirstLastPara="1" wrap="square" lIns="91425" tIns="91425" rIns="91425" bIns="91425" anchor="ctr" anchorCtr="0">
            <a:noAutofit/>
          </a:bodyPr>
          <a:lstStyle/>
          <a:p>
            <a:pPr lvl="0" algn="ctr"/>
            <a:r>
              <a:rPr lang="en-US" sz="2400" dirty="0">
                <a:solidFill>
                  <a:schemeClr val="bg1"/>
                </a:solidFill>
                <a:latin typeface="Times New Roman" panose="02020603050405020304" pitchFamily="18" charset="0"/>
                <a:cs typeface="Times New Roman" panose="02020603050405020304" pitchFamily="18" charset="0"/>
              </a:rPr>
              <a:t>A Blockchain based Autonomous Decentralized Online Social Network</a:t>
            </a:r>
            <a:endParaRPr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23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b="1" dirty="0"/>
              <a:t>Reach us – </a:t>
            </a:r>
            <a:r>
              <a:rPr lang="en" sz="2000" b="1" dirty="0">
                <a:hlinkClick r:id="rId3"/>
              </a:rPr>
              <a:t>1croreprojects@gmail.com</a:t>
            </a:r>
            <a:endParaRPr lang="en" sz="2000" b="1" dirty="0"/>
          </a:p>
          <a:p>
            <a:pPr marL="0" lvl="0" indent="0" algn="ctr" rtl="0">
              <a:spcBef>
                <a:spcPts val="0"/>
              </a:spcBef>
              <a:spcAft>
                <a:spcPts val="0"/>
              </a:spcAft>
              <a:buClr>
                <a:schemeClr val="dk1"/>
              </a:buClr>
              <a:buSzPts val="1100"/>
              <a:buFont typeface="Arial"/>
              <a:buNone/>
            </a:pPr>
            <a:r>
              <a:rPr lang="en"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AIM OF PROJECT</a:t>
            </a:r>
            <a:endParaRPr sz="2400" dirty="0">
              <a:latin typeface="Times New Roman" pitchFamily="18" charset="0"/>
              <a:cs typeface="Times New Roman"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latin typeface="Times New Roman" pitchFamily="18" charset="0"/>
                <a:cs typeface="Times New Roman" pitchFamily="18" charset="0"/>
              </a:rPr>
              <a:t>3</a:t>
            </a:fld>
            <a:endParaRPr sz="1800">
              <a:latin typeface="Times New Roman" pitchFamily="18" charset="0"/>
              <a:cs typeface="Times New Roman" pitchFamily="18" charset="0"/>
            </a:endParaRPr>
          </a:p>
        </p:txBody>
      </p:sp>
      <p:sp>
        <p:nvSpPr>
          <p:cNvPr id="193" name="Google Shape;193;p12"/>
          <p:cNvSpPr txBox="1">
            <a:spLocks noGrp="1"/>
          </p:cNvSpPr>
          <p:nvPr>
            <p:ph type="body" idx="1"/>
          </p:nvPr>
        </p:nvSpPr>
        <p:spPr>
          <a:xfrm>
            <a:off x="259499" y="1733906"/>
            <a:ext cx="8625001" cy="3017019"/>
          </a:xfrm>
          <a:prstGeom prst="rect">
            <a:avLst/>
          </a:prstGeom>
        </p:spPr>
        <p:txBody>
          <a:bodyPr spcFirstLastPara="1" wrap="square" lIns="91425" tIns="91425" rIns="91425" bIns="91425" anchor="t" anchorCtr="0">
            <a:noAutofit/>
          </a:bodyPr>
          <a:lstStyle/>
          <a:p>
            <a:pPr marL="342900" indent="-342900" algn="just">
              <a:lnSpc>
                <a:spcPct val="150000"/>
              </a:lnSpc>
              <a:spcBef>
                <a:spcPts val="0"/>
              </a:spcBef>
              <a:buSzPts val="2400"/>
            </a:pPr>
            <a:r>
              <a:rPr lang="en-US" dirty="0">
                <a:solidFill>
                  <a:schemeClr val="tx2">
                    <a:lumMod val="10000"/>
                  </a:schemeClr>
                </a:solidFill>
                <a:latin typeface="Times New Roman" panose="02020603050405020304" pitchFamily="18" charset="0"/>
                <a:cs typeface="Times New Roman" pitchFamily="18" charset="0"/>
              </a:rPr>
              <a:t>The main aim of the project to</a:t>
            </a:r>
            <a:r>
              <a:rPr lang="en-US" dirty="0">
                <a:latin typeface="Times New Roman" panose="02020603050405020304" pitchFamily="18" charset="0"/>
                <a:cs typeface="Times New Roman" panose="02020603050405020304" pitchFamily="18" charset="0"/>
              </a:rPr>
              <a:t> identify a block chain by a different section and request friend through Tweets </a:t>
            </a:r>
            <a:r>
              <a:rPr lang="en-US" dirty="0">
                <a:solidFill>
                  <a:schemeClr val="tx2">
                    <a:lumMod val="10000"/>
                  </a:schemeClr>
                </a:solidFill>
                <a:latin typeface="Times New Roman" panose="02020603050405020304" pitchFamily="18" charset="0"/>
                <a:cs typeface="Times New Roman" pitchFamily="18" charset="0"/>
              </a:rPr>
              <a:t>based on Block chain. </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latin typeface="Times New Roman" panose="02020603050405020304" pitchFamily="18" charset="0"/>
                <a:cs typeface="Times New Roman" panose="02020603050405020304" pitchFamily="18" charset="0"/>
              </a:rPr>
              <a:t>ABSTRACT</a:t>
            </a:r>
            <a:endParaRPr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93" name="Google Shape;193;p12"/>
          <p:cNvSpPr txBox="1">
            <a:spLocks noGrp="1"/>
          </p:cNvSpPr>
          <p:nvPr>
            <p:ph type="body" idx="1"/>
          </p:nvPr>
        </p:nvSpPr>
        <p:spPr>
          <a:xfrm>
            <a:off x="293683" y="1492467"/>
            <a:ext cx="8309404" cy="3651033"/>
          </a:xfrm>
          <a:prstGeom prst="rect">
            <a:avLst/>
          </a:prstGeom>
        </p:spPr>
        <p:txBody>
          <a:bodyPr spcFirstLastPara="1" wrap="square" lIns="91425" tIns="91425" rIns="91425" bIns="91425" anchor="t" anchorCtr="0">
            <a:noAutofit/>
          </a:bodyPr>
          <a:lstStyle/>
          <a:p>
            <a:pPr marL="342900" indent="-342900" algn="just">
              <a:lnSpc>
                <a:spcPct val="150000"/>
              </a:lnSpc>
              <a:spcBef>
                <a:spcPts val="0"/>
              </a:spcBef>
              <a:buSzPts val="2400"/>
            </a:pPr>
            <a:r>
              <a:rPr lang="en-US" dirty="0">
                <a:latin typeface="Times New Roman" panose="02020603050405020304" pitchFamily="18" charset="0"/>
                <a:cs typeface="Times New Roman" panose="02020603050405020304" pitchFamily="18" charset="0"/>
              </a:rPr>
              <a:t>An OSN service is developed based on blockchain technology in order to make it operate decentralized. </a:t>
            </a:r>
          </a:p>
          <a:p>
            <a:pPr marL="342900" indent="-342900" algn="just">
              <a:lnSpc>
                <a:spcPct val="150000"/>
              </a:lnSpc>
              <a:spcBef>
                <a:spcPts val="0"/>
              </a:spcBef>
              <a:buSzPts val="2400"/>
            </a:pPr>
            <a:r>
              <a:rPr lang="en-US" dirty="0">
                <a:latin typeface="Times New Roman" panose="02020603050405020304" pitchFamily="18" charset="0"/>
                <a:cs typeface="Times New Roman" panose="02020603050405020304" pitchFamily="18" charset="0"/>
              </a:rPr>
              <a:t>Large volume of data normally required low-security requirements can be stored in Interplanetary Filesystem (IPFS) to make data decentralized. </a:t>
            </a:r>
          </a:p>
          <a:p>
            <a:pPr marL="342900" indent="-342900" algn="just">
              <a:lnSpc>
                <a:spcPct val="150000"/>
              </a:lnSpc>
              <a:spcBef>
                <a:spcPts val="0"/>
              </a:spcBef>
              <a:buSzPts val="2400"/>
            </a:pPr>
            <a:r>
              <a:rPr lang="en-US" dirty="0">
                <a:latin typeface="Times New Roman" panose="02020603050405020304" pitchFamily="18" charset="0"/>
                <a:cs typeface="Times New Roman" panose="02020603050405020304" pitchFamily="18" charset="0"/>
              </a:rPr>
              <a:t>A decentralized autonomous organization is developed for user autonomy, users can self-manage the OSN in a democratic way.</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64186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INTRODUCTION</a:t>
            </a:r>
            <a:r>
              <a:rPr lang="en-US" dirty="0">
                <a:latin typeface="Times New Roman" pitchFamily="18" charset="0"/>
                <a:cs typeface="Times New Roman" pitchFamily="18" charset="0"/>
              </a:rPr>
              <a:t>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93" name="Google Shape;193;p12"/>
          <p:cNvSpPr txBox="1">
            <a:spLocks noGrp="1"/>
          </p:cNvSpPr>
          <p:nvPr>
            <p:ph type="body" idx="1"/>
          </p:nvPr>
        </p:nvSpPr>
        <p:spPr>
          <a:xfrm>
            <a:off x="38600" y="1262794"/>
            <a:ext cx="8711911" cy="3750126"/>
          </a:xfrm>
          <a:prstGeom prst="rect">
            <a:avLst/>
          </a:prstGeom>
        </p:spPr>
        <p:txBody>
          <a:bodyPr spcFirstLastPara="1" wrap="square" lIns="91425" tIns="91425" rIns="91425" bIns="91425" anchor="t" anchorCtr="0">
            <a:noAutofit/>
          </a:bodyPr>
          <a:lstStyle/>
          <a:p>
            <a:pPr>
              <a:lnSpc>
                <a:spcPct val="150000"/>
              </a:lnSpc>
            </a:pPr>
            <a:r>
              <a:rPr lang="en-US" dirty="0">
                <a:latin typeface="Times New Roman" panose="02020603050405020304" pitchFamily="18" charset="0"/>
                <a:cs typeface="Times New Roman" panose="02020603050405020304" pitchFamily="18" charset="0"/>
              </a:rPr>
              <a:t>An autonomous decentralized online social network architecture based on blockchain technology. Blockchain is able to provide a safe and trusted peer-to-peer mechanism where participants have unique identities and private keys. </a:t>
            </a:r>
          </a:p>
          <a:p>
            <a:pPr>
              <a:lnSpc>
                <a:spcPct val="150000"/>
              </a:lnSpc>
            </a:pPr>
            <a:r>
              <a:rPr lang="en-US" dirty="0">
                <a:latin typeface="Times New Roman" panose="02020603050405020304" pitchFamily="18" charset="0"/>
                <a:cs typeface="Times New Roman" panose="02020603050405020304" pitchFamily="18" charset="0"/>
              </a:rPr>
              <a:t>The private key has the highest control right of the corresponding account and is stored in user’s own device. Moreover, all transactions in blockchain need to be signed by the private key, so cheating can be avoided. </a:t>
            </a:r>
            <a:endParaRPr lang="en-US"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16955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EXISTING SYSTEM</a:t>
            </a:r>
            <a:endParaRPr lang="en-US"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93" name="Google Shape;193;p12"/>
          <p:cNvSpPr txBox="1">
            <a:spLocks noGrp="1"/>
          </p:cNvSpPr>
          <p:nvPr>
            <p:ph type="body" idx="1"/>
          </p:nvPr>
        </p:nvSpPr>
        <p:spPr>
          <a:xfrm>
            <a:off x="156842" y="1301068"/>
            <a:ext cx="8830315" cy="4157967"/>
          </a:xfrm>
          <a:prstGeom prst="rect">
            <a:avLst/>
          </a:prstGeom>
        </p:spPr>
        <p:txBody>
          <a:bodyPr spcFirstLastPara="1" wrap="square" lIns="91425" tIns="91425" rIns="91425" bIns="91425" anchor="t" anchorCtr="0">
            <a:noAutofit/>
          </a:bodyPr>
          <a:lstStyle/>
          <a:p>
            <a:pPr marL="355600" algn="just">
              <a:lnSpc>
                <a:spcPct val="150000"/>
              </a:lnSpc>
              <a:spcBef>
                <a:spcPts val="1400"/>
              </a:spcBef>
              <a:buSzPts val="2400"/>
            </a:pPr>
            <a:r>
              <a:rPr lang="en-US" i="0" dirty="0">
                <a:solidFill>
                  <a:srgbClr val="202124"/>
                </a:solidFill>
                <a:effectLst/>
                <a:latin typeface="Times New Roman" panose="02020603050405020304" pitchFamily="18" charset="0"/>
                <a:cs typeface="Times New Roman" panose="02020603050405020304" pitchFamily="18" charset="0"/>
              </a:rPr>
              <a:t>Online social networks (OSN) are becoming more important in people's daily life, however, all popular OSNs are centralized, and this raises a series of security, privacy and management issues.</a:t>
            </a:r>
          </a:p>
          <a:p>
            <a:pPr marL="355600" algn="just">
              <a:lnSpc>
                <a:spcPct val="150000"/>
              </a:lnSpc>
              <a:spcBef>
                <a:spcPts val="1400"/>
              </a:spcBef>
              <a:buSzPts val="2400"/>
            </a:pPr>
            <a:r>
              <a:rPr lang="en-US" sz="2000" i="0" dirty="0">
                <a:solidFill>
                  <a:srgbClr val="202124"/>
                </a:solidFill>
                <a:effectLst/>
                <a:latin typeface="Times New Roman" panose="02020603050405020304" pitchFamily="18" charset="0"/>
                <a:cs typeface="Times New Roman" panose="02020603050405020304" pitchFamily="18" charset="0"/>
              </a:rPr>
              <a:t>A decentralized architecture based on blockchain technology provides the ability to solve above issues</a:t>
            </a:r>
            <a:endParaRPr lang="en-US" sz="2400"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71852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F47A-C7FB-4FD5-A4CC-EE9F0EB5326C}"/>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DISADVANTAGES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9AA40C3-B66B-4297-B378-4A26BC42B11A}"/>
              </a:ext>
            </a:extLst>
          </p:cNvPr>
          <p:cNvSpPr>
            <a:spLocks noGrp="1"/>
          </p:cNvSpPr>
          <p:nvPr>
            <p:ph type="body" idx="1"/>
          </p:nvPr>
        </p:nvSpPr>
        <p:spPr>
          <a:xfrm>
            <a:off x="440268" y="1537988"/>
            <a:ext cx="7905242" cy="2892344"/>
          </a:xfrm>
        </p:spPr>
        <p:txBody>
          <a:bodyPr/>
          <a:lstStyle/>
          <a:p>
            <a:pPr algn="just">
              <a:lnSpc>
                <a:spcPct val="150000"/>
              </a:lnSpc>
            </a:pPr>
            <a:r>
              <a:rPr lang="en-US" dirty="0">
                <a:solidFill>
                  <a:schemeClr val="tx1"/>
                </a:solidFill>
                <a:latin typeface="Times New Roman" panose="02020603050405020304" pitchFamily="18" charset="0"/>
                <a:cs typeface="Times New Roman" pitchFamily="18" charset="0"/>
              </a:rPr>
              <a:t>Without  tweet id  the user does not post any things</a:t>
            </a:r>
          </a:p>
          <a:p>
            <a:pPr algn="just">
              <a:lnSpc>
                <a:spcPct val="150000"/>
              </a:lnSpc>
            </a:pPr>
            <a:r>
              <a:rPr lang="en-US" dirty="0">
                <a:solidFill>
                  <a:schemeClr val="tx1"/>
                </a:solidFill>
                <a:latin typeface="Times New Roman" panose="02020603050405020304" pitchFamily="18" charset="0"/>
                <a:cs typeface="Times New Roman" pitchFamily="18" charset="0"/>
              </a:rPr>
              <a:t>User can gives there Tweets post or rating without login page </a:t>
            </a:r>
          </a:p>
        </p:txBody>
      </p:sp>
      <p:sp>
        <p:nvSpPr>
          <p:cNvPr id="5" name="Slide Number Placeholder 4">
            <a:extLst>
              <a:ext uri="{FF2B5EF4-FFF2-40B4-BE49-F238E27FC236}">
                <a16:creationId xmlns:a16="http://schemas.microsoft.com/office/drawing/2014/main" id="{FF70E187-580C-4ACA-BAF0-D05D1B7B1C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a16="http://schemas.microsoft.com/office/drawing/2014/main" id="{CB31A1A1-3DD2-45D0-94C8-AC30156043E5}"/>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43129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C270-A84B-4183-864C-F73859C8E72B}"/>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PROPOSED SYSTEM</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D3DCE1F-DCDB-44D0-894F-1E1EDF67E158}"/>
              </a:ext>
            </a:extLst>
          </p:cNvPr>
          <p:cNvSpPr>
            <a:spLocks noGrp="1"/>
          </p:cNvSpPr>
          <p:nvPr>
            <p:ph type="body" idx="1"/>
          </p:nvPr>
        </p:nvSpPr>
        <p:spPr>
          <a:xfrm>
            <a:off x="227075" y="1354951"/>
            <a:ext cx="8394013" cy="3616441"/>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A blockchain also has encryption and consensus mechanisms in order to make the blockchain is synchronous in every node. When a user generates a transaction in the user side, the data of the transaction is encrypted by the private </a:t>
            </a:r>
          </a:p>
          <a:p>
            <a:pPr algn="just">
              <a:lnSpc>
                <a:spcPct val="150000"/>
              </a:lnSpc>
            </a:pPr>
            <a:r>
              <a:rPr lang="en-US" dirty="0">
                <a:latin typeface="Times New Roman" panose="02020603050405020304" pitchFamily="18" charset="0"/>
                <a:cs typeface="Times New Roman" panose="02020603050405020304" pitchFamily="18" charset="0"/>
              </a:rPr>
              <a:t>Therefore, this character prevents blockchain from been tampered, makes sure the data will no longer be modified once it is recorded on the blockchain</a:t>
            </a:r>
            <a:endParaRPr lang="en-US"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7355EB8A-BC36-485D-A404-46E37ECA7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a16="http://schemas.microsoft.com/office/drawing/2014/main" id="{3A7F6D49-6420-4CB0-802D-B2B0B1DD4B0F}"/>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0818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D823-B8F6-4E18-95C6-56FCED37445E}"/>
              </a:ext>
            </a:extLst>
          </p:cNvPr>
          <p:cNvSpPr>
            <a:spLocks noGrp="1"/>
          </p:cNvSpPr>
          <p:nvPr>
            <p:ph type="title"/>
          </p:nvPr>
        </p:nvSpPr>
        <p:spPr/>
        <p:txBody>
          <a:bodyPr/>
          <a:lstStyle/>
          <a:p>
            <a:r>
              <a:rPr lang="en-US" sz="2400" dirty="0">
                <a:latin typeface="Times New Roman" pitchFamily="18" charset="0"/>
                <a:cs typeface="Times New Roman" pitchFamily="18" charset="0"/>
              </a:rPr>
              <a:t>ADVANTAGES</a:t>
            </a:r>
            <a:endParaRPr lang="en-IN" sz="2400"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514681C1-68A4-4DE1-B55D-2D9A3EECCA0B}"/>
              </a:ext>
            </a:extLst>
          </p:cNvPr>
          <p:cNvSpPr>
            <a:spLocks noGrp="1"/>
          </p:cNvSpPr>
          <p:nvPr>
            <p:ph type="body" idx="1"/>
          </p:nvPr>
        </p:nvSpPr>
        <p:spPr>
          <a:xfrm>
            <a:off x="0" y="1413213"/>
            <a:ext cx="9092206" cy="3337712"/>
          </a:xfrm>
        </p:spPr>
        <p:txBody>
          <a:bodyPr/>
          <a:lstStyle/>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Data was secure</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By the different fields create a unique block is used to search a customer need.</a:t>
            </a:r>
            <a:endParaRPr lang="en-US" b="0" i="0" dirty="0">
              <a:solidFill>
                <a:schemeClr val="tx1"/>
              </a:solidFill>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65CD728-BDB2-481E-B191-F726AED398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a:extLst>
              <a:ext uri="{FF2B5EF4-FFF2-40B4-BE49-F238E27FC236}">
                <a16:creationId xmlns:a16="http://schemas.microsoft.com/office/drawing/2014/main" id="{99697611-A80C-4452-B720-7E7CD2813342}"/>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214987793"/>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2342</TotalTime>
  <Words>807</Words>
  <Application>Microsoft Office PowerPoint</Application>
  <PresentationFormat>On-screen Show (16:9)</PresentationFormat>
  <Paragraphs>101</Paragraphs>
  <Slides>20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Roboto Condensed</vt:lpstr>
      <vt:lpstr>Times New Roman</vt:lpstr>
      <vt:lpstr>Roboto Condensed Light</vt:lpstr>
      <vt:lpstr>Wingdings</vt:lpstr>
      <vt:lpstr>Arial</vt:lpstr>
      <vt:lpstr>Calibri</vt:lpstr>
      <vt:lpstr>Arvo</vt:lpstr>
      <vt:lpstr>Salerio template</vt:lpstr>
      <vt:lpstr>HELLO!</vt:lpstr>
      <vt:lpstr>A Blockchain based Autonomous Decentralized Online Social Network</vt:lpstr>
      <vt:lpstr>AIM OF PROJECT</vt:lpstr>
      <vt:lpstr>ABSTRACT</vt:lpstr>
      <vt:lpstr>INTRODUCTION </vt:lpstr>
      <vt:lpstr>EXISTING SYSTEM</vt:lpstr>
      <vt:lpstr>DISADVANTAGES</vt:lpstr>
      <vt:lpstr>PROPOSED SYSTEM</vt:lpstr>
      <vt:lpstr>ADVANTAGES</vt:lpstr>
      <vt:lpstr>SYSTEM ARCHITECTURE</vt:lpstr>
      <vt:lpstr>MODULES</vt:lpstr>
      <vt:lpstr>ADMIN</vt:lpstr>
      <vt:lpstr>PowerPoint Presentation</vt:lpstr>
      <vt:lpstr>PowerPoint Presentation</vt:lpstr>
      <vt:lpstr>HARDWARE REQUIREMENTS</vt:lpstr>
      <vt:lpstr>SOFTWARE REQUIREMENTS</vt:lpstr>
      <vt:lpstr>FUTURE WORK</vt:lpstr>
      <vt:lpstr>CONCLUSION</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ADMIN</cp:lastModifiedBy>
  <cp:revision>116</cp:revision>
  <dcterms:modified xsi:type="dcterms:W3CDTF">2023-04-11T13:44:33Z</dcterms:modified>
</cp:coreProperties>
</file>