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2"/>
  </p:notesMasterIdLst>
  <p:sldIdLst>
    <p:sldId id="258" r:id="rId2"/>
    <p:sldId id="308" r:id="rId3"/>
    <p:sldId id="257" r:id="rId4"/>
    <p:sldId id="297" r:id="rId5"/>
    <p:sldId id="298" r:id="rId6"/>
    <p:sldId id="299" r:id="rId7"/>
    <p:sldId id="309" r:id="rId8"/>
    <p:sldId id="310" r:id="rId9"/>
    <p:sldId id="311" r:id="rId10"/>
    <p:sldId id="312" r:id="rId11"/>
    <p:sldId id="313" r:id="rId12"/>
    <p:sldId id="328" r:id="rId13"/>
    <p:sldId id="329" r:id="rId14"/>
    <p:sldId id="315" r:id="rId15"/>
    <p:sldId id="316" r:id="rId16"/>
    <p:sldId id="317" r:id="rId17"/>
    <p:sldId id="321" r:id="rId18"/>
    <p:sldId id="318" r:id="rId19"/>
    <p:sldId id="319" r:id="rId20"/>
    <p:sldId id="278" r:id="rId21"/>
  </p:sldIdLst>
  <p:sldSz cx="9144000" cy="5143500" type="screen16x9"/>
  <p:notesSz cx="6858000" cy="9144000"/>
  <p:embeddedFontLst>
    <p:embeddedFont>
      <p:font typeface="Arvo" charset="0"/>
      <p:regular r:id="rId23"/>
      <p:bold r:id="rId24"/>
      <p:italic r:id="rId25"/>
      <p:boldItalic r:id="rId26"/>
    </p:embeddedFont>
    <p:embeddedFont>
      <p:font typeface="Roboto Condensed" charset="0"/>
      <p:regular r:id="rId27"/>
      <p:bold r:id="rId28"/>
      <p:italic r:id="rId29"/>
      <p:boldItalic r:id="rId30"/>
    </p:embeddedFont>
    <p:embeddedFont>
      <p:font typeface="Roboto Condensed Light" charset="0"/>
      <p:regular r:id="rId31"/>
      <p:bold r:id="rId32"/>
      <p:italic r:id="rId33"/>
      <p:boldItalic r:id="rId34"/>
    </p:embeddedFont>
    <p:embeddedFont>
      <p:font typeface="Calibri"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32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6533" autoAdjust="0"/>
  </p:normalViewPr>
  <p:slideViewPr>
    <p:cSldViewPr snapToGrid="0">
      <p:cViewPr varScale="1">
        <p:scale>
          <a:sx n="79" d="100"/>
          <a:sy n="79" d="100"/>
        </p:scale>
        <p:origin x="-900" y="-64"/>
      </p:cViewPr>
      <p:guideLst>
        <p:guide orient="horz" pos="1620"/>
        <p:guide pos="2880"/>
      </p:guideLst>
    </p:cSldViewPr>
  </p:slideViewPr>
  <p:outlineViewPr>
    <p:cViewPr>
      <p:scale>
        <a:sx n="33" d="100"/>
        <a:sy n="33" d="100"/>
      </p:scale>
      <p:origin x="48" y="428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3637647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855824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70389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8487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258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89839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2995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52976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268896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83999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mailto:1croreprojects@gmail.com"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HELLO!</a:t>
            </a:r>
            <a:endParaRPr sz="6000" dirty="0">
              <a:solidFill>
                <a:schemeClr val="accent5"/>
              </a:solidFill>
            </a:endParaRPr>
          </a:p>
        </p:txBody>
      </p:sp>
      <p:sp>
        <p:nvSpPr>
          <p:cNvPr id="214" name="Google Shape;214;p13"/>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t>Here 1Crore Projects</a:t>
            </a:r>
            <a:endParaRPr sz="2000" b="1" dirty="0"/>
          </a:p>
          <a:p>
            <a:pPr marL="0" lvl="0" indent="0" algn="ctr" rtl="0">
              <a:spcBef>
                <a:spcPts val="0"/>
              </a:spcBef>
              <a:spcAft>
                <a:spcPts val="0"/>
              </a:spcAft>
              <a:buClr>
                <a:schemeClr val="dk1"/>
              </a:buClr>
              <a:buSzPts val="1100"/>
              <a:buFont typeface="Arial"/>
              <a:buNone/>
            </a:pPr>
            <a:r>
              <a:rPr lang="en" sz="2000" dirty="0"/>
              <a:t>I am here because I love to give presentations. </a:t>
            </a:r>
            <a:endParaRPr sz="2000" dirty="0"/>
          </a:p>
          <a:p>
            <a:pPr marL="0" lvl="0" indent="0" algn="ctr" rtl="0">
              <a:spcBef>
                <a:spcPts val="0"/>
              </a:spcBef>
              <a:spcAft>
                <a:spcPts val="0"/>
              </a:spcAft>
              <a:buClr>
                <a:schemeClr val="dk1"/>
              </a:buClr>
              <a:buSzPts val="1100"/>
              <a:buFont typeface="Arial"/>
              <a:buNone/>
            </a:pPr>
            <a:r>
              <a:rPr lang="en" sz="2000" dirty="0"/>
              <a:t>You can find me at @1CROREPROJECTS</a:t>
            </a:r>
            <a:endParaRPr sz="2000" b="1" dirty="0"/>
          </a:p>
        </p:txBody>
      </p:sp>
      <p:pic>
        <p:nvPicPr>
          <p:cNvPr id="215" name="Google Shape;215;p13" descr="10.jpg"/>
          <p:cNvPicPr preferRelativeResize="0"/>
          <p:nvPr/>
        </p:nvPicPr>
        <p:blipFill rotWithShape="1">
          <a:blip r:embed="rId3">
            <a:alphaModFix/>
          </a:blip>
          <a:srcRect l="15648" r="28102"/>
          <a:stretch/>
        </p:blipFill>
        <p:spPr>
          <a:xfrm>
            <a:off x="3539200" y="367400"/>
            <a:ext cx="2065500" cy="2065500"/>
          </a:xfrm>
          <a:prstGeom prst="diamond">
            <a:avLst/>
          </a:prstGeom>
          <a:noFill/>
          <a:ln w="38100" cap="flat" cmpd="sng">
            <a:solidFill>
              <a:srgbClr val="3F5378"/>
            </a:solidFill>
            <a:prstDash val="solid"/>
            <a:miter lim="8000"/>
            <a:headEnd type="none" w="sm" len="sm"/>
            <a:tailEnd type="none" w="sm" len="sm"/>
          </a:ln>
        </p:spPr>
      </p:pic>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FD56E9-5C80-4A03-A1CB-A7DB5B26FAD0}"/>
              </a:ext>
            </a:extLst>
          </p:cNvPr>
          <p:cNvSpPr>
            <a:spLocks noGrp="1"/>
          </p:cNvSpPr>
          <p:nvPr>
            <p:ph type="title"/>
          </p:nvPr>
        </p:nvSpPr>
        <p:spPr>
          <a:xfrm>
            <a:off x="611075" y="364791"/>
            <a:ext cx="5258400" cy="766200"/>
          </a:xfrm>
        </p:spPr>
        <p:txBody>
          <a:bodyPr/>
          <a:lstStyle/>
          <a:p>
            <a:r>
              <a:rPr lang="en-US" sz="2400" dirty="0">
                <a:latin typeface="Times New Roman" pitchFamily="18" charset="0"/>
                <a:cs typeface="Times New Roman" pitchFamily="18" charset="0"/>
              </a:rPr>
              <a:t>SYSTEM ARCHITECTURE</a:t>
            </a:r>
            <a:endParaRPr lang="en-IN" sz="2400"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95E711B8-DEBC-48B5-911A-197A575D51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 name="Picture 5">
            <a:extLst>
              <a:ext uri="{FF2B5EF4-FFF2-40B4-BE49-F238E27FC236}">
                <a16:creationId xmlns:a16="http://schemas.microsoft.com/office/drawing/2014/main" xmlns="" id="{739BCD0A-E66C-4709-A49C-D310BB294BAB}"/>
              </a:ext>
            </a:extLst>
          </p:cNvPr>
          <p:cNvPicPr>
            <a:picLocks noChangeAspect="1"/>
          </p:cNvPicPr>
          <p:nvPr/>
        </p:nvPicPr>
        <p:blipFill>
          <a:blip r:embed="rId3"/>
          <a:stretch>
            <a:fillRect/>
          </a:stretch>
        </p:blipFill>
        <p:spPr>
          <a:xfrm>
            <a:off x="7727819" y="32108"/>
            <a:ext cx="1364387" cy="1189194"/>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6036" y="1670523"/>
            <a:ext cx="3835901" cy="3472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2066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270E6D-95E2-4379-8A49-FE8C1880EF66}"/>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MODULES</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76719E3C-19A6-47F5-8F8C-20872158AA35}"/>
              </a:ext>
            </a:extLst>
          </p:cNvPr>
          <p:cNvSpPr>
            <a:spLocks noGrp="1"/>
          </p:cNvSpPr>
          <p:nvPr>
            <p:ph type="body" idx="1"/>
          </p:nvPr>
        </p:nvSpPr>
        <p:spPr>
          <a:xfrm>
            <a:off x="569187" y="1440295"/>
            <a:ext cx="7792513" cy="2977211"/>
          </a:xfrm>
        </p:spPr>
        <p:txBody>
          <a:bodyPr/>
          <a:lstStyle/>
          <a:p>
            <a:pPr marL="0" indent="0" algn="just">
              <a:lnSpc>
                <a:spcPct val="150000"/>
              </a:lnSpc>
              <a:spcBef>
                <a:spcPts val="1400"/>
              </a:spcBef>
              <a:buClr>
                <a:schemeClr val="accent1"/>
              </a:buClr>
              <a:buSzPts val="2400"/>
              <a:buNone/>
            </a:pPr>
            <a:r>
              <a:rPr lang="en-US" sz="1800" dirty="0">
                <a:solidFill>
                  <a:schemeClr val="tx1"/>
                </a:solidFill>
                <a:latin typeface="Times New Roman" pitchFamily="18" charset="0"/>
                <a:cs typeface="Times New Roman" pitchFamily="18" charset="0"/>
                <a:sym typeface="Times New Roman"/>
              </a:rPr>
              <a:t>In this project has three modules:</a:t>
            </a:r>
          </a:p>
          <a:p>
            <a:pPr marL="285750" indent="-285750" algn="just">
              <a:lnSpc>
                <a:spcPct val="150000"/>
              </a:lnSpc>
              <a:spcBef>
                <a:spcPts val="1400"/>
              </a:spcBef>
              <a:buClr>
                <a:schemeClr val="accent1"/>
              </a:buClr>
              <a:buSzPts val="2400"/>
              <a:buFont typeface="Wingdings" pitchFamily="2" charset="2"/>
              <a:buChar char="v"/>
            </a:pPr>
            <a:r>
              <a:rPr lang="en-US" sz="1800" dirty="0">
                <a:solidFill>
                  <a:schemeClr val="tx1"/>
                </a:solidFill>
                <a:latin typeface="Times New Roman" pitchFamily="18" charset="0"/>
                <a:cs typeface="Times New Roman" pitchFamily="18" charset="0"/>
                <a:sym typeface="Times New Roman"/>
              </a:rPr>
              <a:t>Admin</a:t>
            </a:r>
          </a:p>
          <a:p>
            <a:pPr marL="285750" indent="-285750" algn="just">
              <a:lnSpc>
                <a:spcPct val="150000"/>
              </a:lnSpc>
              <a:spcBef>
                <a:spcPts val="1400"/>
              </a:spcBef>
              <a:buClr>
                <a:schemeClr val="accent1"/>
              </a:buClr>
              <a:buSzPts val="2400"/>
              <a:buFont typeface="Wingdings" pitchFamily="2" charset="2"/>
              <a:buChar char="v"/>
            </a:pPr>
            <a:r>
              <a:rPr lang="en-US" sz="1800" dirty="0">
                <a:solidFill>
                  <a:schemeClr val="tx1"/>
                </a:solidFill>
                <a:latin typeface="Times New Roman" pitchFamily="18" charset="0"/>
                <a:cs typeface="Times New Roman" pitchFamily="18" charset="0"/>
                <a:sym typeface="Times New Roman"/>
              </a:rPr>
              <a:t>Data owner</a:t>
            </a:r>
          </a:p>
          <a:p>
            <a:pPr marL="285750" indent="-285750" algn="just">
              <a:lnSpc>
                <a:spcPct val="150000"/>
              </a:lnSpc>
              <a:spcBef>
                <a:spcPts val="1400"/>
              </a:spcBef>
              <a:buClr>
                <a:schemeClr val="accent1"/>
              </a:buClr>
              <a:buSzPts val="2400"/>
              <a:buFont typeface="Wingdings" pitchFamily="2" charset="2"/>
              <a:buChar char="v"/>
            </a:pPr>
            <a:r>
              <a:rPr lang="en-US" sz="1800" dirty="0">
                <a:solidFill>
                  <a:schemeClr val="tx1"/>
                </a:solidFill>
                <a:latin typeface="Times New Roman" pitchFamily="18" charset="0"/>
                <a:cs typeface="Times New Roman" pitchFamily="18" charset="0"/>
                <a:sym typeface="Times New Roman"/>
              </a:rPr>
              <a:t>User</a:t>
            </a:r>
            <a:endParaRPr lang="en-US" sz="1800" dirty="0">
              <a:solidFill>
                <a:schemeClr val="accent2"/>
              </a:solidFill>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7F294BDD-1CAA-4340-A812-7EB026C53D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6" name="Picture 5">
            <a:extLst>
              <a:ext uri="{FF2B5EF4-FFF2-40B4-BE49-F238E27FC236}">
                <a16:creationId xmlns:a16="http://schemas.microsoft.com/office/drawing/2014/main" xmlns="" id="{61BCB0D1-6637-428B-9835-F7238B1CF4EB}"/>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994592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A75017-27AF-477A-937E-924C624A40C2}"/>
              </a:ext>
            </a:extLst>
          </p:cNvPr>
          <p:cNvSpPr>
            <a:spLocks noGrp="1"/>
          </p:cNvSpPr>
          <p:nvPr>
            <p:ph type="title"/>
          </p:nvPr>
        </p:nvSpPr>
        <p:spPr>
          <a:xfrm>
            <a:off x="814275" y="271551"/>
            <a:ext cx="5258400" cy="766200"/>
          </a:xfrm>
        </p:spPr>
        <p:txBody>
          <a:bodyPr/>
          <a:lstStyle/>
          <a:p>
            <a:pPr>
              <a:lnSpc>
                <a:spcPct val="150000"/>
              </a:lnSpc>
              <a:spcBef>
                <a:spcPts val="1400"/>
              </a:spcBef>
              <a:buSzPts val="2400"/>
            </a:pPr>
            <a:r>
              <a:rPr lang="en-US" sz="2400" dirty="0">
                <a:solidFill>
                  <a:schemeClr val="bg1"/>
                </a:solidFill>
                <a:latin typeface="Times New Roman" pitchFamily="18" charset="0"/>
                <a:cs typeface="Times New Roman" pitchFamily="18" charset="0"/>
                <a:sym typeface="Times New Roman"/>
              </a:rPr>
              <a:t>ADMIN</a:t>
            </a:r>
          </a:p>
        </p:txBody>
      </p:sp>
      <p:sp>
        <p:nvSpPr>
          <p:cNvPr id="3" name="Text Placeholder 2">
            <a:extLst>
              <a:ext uri="{FF2B5EF4-FFF2-40B4-BE49-F238E27FC236}">
                <a16:creationId xmlns:a16="http://schemas.microsoft.com/office/drawing/2014/main" xmlns="" id="{E4D4A20E-0B6E-4A6C-A06A-2ED4471832A2}"/>
              </a:ext>
            </a:extLst>
          </p:cNvPr>
          <p:cNvSpPr>
            <a:spLocks noGrp="1"/>
          </p:cNvSpPr>
          <p:nvPr>
            <p:ph type="body" idx="1"/>
          </p:nvPr>
        </p:nvSpPr>
        <p:spPr>
          <a:xfrm>
            <a:off x="418341" y="1423563"/>
            <a:ext cx="7943359" cy="4350220"/>
          </a:xfrm>
        </p:spPr>
        <p:txBody>
          <a:bodyPr/>
          <a:lstStyle/>
          <a:p>
            <a:pPr marL="285750" indent="-285750" algn="just">
              <a:lnSpc>
                <a:spcPct val="150000"/>
              </a:lnSpc>
              <a:spcBef>
                <a:spcPts val="0"/>
              </a:spcBef>
              <a:buClr>
                <a:schemeClr val="accent1"/>
              </a:buClr>
              <a:buSzPts val="2400"/>
              <a:buFont typeface="Wingdings" pitchFamily="2" charset="2"/>
              <a:buChar char="v"/>
            </a:pPr>
            <a:r>
              <a:rPr lang="en-US" sz="1800" dirty="0" smtClean="0">
                <a:solidFill>
                  <a:schemeClr val="tx1"/>
                </a:solidFill>
                <a:latin typeface="Times New Roman" panose="02020603050405020304" pitchFamily="18" charset="0"/>
                <a:ea typeface="Times New Roman"/>
                <a:cs typeface="Times New Roman" panose="02020603050405020304" pitchFamily="18" charset="0"/>
                <a:sym typeface="Times New Roman"/>
              </a:rPr>
              <a:t>   Login </a:t>
            </a: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the account with correct username and Password</a:t>
            </a:r>
          </a:p>
          <a:p>
            <a:pPr marL="285750" indent="-285750" algn="just">
              <a:lnSpc>
                <a:spcPct val="150000"/>
              </a:lnSpc>
              <a:spcBef>
                <a:spcPts val="0"/>
              </a:spcBef>
              <a:buClr>
                <a:schemeClr val="accent1"/>
              </a:buClr>
              <a:buSzPts val="2400"/>
              <a:buFont typeface="Wingdings" pitchFamily="2" charset="2"/>
              <a:buChar char="v"/>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  Admin can authorize owner and user</a:t>
            </a:r>
          </a:p>
          <a:p>
            <a:pPr marL="285750" indent="-285750" algn="just">
              <a:lnSpc>
                <a:spcPct val="150000"/>
              </a:lnSpc>
              <a:spcBef>
                <a:spcPts val="0"/>
              </a:spcBef>
              <a:buClr>
                <a:schemeClr val="accent1"/>
              </a:buClr>
              <a:buSzPts val="2400"/>
              <a:buFont typeface="Wingdings" pitchFamily="2" charset="2"/>
              <a:buChar char="v"/>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  View all product</a:t>
            </a:r>
          </a:p>
          <a:p>
            <a:pPr marL="285750" indent="-285750" algn="just">
              <a:lnSpc>
                <a:spcPct val="150000"/>
              </a:lnSpc>
              <a:spcBef>
                <a:spcPts val="0"/>
              </a:spcBef>
              <a:buClr>
                <a:schemeClr val="accent1"/>
              </a:buClr>
              <a:buSzPts val="2400"/>
              <a:buFont typeface="Wingdings" pitchFamily="2" charset="2"/>
              <a:buChar char="v"/>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  View all user product</a:t>
            </a:r>
          </a:p>
          <a:p>
            <a:pPr marL="285750" indent="-285750" algn="just">
              <a:lnSpc>
                <a:spcPct val="150000"/>
              </a:lnSpc>
              <a:spcBef>
                <a:spcPts val="0"/>
              </a:spcBef>
              <a:buClr>
                <a:schemeClr val="accent1"/>
              </a:buClr>
              <a:buSzPts val="2400"/>
              <a:buFont typeface="Wingdings" pitchFamily="2" charset="2"/>
              <a:buChar char="v"/>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  Graph</a:t>
            </a:r>
          </a:p>
          <a:p>
            <a:pPr marL="285750" indent="-285750" algn="just">
              <a:lnSpc>
                <a:spcPct val="150000"/>
              </a:lnSpc>
              <a:spcBef>
                <a:spcPts val="0"/>
              </a:spcBef>
              <a:buClr>
                <a:schemeClr val="accent1"/>
              </a:buClr>
              <a:buSzPts val="2400"/>
              <a:buFont typeface="Wingdings" pitchFamily="2" charset="2"/>
              <a:buChar char="v"/>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  Logout</a:t>
            </a:r>
            <a:endPar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sp>
        <p:nvSpPr>
          <p:cNvPr id="5" name="Slide Number Placeholder 4">
            <a:extLst>
              <a:ext uri="{FF2B5EF4-FFF2-40B4-BE49-F238E27FC236}">
                <a16:creationId xmlns:a16="http://schemas.microsoft.com/office/drawing/2014/main" xmlns="" id="{D084F1C1-3678-4CBC-8328-FAEB49D00F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2533223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F079A8BC-3234-4A89-BE08-27AC66F9E923}"/>
              </a:ext>
            </a:extLst>
          </p:cNvPr>
          <p:cNvSpPr>
            <a:spLocks noGrp="1"/>
          </p:cNvSpPr>
          <p:nvPr>
            <p:ph type="body" idx="1"/>
          </p:nvPr>
        </p:nvSpPr>
        <p:spPr>
          <a:xfrm>
            <a:off x="169333" y="1530791"/>
            <a:ext cx="8805333" cy="3922198"/>
          </a:xfrm>
        </p:spPr>
        <p:txBody>
          <a:bodyPr/>
          <a:lstStyle/>
          <a:p>
            <a:pPr marL="342900" indent="-342900" algn="just">
              <a:lnSpc>
                <a:spcPct val="150000"/>
              </a:lnSpc>
              <a:spcBef>
                <a:spcPts val="0"/>
              </a:spcBef>
              <a:buClr>
                <a:schemeClr val="accent1"/>
              </a:buClr>
              <a:buSzPts val="2400"/>
              <a:buFont typeface="Wingdings" pitchFamily="2" charset="2"/>
              <a:buChar char="v"/>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Register the account with the basic information</a:t>
            </a:r>
          </a:p>
          <a:p>
            <a:pPr marL="342900" indent="-342900" algn="just">
              <a:lnSpc>
                <a:spcPct val="150000"/>
              </a:lnSpc>
              <a:spcBef>
                <a:spcPts val="0"/>
              </a:spcBef>
              <a:buClr>
                <a:schemeClr val="accent1"/>
              </a:buClr>
              <a:buSzPts val="2400"/>
              <a:buFont typeface="Wingdings" pitchFamily="2" charset="2"/>
              <a:buChar char="v"/>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 </a:t>
            </a:r>
            <a:r>
              <a:rPr lang="en-US" sz="1800" dirty="0" smtClean="0">
                <a:solidFill>
                  <a:schemeClr val="tx1"/>
                </a:solidFill>
                <a:latin typeface="Times New Roman" panose="02020603050405020304" pitchFamily="18" charset="0"/>
                <a:ea typeface="Times New Roman"/>
                <a:cs typeface="Times New Roman" panose="02020603050405020304" pitchFamily="18" charset="0"/>
                <a:sym typeface="Times New Roman"/>
              </a:rPr>
              <a:t>After </a:t>
            </a: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authorize by admin owner can login the account</a:t>
            </a:r>
          </a:p>
          <a:p>
            <a:pPr marL="342900" indent="-342900" algn="just">
              <a:lnSpc>
                <a:spcPct val="150000"/>
              </a:lnSpc>
              <a:spcBef>
                <a:spcPts val="0"/>
              </a:spcBef>
              <a:buClr>
                <a:schemeClr val="accent1"/>
              </a:buClr>
              <a:buSzPts val="2400"/>
              <a:buFont typeface="Wingdings" pitchFamily="2" charset="2"/>
              <a:buChar char="v"/>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 </a:t>
            </a:r>
            <a:r>
              <a:rPr lang="en-US" sz="1800" dirty="0" smtClean="0">
                <a:solidFill>
                  <a:schemeClr val="tx1"/>
                </a:solidFill>
                <a:latin typeface="Times New Roman" panose="02020603050405020304" pitchFamily="18" charset="0"/>
                <a:ea typeface="Times New Roman"/>
                <a:cs typeface="Times New Roman" panose="02020603050405020304" pitchFamily="18" charset="0"/>
                <a:sym typeface="Times New Roman"/>
              </a:rPr>
              <a:t>Upload </a:t>
            </a: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the products with encrypt format</a:t>
            </a:r>
          </a:p>
          <a:p>
            <a:pPr marL="342900" indent="-342900" algn="just">
              <a:lnSpc>
                <a:spcPct val="150000"/>
              </a:lnSpc>
              <a:spcBef>
                <a:spcPts val="0"/>
              </a:spcBef>
              <a:buClr>
                <a:schemeClr val="accent1"/>
              </a:buClr>
              <a:buSzPts val="2400"/>
              <a:buFont typeface="Wingdings" pitchFamily="2" charset="2"/>
              <a:buChar char="v"/>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 </a:t>
            </a:r>
            <a:r>
              <a:rPr lang="en-US" sz="1800" dirty="0" smtClean="0">
                <a:solidFill>
                  <a:schemeClr val="tx1"/>
                </a:solidFill>
                <a:latin typeface="Times New Roman" panose="02020603050405020304" pitchFamily="18" charset="0"/>
                <a:ea typeface="Times New Roman"/>
                <a:cs typeface="Times New Roman" panose="02020603050405020304" pitchFamily="18" charset="0"/>
                <a:sym typeface="Times New Roman"/>
              </a:rPr>
              <a:t>Block chain: Every </a:t>
            </a: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uploaded product have hash code and block</a:t>
            </a:r>
          </a:p>
          <a:p>
            <a:pPr marL="342900" indent="-342900" algn="just">
              <a:lnSpc>
                <a:spcPct val="150000"/>
              </a:lnSpc>
              <a:spcBef>
                <a:spcPts val="0"/>
              </a:spcBef>
              <a:buClr>
                <a:schemeClr val="accent1"/>
              </a:buClr>
              <a:buSzPts val="2400"/>
              <a:buFont typeface="Wingdings" pitchFamily="2" charset="2"/>
              <a:buChar char="v"/>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 </a:t>
            </a:r>
            <a:r>
              <a:rPr lang="en-US" sz="1800" dirty="0" smtClean="0">
                <a:solidFill>
                  <a:schemeClr val="tx1"/>
                </a:solidFill>
                <a:latin typeface="Times New Roman" panose="02020603050405020304" pitchFamily="18" charset="0"/>
                <a:ea typeface="Times New Roman"/>
                <a:cs typeface="Times New Roman" panose="02020603050405020304" pitchFamily="18" charset="0"/>
                <a:sym typeface="Times New Roman"/>
              </a:rPr>
              <a:t>View </a:t>
            </a: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all upload product</a:t>
            </a:r>
          </a:p>
          <a:p>
            <a:pPr marL="342900" indent="-342900" algn="just">
              <a:lnSpc>
                <a:spcPct val="150000"/>
              </a:lnSpc>
              <a:spcBef>
                <a:spcPts val="0"/>
              </a:spcBef>
              <a:buClr>
                <a:schemeClr val="accent1"/>
              </a:buClr>
              <a:buSzPts val="2400"/>
              <a:buFont typeface="Wingdings" pitchFamily="2" charset="2"/>
              <a:buChar char="v"/>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 V</a:t>
            </a:r>
            <a:r>
              <a:rPr lang="en-US" sz="1800" dirty="0" smtClean="0">
                <a:solidFill>
                  <a:schemeClr val="tx1"/>
                </a:solidFill>
                <a:latin typeface="Times New Roman" panose="02020603050405020304" pitchFamily="18" charset="0"/>
                <a:ea typeface="Times New Roman"/>
                <a:cs typeface="Times New Roman" panose="02020603050405020304" pitchFamily="18" charset="0"/>
                <a:sym typeface="Times New Roman"/>
              </a:rPr>
              <a:t>iew </a:t>
            </a: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all purchased user</a:t>
            </a:r>
          </a:p>
          <a:p>
            <a:pPr marL="342900" indent="-342900" algn="just">
              <a:lnSpc>
                <a:spcPct val="150000"/>
              </a:lnSpc>
              <a:spcBef>
                <a:spcPts val="0"/>
              </a:spcBef>
              <a:buClr>
                <a:schemeClr val="accent1"/>
              </a:buClr>
              <a:buSzPts val="2400"/>
              <a:buFont typeface="Wingdings" pitchFamily="2" charset="2"/>
              <a:buChar char="v"/>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 </a:t>
            </a:r>
            <a:r>
              <a:rPr lang="en-US" sz="1800" dirty="0" smtClean="0">
                <a:solidFill>
                  <a:schemeClr val="tx1"/>
                </a:solidFill>
                <a:latin typeface="Times New Roman" panose="02020603050405020304" pitchFamily="18" charset="0"/>
                <a:ea typeface="Times New Roman"/>
                <a:cs typeface="Times New Roman" panose="02020603050405020304" pitchFamily="18" charset="0"/>
                <a:sym typeface="Times New Roman"/>
              </a:rPr>
              <a:t>Logout</a:t>
            </a:r>
            <a:endParaRPr lang="en-IN" sz="1800" dirty="0"/>
          </a:p>
        </p:txBody>
      </p:sp>
      <p:sp>
        <p:nvSpPr>
          <p:cNvPr id="5" name="Slide Number Placeholder 4">
            <a:extLst>
              <a:ext uri="{FF2B5EF4-FFF2-40B4-BE49-F238E27FC236}">
                <a16:creationId xmlns:a16="http://schemas.microsoft.com/office/drawing/2014/main" xmlns="" id="{6EA2410A-A460-404A-8D52-D6B8BC88CF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6" name="Picture 5">
            <a:extLst>
              <a:ext uri="{FF2B5EF4-FFF2-40B4-BE49-F238E27FC236}">
                <a16:creationId xmlns:a16="http://schemas.microsoft.com/office/drawing/2014/main" xmlns="" id="{4D609D81-A880-490D-B4ED-01033CF877FE}"/>
              </a:ext>
            </a:extLst>
          </p:cNvPr>
          <p:cNvPicPr>
            <a:picLocks noChangeAspect="1"/>
          </p:cNvPicPr>
          <p:nvPr/>
        </p:nvPicPr>
        <p:blipFill>
          <a:blip r:embed="rId2"/>
          <a:stretch>
            <a:fillRect/>
          </a:stretch>
        </p:blipFill>
        <p:spPr>
          <a:xfrm>
            <a:off x="7727819" y="32108"/>
            <a:ext cx="1364387" cy="1189194"/>
          </a:xfrm>
          <a:prstGeom prst="rect">
            <a:avLst/>
          </a:prstGeom>
        </p:spPr>
      </p:pic>
      <p:sp>
        <p:nvSpPr>
          <p:cNvPr id="4" name="TextBox 3"/>
          <p:cNvSpPr txBox="1"/>
          <p:nvPr/>
        </p:nvSpPr>
        <p:spPr>
          <a:xfrm>
            <a:off x="666044" y="584221"/>
            <a:ext cx="2823114" cy="461665"/>
          </a:xfrm>
          <a:prstGeom prst="rect">
            <a:avLst/>
          </a:prstGeom>
          <a:noFill/>
        </p:spPr>
        <p:txBody>
          <a:bodyPr wrap="square" rtlCol="0">
            <a:spAutoFit/>
          </a:bodyPr>
          <a:lstStyle/>
          <a:p>
            <a:r>
              <a:rPr lang="en-US" sz="2400" b="1" dirty="0" smtClean="0">
                <a:solidFill>
                  <a:schemeClr val="bg1"/>
                </a:solidFill>
                <a:latin typeface="Times New Roman" pitchFamily="18" charset="0"/>
                <a:cs typeface="Times New Roman" pitchFamily="18" charset="0"/>
              </a:rPr>
              <a:t>DATA OWNER</a:t>
            </a:r>
            <a:endParaRPr lang="en-IN" sz="2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725120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F079A8BC-3234-4A89-BE08-27AC66F9E923}"/>
              </a:ext>
            </a:extLst>
          </p:cNvPr>
          <p:cNvSpPr>
            <a:spLocks noGrp="1"/>
          </p:cNvSpPr>
          <p:nvPr>
            <p:ph type="body" idx="1"/>
          </p:nvPr>
        </p:nvSpPr>
        <p:spPr>
          <a:xfrm>
            <a:off x="338667" y="1221302"/>
            <a:ext cx="8805333" cy="3922198"/>
          </a:xfrm>
        </p:spPr>
        <p:txBody>
          <a:bodyPr/>
          <a:lstStyle/>
          <a:p>
            <a:pPr marL="342900" indent="-342900" algn="just">
              <a:lnSpc>
                <a:spcPct val="150000"/>
              </a:lnSpc>
              <a:spcBef>
                <a:spcPts val="0"/>
              </a:spcBef>
              <a:buClr>
                <a:schemeClr val="accent1"/>
              </a:buClr>
              <a:buSzPts val="2400"/>
              <a:buFont typeface="Wingdings" pitchFamily="2" charset="2"/>
              <a:buChar char="v"/>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Register the account with the basic information</a:t>
            </a:r>
          </a:p>
          <a:p>
            <a:pPr marL="342900" indent="-342900" algn="just">
              <a:lnSpc>
                <a:spcPct val="150000"/>
              </a:lnSpc>
              <a:spcBef>
                <a:spcPts val="0"/>
              </a:spcBef>
              <a:buClr>
                <a:schemeClr val="accent1"/>
              </a:buClr>
              <a:buSzPts val="2400"/>
              <a:buFont typeface="Wingdings" pitchFamily="2" charset="2"/>
              <a:buChar char="v"/>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  After authorize by admin owner can login the account</a:t>
            </a:r>
          </a:p>
          <a:p>
            <a:pPr marL="342900" indent="-342900" algn="just">
              <a:lnSpc>
                <a:spcPct val="150000"/>
              </a:lnSpc>
              <a:spcBef>
                <a:spcPts val="0"/>
              </a:spcBef>
              <a:buClr>
                <a:schemeClr val="accent1"/>
              </a:buClr>
              <a:buSzPts val="2400"/>
              <a:buFont typeface="Wingdings" pitchFamily="2" charset="2"/>
              <a:buChar char="v"/>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  User can search the product based on keyword </a:t>
            </a:r>
          </a:p>
          <a:p>
            <a:pPr marL="342900" indent="-342900" algn="just">
              <a:lnSpc>
                <a:spcPct val="150000"/>
              </a:lnSpc>
              <a:spcBef>
                <a:spcPts val="0"/>
              </a:spcBef>
              <a:buClr>
                <a:schemeClr val="accent1"/>
              </a:buClr>
              <a:buSzPts val="2400"/>
              <a:buFont typeface="Wingdings" pitchFamily="2" charset="2"/>
              <a:buChar char="v"/>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  User can purchase the product</a:t>
            </a:r>
          </a:p>
          <a:p>
            <a:pPr marL="342900" indent="-342900" algn="just">
              <a:lnSpc>
                <a:spcPct val="150000"/>
              </a:lnSpc>
              <a:spcBef>
                <a:spcPts val="0"/>
              </a:spcBef>
              <a:buClr>
                <a:schemeClr val="accent1"/>
              </a:buClr>
              <a:buSzPts val="2400"/>
              <a:buFont typeface="Wingdings" pitchFamily="2" charset="2"/>
              <a:buChar char="v"/>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  logout</a:t>
            </a:r>
            <a:endPar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sp>
        <p:nvSpPr>
          <p:cNvPr id="5" name="Slide Number Placeholder 4">
            <a:extLst>
              <a:ext uri="{FF2B5EF4-FFF2-40B4-BE49-F238E27FC236}">
                <a16:creationId xmlns:a16="http://schemas.microsoft.com/office/drawing/2014/main" xmlns="" id="{6EA2410A-A460-404A-8D52-D6B8BC88CF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6" name="Picture 5">
            <a:extLst>
              <a:ext uri="{FF2B5EF4-FFF2-40B4-BE49-F238E27FC236}">
                <a16:creationId xmlns:a16="http://schemas.microsoft.com/office/drawing/2014/main" xmlns="" id="{4D609D81-A880-490D-B4ED-01033CF877FE}"/>
              </a:ext>
            </a:extLst>
          </p:cNvPr>
          <p:cNvPicPr>
            <a:picLocks noChangeAspect="1"/>
          </p:cNvPicPr>
          <p:nvPr/>
        </p:nvPicPr>
        <p:blipFill>
          <a:blip r:embed="rId2"/>
          <a:stretch>
            <a:fillRect/>
          </a:stretch>
        </p:blipFill>
        <p:spPr>
          <a:xfrm>
            <a:off x="7727819" y="32108"/>
            <a:ext cx="1364387" cy="1189194"/>
          </a:xfrm>
          <a:prstGeom prst="rect">
            <a:avLst/>
          </a:prstGeom>
        </p:spPr>
      </p:pic>
      <p:sp>
        <p:nvSpPr>
          <p:cNvPr id="4" name="TextBox 3"/>
          <p:cNvSpPr txBox="1"/>
          <p:nvPr/>
        </p:nvSpPr>
        <p:spPr>
          <a:xfrm>
            <a:off x="666044" y="584221"/>
            <a:ext cx="1998134" cy="461665"/>
          </a:xfrm>
          <a:prstGeom prst="rect">
            <a:avLst/>
          </a:prstGeom>
          <a:noFill/>
        </p:spPr>
        <p:txBody>
          <a:bodyPr wrap="square" rtlCol="0">
            <a:spAutoFit/>
          </a:bodyPr>
          <a:lstStyle/>
          <a:p>
            <a:r>
              <a:rPr lang="en-US" sz="2400" b="1" dirty="0">
                <a:solidFill>
                  <a:schemeClr val="bg1"/>
                </a:solidFill>
                <a:latin typeface="Times New Roman" pitchFamily="18" charset="0"/>
                <a:cs typeface="Times New Roman" pitchFamily="18" charset="0"/>
              </a:rPr>
              <a:t>USER</a:t>
            </a:r>
            <a:endParaRPr lang="en-IN" sz="2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596032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F47B24-CA3E-4802-AC8A-56E9AFBC819E}"/>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HARDWARE REQUIREMENTS</a:t>
            </a:r>
            <a:endParaRPr lang="en-IN" sz="2400" dirty="0"/>
          </a:p>
        </p:txBody>
      </p:sp>
      <p:sp>
        <p:nvSpPr>
          <p:cNvPr id="3" name="Text Placeholder 2">
            <a:extLst>
              <a:ext uri="{FF2B5EF4-FFF2-40B4-BE49-F238E27FC236}">
                <a16:creationId xmlns:a16="http://schemas.microsoft.com/office/drawing/2014/main" xmlns="" id="{03D36A18-20C8-45A2-BD8A-4F218818DA0A}"/>
              </a:ext>
            </a:extLst>
          </p:cNvPr>
          <p:cNvSpPr>
            <a:spLocks noGrp="1"/>
          </p:cNvSpPr>
          <p:nvPr>
            <p:ph type="body" idx="1"/>
          </p:nvPr>
        </p:nvSpPr>
        <p:spPr>
          <a:xfrm>
            <a:off x="814274" y="1312210"/>
            <a:ext cx="7479719" cy="2724300"/>
          </a:xfrm>
        </p:spPr>
        <p:txBody>
          <a:bodyPr/>
          <a:lstStyle/>
          <a:p>
            <a:pPr marL="0" indent="0">
              <a:buNone/>
            </a:pPr>
            <a:endParaRPr lang="en-IN" sz="1800" dirty="0">
              <a:latin typeface="Times New Roman" panose="02020603050405020304" pitchFamily="18" charset="0"/>
              <a:cs typeface="Times New Roman" panose="02020603050405020304" pitchFamily="18" charset="0"/>
            </a:endParaRPr>
          </a:p>
          <a:p>
            <a:pPr marL="101600" indent="0">
              <a:buNone/>
            </a:pPr>
            <a:endParaRPr lang="en-IN" sz="1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E26F7FAC-C5E2-4168-AD80-94960E7AFF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6" name="Picture 5">
            <a:extLst>
              <a:ext uri="{FF2B5EF4-FFF2-40B4-BE49-F238E27FC236}">
                <a16:creationId xmlns:a16="http://schemas.microsoft.com/office/drawing/2014/main" xmlns="" id="{2BF2A0BE-81C5-4853-A0E9-A1D8C3CE0CC5}"/>
              </a:ext>
            </a:extLst>
          </p:cNvPr>
          <p:cNvPicPr>
            <a:picLocks noChangeAspect="1"/>
          </p:cNvPicPr>
          <p:nvPr/>
        </p:nvPicPr>
        <p:blipFill>
          <a:blip r:embed="rId2"/>
          <a:stretch>
            <a:fillRect/>
          </a:stretch>
        </p:blipFill>
        <p:spPr>
          <a:xfrm>
            <a:off x="7727819" y="32108"/>
            <a:ext cx="1364387" cy="1189194"/>
          </a:xfrm>
          <a:prstGeom prst="rect">
            <a:avLst/>
          </a:prstGeom>
        </p:spPr>
      </p:pic>
      <p:graphicFrame>
        <p:nvGraphicFramePr>
          <p:cNvPr id="4" name="Table 3">
            <a:extLst>
              <a:ext uri="{FF2B5EF4-FFF2-40B4-BE49-F238E27FC236}">
                <a16:creationId xmlns:a16="http://schemas.microsoft.com/office/drawing/2014/main" xmlns="" id="{74B889DE-A808-491E-A1D8-E8352B55304F}"/>
              </a:ext>
            </a:extLst>
          </p:cNvPr>
          <p:cNvGraphicFramePr>
            <a:graphicFrameLocks noGrp="1"/>
          </p:cNvGraphicFramePr>
          <p:nvPr>
            <p:extLst>
              <p:ext uri="{D42A27DB-BD31-4B8C-83A1-F6EECF244321}">
                <p14:modId xmlns:p14="http://schemas.microsoft.com/office/powerpoint/2010/main" val="2653227960"/>
              </p:ext>
            </p:extLst>
          </p:nvPr>
        </p:nvGraphicFramePr>
        <p:xfrm>
          <a:off x="2332870" y="1648325"/>
          <a:ext cx="3726861" cy="2914391"/>
        </p:xfrm>
        <a:graphic>
          <a:graphicData uri="http://schemas.openxmlformats.org/drawingml/2006/table">
            <a:tbl>
              <a:tblPr firstRow="1" firstCol="1" bandRow="1">
                <a:tableStyleId>{E27665BA-8202-44FC-AD62-C9F0E3EA811A}</a:tableStyleId>
              </a:tblPr>
              <a:tblGrid>
                <a:gridCol w="1140460">
                  <a:extLst>
                    <a:ext uri="{9D8B030D-6E8A-4147-A177-3AD203B41FA5}">
                      <a16:colId xmlns:a16="http://schemas.microsoft.com/office/drawing/2014/main" xmlns="" val="1335803841"/>
                    </a:ext>
                  </a:extLst>
                </a:gridCol>
                <a:gridCol w="2586401">
                  <a:extLst>
                    <a:ext uri="{9D8B030D-6E8A-4147-A177-3AD203B41FA5}">
                      <a16:colId xmlns:a16="http://schemas.microsoft.com/office/drawing/2014/main" xmlns="" val="969546799"/>
                    </a:ext>
                  </a:extLst>
                </a:gridCol>
              </a:tblGrid>
              <a:tr h="584150">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System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Intel i3 and above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356110793"/>
                  </a:ext>
                </a:extLst>
              </a:tr>
              <a:tr h="600859">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Hard Disk</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40GB</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040832985"/>
                  </a:ext>
                </a:extLst>
              </a:tr>
              <a:tr h="632102">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RAM</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Minimum 4GB</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193645137"/>
                  </a:ext>
                </a:extLst>
              </a:tr>
              <a:tr h="1093811">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Processor</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IN" sz="1800" dirty="0">
                          <a:effectLst/>
                          <a:latin typeface="Times New Roman" panose="02020603050405020304" pitchFamily="18" charset="0"/>
                          <a:cs typeface="Times New Roman" panose="02020603050405020304" pitchFamily="18" charset="0"/>
                        </a:rPr>
                        <a:t>64-bit, four-core, 2.5 GHz minimum per core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630488737"/>
                  </a:ext>
                </a:extLst>
              </a:tr>
            </a:tbl>
          </a:graphicData>
        </a:graphic>
      </p:graphicFrame>
    </p:spTree>
    <p:extLst>
      <p:ext uri="{BB962C8B-B14F-4D97-AF65-F5344CB8AC3E}">
        <p14:creationId xmlns:p14="http://schemas.microsoft.com/office/powerpoint/2010/main" val="3059664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88FF4B-38FD-47CD-8769-05353407D238}"/>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SOFTWARE REQUIREMENTS</a:t>
            </a:r>
            <a:endParaRPr lang="en-IN" sz="2400" dirty="0"/>
          </a:p>
        </p:txBody>
      </p:sp>
      <p:sp>
        <p:nvSpPr>
          <p:cNvPr id="5" name="Slide Number Placeholder 4">
            <a:extLst>
              <a:ext uri="{FF2B5EF4-FFF2-40B4-BE49-F238E27FC236}">
                <a16:creationId xmlns:a16="http://schemas.microsoft.com/office/drawing/2014/main" xmlns="" id="{B05DE1C6-1332-4DA7-AC8D-FCD6281833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6" name="Picture 5">
            <a:extLst>
              <a:ext uri="{FF2B5EF4-FFF2-40B4-BE49-F238E27FC236}">
                <a16:creationId xmlns:a16="http://schemas.microsoft.com/office/drawing/2014/main" xmlns="" id="{B401507D-81A9-44F3-B782-583EAFCD429B}"/>
              </a:ext>
            </a:extLst>
          </p:cNvPr>
          <p:cNvPicPr>
            <a:picLocks noChangeAspect="1"/>
          </p:cNvPicPr>
          <p:nvPr/>
        </p:nvPicPr>
        <p:blipFill>
          <a:blip r:embed="rId2"/>
          <a:stretch>
            <a:fillRect/>
          </a:stretch>
        </p:blipFill>
        <p:spPr>
          <a:xfrm>
            <a:off x="7727819" y="32108"/>
            <a:ext cx="1364387" cy="1189194"/>
          </a:xfrm>
          <a:prstGeom prst="rect">
            <a:avLst/>
          </a:prstGeom>
        </p:spPr>
      </p:pic>
      <p:graphicFrame>
        <p:nvGraphicFramePr>
          <p:cNvPr id="8" name="Table 7">
            <a:extLst>
              <a:ext uri="{FF2B5EF4-FFF2-40B4-BE49-F238E27FC236}">
                <a16:creationId xmlns:a16="http://schemas.microsoft.com/office/drawing/2014/main" xmlns="" id="{63C0BB94-5E3E-4739-9448-AA8F96DCCC0A}"/>
              </a:ext>
            </a:extLst>
          </p:cNvPr>
          <p:cNvGraphicFramePr>
            <a:graphicFrameLocks noGrp="1"/>
          </p:cNvGraphicFramePr>
          <p:nvPr>
            <p:extLst>
              <p:ext uri="{D42A27DB-BD31-4B8C-83A1-F6EECF244321}">
                <p14:modId xmlns:p14="http://schemas.microsoft.com/office/powerpoint/2010/main" val="4010727671"/>
              </p:ext>
            </p:extLst>
          </p:nvPr>
        </p:nvGraphicFramePr>
        <p:xfrm>
          <a:off x="1624013" y="1669977"/>
          <a:ext cx="4957092" cy="2951453"/>
        </p:xfrm>
        <a:graphic>
          <a:graphicData uri="http://schemas.openxmlformats.org/drawingml/2006/table">
            <a:tbl>
              <a:tblPr firstRow="1" firstCol="1" bandRow="1">
                <a:tableStyleId>{E27665BA-8202-44FC-AD62-C9F0E3EA811A}</a:tableStyleId>
              </a:tblPr>
              <a:tblGrid>
                <a:gridCol w="1925303">
                  <a:extLst>
                    <a:ext uri="{9D8B030D-6E8A-4147-A177-3AD203B41FA5}">
                      <a16:colId xmlns:a16="http://schemas.microsoft.com/office/drawing/2014/main" xmlns="" val="2104203393"/>
                    </a:ext>
                  </a:extLst>
                </a:gridCol>
                <a:gridCol w="3031789">
                  <a:extLst>
                    <a:ext uri="{9D8B030D-6E8A-4147-A177-3AD203B41FA5}">
                      <a16:colId xmlns:a16="http://schemas.microsoft.com/office/drawing/2014/main" xmlns="" val="3807746185"/>
                    </a:ext>
                  </a:extLst>
                </a:gridCol>
              </a:tblGrid>
              <a:tr h="1067222">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Front End Language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HTML, CSS, JAVA, JSP SERVELTS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619063774"/>
                  </a:ext>
                </a:extLst>
              </a:tr>
              <a:tr h="483450">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Backend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My SQL</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671286320"/>
                  </a:ext>
                </a:extLst>
              </a:tr>
              <a:tr h="483450">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Operating System</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Windows 10 or 11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393864808"/>
                  </a:ext>
                </a:extLst>
              </a:tr>
              <a:tr h="917331">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IDE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JAVADEVELIPEMENKIT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521108203"/>
                  </a:ext>
                </a:extLst>
              </a:tr>
            </a:tbl>
          </a:graphicData>
        </a:graphic>
      </p:graphicFrame>
      <p:sp>
        <p:nvSpPr>
          <p:cNvPr id="9" name="Rectangle 2">
            <a:extLst>
              <a:ext uri="{FF2B5EF4-FFF2-40B4-BE49-F238E27FC236}">
                <a16:creationId xmlns:a16="http://schemas.microsoft.com/office/drawing/2014/main" xmlns="" id="{071164FE-165E-40D8-B75B-96A3B5502D2E}"/>
              </a:ext>
            </a:extLst>
          </p:cNvPr>
          <p:cNvSpPr>
            <a:spLocks noChangeArrowheads="1"/>
          </p:cNvSpPr>
          <p:nvPr/>
        </p:nvSpPr>
        <p:spPr bwMode="auto">
          <a:xfrm>
            <a:off x="1624013" y="18637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542527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3C20C4-9B75-4D45-96CD-64E552866F73}"/>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FUTURE WORK</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A98DC350-72BB-4644-8DA5-AD2C7074F91A}"/>
              </a:ext>
            </a:extLst>
          </p:cNvPr>
          <p:cNvSpPr>
            <a:spLocks noGrp="1"/>
          </p:cNvSpPr>
          <p:nvPr>
            <p:ph type="body" idx="1"/>
          </p:nvPr>
        </p:nvSpPr>
        <p:spPr>
          <a:xfrm>
            <a:off x="532052" y="1617010"/>
            <a:ext cx="7531235" cy="2724300"/>
          </a:xfrm>
        </p:spPr>
        <p:txBody>
          <a:bodyPr/>
          <a:lstStyle/>
          <a:p>
            <a:pPr marL="101600" indent="0" algn="just">
              <a:lnSpc>
                <a:spcPct val="150000"/>
              </a:lnSpc>
              <a:buNone/>
            </a:pPr>
            <a:r>
              <a:rPr lang="en-US" sz="1800" dirty="0" smtClean="0">
                <a:latin typeface="Times New Roman" pitchFamily="18" charset="0"/>
                <a:cs typeface="Times New Roman" panose="02020603050405020304" pitchFamily="18" charset="0"/>
              </a:rPr>
              <a:t>In our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future </a:t>
            </a:r>
            <a:r>
              <a:rPr lang="en-US" sz="1800" dirty="0" smtClean="0">
                <a:latin typeface="Times New Roman" panose="02020603050405020304" pitchFamily="18" charset="0"/>
                <a:cs typeface="Times New Roman" panose="02020603050405020304" pitchFamily="18" charset="0"/>
              </a:rPr>
              <a:t>work</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we  </a:t>
            </a:r>
            <a:r>
              <a:rPr lang="en-US" sz="1800" dirty="0">
                <a:latin typeface="Times New Roman" pitchFamily="18" charset="0"/>
                <a:cs typeface="Times New Roman" pitchFamily="18" charset="0"/>
              </a:rPr>
              <a:t>will further explore the cross-chain technology between multiple chains and a new type of consensus mechanism suitable for traceability. </a:t>
            </a:r>
            <a:endParaRPr lang="en-US" sz="1800" dirty="0">
              <a:solidFill>
                <a:schemeClr val="tx1"/>
              </a:solidFill>
              <a:latin typeface="Times New Roman" panose="02020603050405020304"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CCF284ED-2E7B-4478-8F69-D20EBCD6EC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6" name="Picture 5">
            <a:extLst>
              <a:ext uri="{FF2B5EF4-FFF2-40B4-BE49-F238E27FC236}">
                <a16:creationId xmlns:a16="http://schemas.microsoft.com/office/drawing/2014/main" xmlns="" id="{3B463137-BFAE-4166-A145-414D7C2C2755}"/>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3046613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7BB76E-7E65-4EED-9054-41DE8B794F92}"/>
              </a:ext>
            </a:extLst>
          </p:cNvPr>
          <p:cNvSpPr>
            <a:spLocks noGrp="1"/>
          </p:cNvSpPr>
          <p:nvPr>
            <p:ph type="title"/>
          </p:nvPr>
        </p:nvSpPr>
        <p:spPr>
          <a:xfrm>
            <a:off x="489422" y="368512"/>
            <a:ext cx="5258400" cy="766200"/>
          </a:xfrm>
        </p:spPr>
        <p:txBody>
          <a:bodyPr/>
          <a:lstStyle/>
          <a:p>
            <a:pPr>
              <a:lnSpc>
                <a:spcPct val="150000"/>
              </a:lnSpc>
            </a:pPr>
            <a:r>
              <a:rPr lang="en-US" sz="2400" dirty="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DD59C5E6-0113-4B09-AF2B-4CE8E7F41C7F}"/>
              </a:ext>
            </a:extLst>
          </p:cNvPr>
          <p:cNvSpPr>
            <a:spLocks noGrp="1"/>
          </p:cNvSpPr>
          <p:nvPr>
            <p:ph type="body" idx="1"/>
          </p:nvPr>
        </p:nvSpPr>
        <p:spPr>
          <a:xfrm>
            <a:off x="244838" y="1221302"/>
            <a:ext cx="8654324" cy="3057537"/>
          </a:xfrm>
        </p:spPr>
        <p:txBody>
          <a:bodyPr/>
          <a:lstStyle/>
          <a:p>
            <a:pPr marL="447675" indent="-447675" algn="just">
              <a:lnSpc>
                <a:spcPct val="150000"/>
              </a:lnSpc>
              <a:spcBef>
                <a:spcPts val="1400"/>
              </a:spcBef>
              <a:buClr>
                <a:schemeClr val="accent1"/>
              </a:buClr>
              <a:buSzPts val="2400"/>
              <a:buFont typeface="Wingdings" pitchFamily="2" charset="2"/>
              <a:buChar char="v"/>
            </a:pPr>
            <a:r>
              <a:rPr lang="en-US" sz="1800" dirty="0">
                <a:latin typeface="Times New Roman" pitchFamily="18" charset="0"/>
                <a:cs typeface="Times New Roman" pitchFamily="18" charset="0"/>
              </a:rPr>
              <a:t>In this </a:t>
            </a:r>
            <a:r>
              <a:rPr lang="en-US" sz="1800" dirty="0" smtClean="0">
                <a:latin typeface="Times New Roman" pitchFamily="18" charset="0"/>
                <a:cs typeface="Times New Roman" pitchFamily="18" charset="0"/>
              </a:rPr>
              <a:t>project, </a:t>
            </a:r>
            <a:r>
              <a:rPr lang="en-US" sz="1800" dirty="0">
                <a:latin typeface="Times New Roman" pitchFamily="18" charset="0"/>
                <a:cs typeface="Times New Roman" pitchFamily="18" charset="0"/>
              </a:rPr>
              <a:t>we designed and implemented the traceability system of fruits and vegetables agricultural products based on the non-tampering and traceable characteristics of blockchain, and discussed the storage and query design of the system. To overcome the problems of high data load pressure and poor private security of the blockchain traceability system as the data grows, an on-chain and off-chain data storage method using ‘‘database + blockchain’’ is proposed. The public information displayed to consumers is stored in the supply chain to the local database, whose hash value by SHA256 algorithm was upload to the blockchain </a:t>
            </a:r>
            <a:r>
              <a:rPr lang="en-US" sz="1800" dirty="0" smtClean="0">
                <a:latin typeface="Times New Roman" pitchFamily="18" charset="0"/>
                <a:cs typeface="Times New Roman" pitchFamily="18" charset="0"/>
              </a:rPr>
              <a:t>system.</a:t>
            </a:r>
            <a:endParaRPr lang="en-IN" sz="1800" dirty="0">
              <a:solidFill>
                <a:schemeClr val="tx1"/>
              </a:solidFill>
              <a:latin typeface="Times New Roman" panose="02020603050405020304"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421DA3B1-560E-4687-9E74-4D2C650304A1}"/>
              </a:ext>
            </a:extLst>
          </p:cNvPr>
          <p:cNvSpPr>
            <a:spLocks noGrp="1"/>
          </p:cNvSpPr>
          <p:nvPr>
            <p:ph type="sldNum" idx="12"/>
          </p:nvPr>
        </p:nvSpPr>
        <p:spPr/>
        <p:txBody>
          <a:bodyPr/>
          <a:lstStyle/>
          <a:p>
            <a:pPr marL="0" lvl="0" indent="0" algn="r" rtl="0">
              <a:lnSpc>
                <a:spcPct val="150000"/>
              </a:lnSpc>
              <a:spcBef>
                <a:spcPts val="0"/>
              </a:spcBef>
              <a:spcAft>
                <a:spcPts val="0"/>
              </a:spcAft>
              <a:buNone/>
            </a:pPr>
            <a:fld id="{00000000-1234-1234-1234-123412341234}" type="slidenum">
              <a:rPr lang="en" smtClean="0"/>
              <a:pPr marL="0" lvl="0" indent="0" algn="r" rtl="0">
                <a:lnSpc>
                  <a:spcPct val="150000"/>
                </a:lnSpc>
                <a:spcBef>
                  <a:spcPts val="0"/>
                </a:spcBef>
                <a:spcAft>
                  <a:spcPts val="0"/>
                </a:spcAft>
                <a:buNone/>
              </a:pPr>
              <a:t>18</a:t>
            </a:fld>
            <a:endParaRPr lang="en"/>
          </a:p>
        </p:txBody>
      </p:sp>
      <p:pic>
        <p:nvPicPr>
          <p:cNvPr id="6" name="Picture 5">
            <a:extLst>
              <a:ext uri="{FF2B5EF4-FFF2-40B4-BE49-F238E27FC236}">
                <a16:creationId xmlns:a16="http://schemas.microsoft.com/office/drawing/2014/main" xmlns="" id="{1F6A039A-BC90-4239-92AA-82BA7D074163}"/>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565825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F17129-63AA-4EF6-802C-84D2FBD02CDD}"/>
              </a:ext>
            </a:extLst>
          </p:cNvPr>
          <p:cNvSpPr>
            <a:spLocks noGrp="1"/>
          </p:cNvSpPr>
          <p:nvPr>
            <p:ph type="title"/>
          </p:nvPr>
        </p:nvSpPr>
        <p:spPr/>
        <p:txBody>
          <a:bodyPr/>
          <a:lstStyle/>
          <a:p>
            <a:r>
              <a:rPr lang="en-IN" sz="2400" dirty="0">
                <a:latin typeface="Times New Roman" panose="02020603050405020304" pitchFamily="18" charset="0"/>
                <a:cs typeface="Times New Roman" panose="02020603050405020304" pitchFamily="18" charset="0"/>
              </a:rPr>
              <a:t>REFERENCE</a:t>
            </a:r>
          </a:p>
        </p:txBody>
      </p:sp>
      <p:sp>
        <p:nvSpPr>
          <p:cNvPr id="3" name="Text Placeholder 2">
            <a:extLst>
              <a:ext uri="{FF2B5EF4-FFF2-40B4-BE49-F238E27FC236}">
                <a16:creationId xmlns:a16="http://schemas.microsoft.com/office/drawing/2014/main" xmlns="" id="{15ADD2A5-1116-4E5D-AB14-4B8F174D1A68}"/>
              </a:ext>
            </a:extLst>
          </p:cNvPr>
          <p:cNvSpPr>
            <a:spLocks noGrp="1"/>
          </p:cNvSpPr>
          <p:nvPr>
            <p:ph type="body" idx="1"/>
          </p:nvPr>
        </p:nvSpPr>
        <p:spPr>
          <a:xfrm>
            <a:off x="112257" y="1221302"/>
            <a:ext cx="8919486" cy="3635022"/>
          </a:xfrm>
        </p:spPr>
        <p:txBody>
          <a:bodyPr/>
          <a:lstStyle/>
          <a:p>
            <a:pPr indent="-457200" algn="just">
              <a:lnSpc>
                <a:spcPct val="150000"/>
              </a:lnSpc>
              <a:buNone/>
            </a:pPr>
            <a:r>
              <a:rPr lang="en-US" sz="1800" dirty="0">
                <a:latin typeface="Times New Roman" pitchFamily="18" charset="0"/>
                <a:cs typeface="Times New Roman" pitchFamily="18" charset="0"/>
              </a:rPr>
              <a:t>[1] NBSC National Bureau of Statistics of China. (2019). National Data. [Online]. Available: https://data.stats.gov.cn/ </a:t>
            </a:r>
            <a:endParaRPr lang="en-US" sz="1800" dirty="0" smtClean="0">
              <a:latin typeface="Times New Roman" pitchFamily="18" charset="0"/>
              <a:cs typeface="Times New Roman" pitchFamily="18" charset="0"/>
            </a:endParaRPr>
          </a:p>
          <a:p>
            <a:pPr indent="-457200" algn="just">
              <a:lnSpc>
                <a:spcPct val="150000"/>
              </a:lnSpc>
              <a:buNone/>
            </a:pPr>
            <a:r>
              <a:rPr lang="en-US" sz="1800" dirty="0" smtClean="0">
                <a:latin typeface="Times New Roman" pitchFamily="18" charset="0"/>
                <a:cs typeface="Times New Roman" pitchFamily="18" charset="0"/>
              </a:rPr>
              <a:t>[</a:t>
            </a:r>
            <a:r>
              <a:rPr lang="en-US" sz="1800" dirty="0">
                <a:latin typeface="Times New Roman" pitchFamily="18" charset="0"/>
                <a:cs typeface="Times New Roman" pitchFamily="18" charset="0"/>
              </a:rPr>
              <a:t>2] G. Francois, V. </a:t>
            </a:r>
            <a:r>
              <a:rPr lang="en-US" sz="1800" dirty="0" err="1">
                <a:latin typeface="Times New Roman" pitchFamily="18" charset="0"/>
                <a:cs typeface="Times New Roman" pitchFamily="18" charset="0"/>
              </a:rPr>
              <a:t>Fabrice</a:t>
            </a:r>
            <a:r>
              <a:rPr lang="en-US" sz="1800" dirty="0">
                <a:latin typeface="Times New Roman" pitchFamily="18" charset="0"/>
                <a:cs typeface="Times New Roman" pitchFamily="18" charset="0"/>
              </a:rPr>
              <a:t>, and M. Didier, ‘‘Traceability of fruits and vegetables,’’ </a:t>
            </a:r>
            <a:r>
              <a:rPr lang="en-US" sz="1800" dirty="0" smtClean="0">
                <a:latin typeface="Times New Roman" pitchFamily="18" charset="0"/>
                <a:cs typeface="Times New Roman" pitchFamily="18" charset="0"/>
              </a:rPr>
              <a:t>Phytochemistry,vol.173,May2020,Art.no.112291,doi</a:t>
            </a:r>
            <a:r>
              <a:rPr lang="en-US" sz="1800" dirty="0">
                <a:latin typeface="Times New Roman" pitchFamily="18" charset="0"/>
                <a:cs typeface="Times New Roman" pitchFamily="18" charset="0"/>
              </a:rPr>
              <a:t>: 10.1016/j.phytochem.2020.112291</a:t>
            </a:r>
            <a:r>
              <a:rPr lang="en-US" sz="1800" dirty="0" smtClean="0">
                <a:latin typeface="Times New Roman" pitchFamily="18" charset="0"/>
                <a:cs typeface="Times New Roman" pitchFamily="18" charset="0"/>
              </a:rPr>
              <a:t>.</a:t>
            </a:r>
          </a:p>
          <a:p>
            <a:pPr indent="-457200" algn="just">
              <a:lnSpc>
                <a:spcPct val="150000"/>
              </a:lnSpc>
              <a:buNone/>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[3] J. Hu, X. Zhang, L. M. </a:t>
            </a:r>
            <a:r>
              <a:rPr lang="en-US" sz="1800" dirty="0" err="1">
                <a:latin typeface="Times New Roman" pitchFamily="18" charset="0"/>
                <a:cs typeface="Times New Roman" pitchFamily="18" charset="0"/>
              </a:rPr>
              <a:t>Moga</a:t>
            </a:r>
            <a:r>
              <a:rPr lang="en-US" sz="1800" dirty="0">
                <a:latin typeface="Times New Roman" pitchFamily="18" charset="0"/>
                <a:cs typeface="Times New Roman" pitchFamily="18" charset="0"/>
              </a:rPr>
              <a:t>, and M. </a:t>
            </a:r>
            <a:r>
              <a:rPr lang="en-US" sz="1800" dirty="0" err="1">
                <a:latin typeface="Times New Roman" pitchFamily="18" charset="0"/>
                <a:cs typeface="Times New Roman" pitchFamily="18" charset="0"/>
              </a:rPr>
              <a:t>Neculita</a:t>
            </a:r>
            <a:r>
              <a:rPr lang="en-US" sz="1800" dirty="0">
                <a:latin typeface="Times New Roman" pitchFamily="18" charset="0"/>
                <a:cs typeface="Times New Roman" pitchFamily="18" charset="0"/>
              </a:rPr>
              <a:t>, ‘‘Modeling and implementation of the vegetable supply chain traceability system,’’ Food Control, vol. 30, no. 1, pp. 341–353, Mar. 2013, </a:t>
            </a:r>
            <a:r>
              <a:rPr lang="en-US" sz="1800" dirty="0" err="1">
                <a:latin typeface="Times New Roman" pitchFamily="18" charset="0"/>
                <a:cs typeface="Times New Roman" pitchFamily="18" charset="0"/>
              </a:rPr>
              <a:t>doi</a:t>
            </a:r>
            <a:r>
              <a:rPr lang="en-US" sz="1800" dirty="0">
                <a:latin typeface="Times New Roman" pitchFamily="18" charset="0"/>
                <a:cs typeface="Times New Roman" pitchFamily="18" charset="0"/>
              </a:rPr>
              <a:t>: 10.1016/j. foodcont.2012.06.037.</a:t>
            </a:r>
            <a:endParaRPr lang="en-IN" sz="1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DBEE7339-FC8F-475E-87BE-87B6315B3A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6" name="Picture 5">
            <a:extLst>
              <a:ext uri="{FF2B5EF4-FFF2-40B4-BE49-F238E27FC236}">
                <a16:creationId xmlns:a16="http://schemas.microsoft.com/office/drawing/2014/main" xmlns="" id="{24B1584F-8D7D-4EF4-ACC1-1333C59EAEB3}"/>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2813710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101600" y="998181"/>
            <a:ext cx="6981780" cy="2961900"/>
          </a:xfrm>
          <a:prstGeom prst="rect">
            <a:avLst/>
          </a:prstGeom>
        </p:spPr>
        <p:txBody>
          <a:bodyPr spcFirstLastPara="1" wrap="square" lIns="91425" tIns="91425" rIns="91425" bIns="91425" anchor="ctr" anchorCtr="0">
            <a:noAutofit/>
          </a:bodyPr>
          <a:lstStyle/>
          <a:p>
            <a:r>
              <a:rPr lang="en-US" sz="2400" dirty="0">
                <a:latin typeface="Times New Roman" pitchFamily="18" charset="0"/>
                <a:cs typeface="Times New Roman" pitchFamily="18" charset="0"/>
              </a:rPr>
              <a:t>A Trusted </a:t>
            </a:r>
            <a:r>
              <a:rPr lang="en-US" sz="2400" dirty="0" err="1">
                <a:latin typeface="Times New Roman" pitchFamily="18" charset="0"/>
                <a:cs typeface="Times New Roman" pitchFamily="18" charset="0"/>
              </a:rPr>
              <a:t>Blockchain</a:t>
            </a:r>
            <a:r>
              <a:rPr lang="en-US" sz="2400" dirty="0">
                <a:latin typeface="Times New Roman" pitchFamily="18" charset="0"/>
                <a:cs typeface="Times New Roman" pitchFamily="18" charset="0"/>
              </a:rPr>
              <a:t>-Based Traceability System for Fruit and Vegetable Agricultural Products</a:t>
            </a:r>
          </a:p>
        </p:txBody>
      </p:sp>
    </p:spTree>
    <p:extLst>
      <p:ext uri="{BB962C8B-B14F-4D97-AF65-F5344CB8AC3E}">
        <p14:creationId xmlns:p14="http://schemas.microsoft.com/office/powerpoint/2010/main" val="2507234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524" name="Google Shape;524;p33"/>
          <p:cNvSpPr txBox="1">
            <a:spLocks noGrp="1"/>
          </p:cNvSpPr>
          <p:nvPr>
            <p:ph type="ctrTitle" idx="4294967295"/>
          </p:nvPr>
        </p:nvSpPr>
        <p:spPr>
          <a:xfrm>
            <a:off x="1275150" y="228312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THANKS!</a:t>
            </a:r>
            <a:endParaRPr sz="6000" dirty="0">
              <a:solidFill>
                <a:schemeClr val="accent5"/>
              </a:solidFill>
            </a:endParaRPr>
          </a:p>
        </p:txBody>
      </p:sp>
      <p:sp>
        <p:nvSpPr>
          <p:cNvPr id="525" name="Google Shape;525;p33"/>
          <p:cNvSpPr txBox="1">
            <a:spLocks noGrp="1"/>
          </p:cNvSpPr>
          <p:nvPr>
            <p:ph type="subTitle" idx="4294967295"/>
          </p:nvPr>
        </p:nvSpPr>
        <p:spPr>
          <a:xfrm>
            <a:off x="1278699" y="313856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t>Any questions?</a:t>
            </a:r>
            <a:endParaRPr sz="2000" b="1" dirty="0"/>
          </a:p>
          <a:p>
            <a:pPr marL="0" lvl="0" indent="0" algn="ctr" rtl="0">
              <a:spcBef>
                <a:spcPts val="0"/>
              </a:spcBef>
              <a:spcAft>
                <a:spcPts val="0"/>
              </a:spcAft>
              <a:buClr>
                <a:schemeClr val="dk1"/>
              </a:buClr>
              <a:buSzPts val="1100"/>
              <a:buFont typeface="Arial"/>
              <a:buNone/>
            </a:pPr>
            <a:r>
              <a:rPr lang="en" sz="2000" dirty="0"/>
              <a:t>You can find me at</a:t>
            </a:r>
            <a:endParaRPr sz="2000" dirty="0"/>
          </a:p>
          <a:p>
            <a:pPr marL="0" lvl="0" indent="0" algn="ctr" rtl="0">
              <a:spcBef>
                <a:spcPts val="0"/>
              </a:spcBef>
              <a:spcAft>
                <a:spcPts val="0"/>
              </a:spcAft>
              <a:buClr>
                <a:schemeClr val="dk1"/>
              </a:buClr>
              <a:buSzPts val="1100"/>
              <a:buFont typeface="Arial"/>
              <a:buNone/>
            </a:pPr>
            <a:r>
              <a:rPr lang="en" sz="2000" b="1" dirty="0"/>
              <a:t>Reach us – </a:t>
            </a:r>
            <a:r>
              <a:rPr lang="en" sz="2000" b="1" dirty="0">
                <a:hlinkClick r:id="rId3"/>
              </a:rPr>
              <a:t>1croreprojects@gmail.com</a:t>
            </a:r>
            <a:endParaRPr lang="en" sz="2000" b="1" dirty="0"/>
          </a:p>
          <a:p>
            <a:pPr marL="0" lvl="0" indent="0" algn="ctr" rtl="0">
              <a:spcBef>
                <a:spcPts val="0"/>
              </a:spcBef>
              <a:spcAft>
                <a:spcPts val="0"/>
              </a:spcAft>
              <a:buClr>
                <a:schemeClr val="dk1"/>
              </a:buClr>
              <a:buSzPts val="1100"/>
              <a:buFont typeface="Arial"/>
              <a:buNone/>
            </a:pPr>
            <a:r>
              <a:rPr lang="en" sz="2000" b="1" dirty="0">
                <a:solidFill>
                  <a:srgbClr val="FF0000"/>
                </a:solidFill>
              </a:rPr>
              <a:t>Contact / Whatsapp: 7708 150 152 / 9751 800 789 / 790 432 0834</a:t>
            </a:r>
            <a:endParaRPr sz="2000" b="1" dirty="0">
              <a:solidFill>
                <a:srgbClr val="FF0000"/>
              </a:solidFill>
            </a:endParaRPr>
          </a:p>
        </p:txBody>
      </p:sp>
      <p:grpSp>
        <p:nvGrpSpPr>
          <p:cNvPr id="526" name="Google Shape;526;p33"/>
          <p:cNvGrpSpPr/>
          <p:nvPr/>
        </p:nvGrpSpPr>
        <p:grpSpPr>
          <a:xfrm>
            <a:off x="3996210" y="966817"/>
            <a:ext cx="1197664" cy="1126777"/>
            <a:chOff x="5972700" y="2330200"/>
            <a:chExt cx="411625" cy="387275"/>
          </a:xfrm>
        </p:grpSpPr>
        <p:sp>
          <p:nvSpPr>
            <p:cNvPr id="527" name="Google Shape;527;p3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itchFamily="18" charset="0"/>
                <a:cs typeface="Times New Roman" pitchFamily="18" charset="0"/>
              </a:rPr>
              <a:t>AIM OF PROJECT</a:t>
            </a:r>
            <a:endParaRPr sz="2400" dirty="0">
              <a:latin typeface="Times New Roman" pitchFamily="18" charset="0"/>
              <a:cs typeface="Times New Roman" pitchFamily="18" charset="0"/>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800">
                <a:latin typeface="Times New Roman" pitchFamily="18" charset="0"/>
                <a:cs typeface="Times New Roman" pitchFamily="18" charset="0"/>
              </a:rPr>
              <a:t>3</a:t>
            </a:fld>
            <a:endParaRPr sz="1800">
              <a:latin typeface="Times New Roman" pitchFamily="18" charset="0"/>
              <a:cs typeface="Times New Roman" pitchFamily="18" charset="0"/>
            </a:endParaRPr>
          </a:p>
        </p:txBody>
      </p:sp>
      <p:sp>
        <p:nvSpPr>
          <p:cNvPr id="193" name="Google Shape;193;p12"/>
          <p:cNvSpPr txBox="1">
            <a:spLocks noGrp="1"/>
          </p:cNvSpPr>
          <p:nvPr>
            <p:ph type="body" idx="1"/>
          </p:nvPr>
        </p:nvSpPr>
        <p:spPr>
          <a:xfrm>
            <a:off x="259499" y="1733906"/>
            <a:ext cx="8625001" cy="3017019"/>
          </a:xfrm>
          <a:prstGeom prst="rect">
            <a:avLst/>
          </a:prstGeom>
        </p:spPr>
        <p:txBody>
          <a:bodyPr spcFirstLastPara="1" wrap="square" lIns="91425" tIns="91425" rIns="91425" bIns="91425" anchor="t" anchorCtr="0">
            <a:noAutofit/>
          </a:bodyPr>
          <a:lstStyle/>
          <a:p>
            <a:pPr marL="342900" indent="-342900" algn="just">
              <a:lnSpc>
                <a:spcPct val="150000"/>
              </a:lnSpc>
              <a:spcBef>
                <a:spcPts val="0"/>
              </a:spcBef>
              <a:buSzPts val="2400"/>
            </a:pPr>
            <a:r>
              <a:rPr lang="en-US" sz="1800" dirty="0">
                <a:solidFill>
                  <a:schemeClr val="tx2">
                    <a:lumMod val="10000"/>
                  </a:schemeClr>
                </a:solidFill>
                <a:latin typeface="Times New Roman" pitchFamily="18" charset="0"/>
                <a:cs typeface="Times New Roman" pitchFamily="18" charset="0"/>
              </a:rPr>
              <a:t>The main aim of the project to</a:t>
            </a:r>
            <a:r>
              <a:rPr lang="en-US" sz="1800" dirty="0">
                <a:latin typeface="Times New Roman" panose="02020603050405020304" pitchFamily="18" charset="0"/>
                <a:cs typeface="Times New Roman" panose="02020603050405020304" pitchFamily="18" charset="0"/>
              </a:rPr>
              <a:t> </a:t>
            </a:r>
            <a:r>
              <a:rPr lang="en-US" sz="1800" dirty="0">
                <a:latin typeface="Times New Roman" pitchFamily="18" charset="0"/>
                <a:cs typeface="Times New Roman" pitchFamily="18" charset="0"/>
              </a:rPr>
              <a:t>designs a traceability system based on blockchain technology for storage and query of product information in supply chain of agricultural products</a:t>
            </a:r>
            <a:r>
              <a:rPr lang="en-US" sz="1800" dirty="0" smtClean="0">
                <a:solidFill>
                  <a:schemeClr val="tx2">
                    <a:lumMod val="10000"/>
                  </a:schemeClr>
                </a:solidFill>
                <a:latin typeface="Times New Roman" panose="02020603050405020304" pitchFamily="18" charset="0"/>
                <a:cs typeface="Times New Roman" pitchFamily="18" charset="0"/>
              </a:rPr>
              <a:t>. </a:t>
            </a:r>
            <a:endParaRPr lang="en-US" sz="1800" dirty="0">
              <a:solidFill>
                <a:schemeClr val="tx2">
                  <a:lumMod val="10000"/>
                </a:schemeClr>
              </a:solidFill>
              <a:latin typeface="Times New Roman" panose="02020603050405020304" pitchFamily="18" charset="0"/>
              <a:cs typeface="Times New Roman"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grpSp>
      <p:pic>
        <p:nvPicPr>
          <p:cNvPr id="5" name="Picture 4">
            <a:extLst>
              <a:ext uri="{FF2B5EF4-FFF2-40B4-BE49-F238E27FC236}">
                <a16:creationId xmlns:a16="http://schemas.microsoft.com/office/drawing/2014/main" xmlns=""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400" dirty="0">
                <a:latin typeface="Times New Roman" panose="02020603050405020304" pitchFamily="18" charset="0"/>
                <a:cs typeface="Times New Roman" panose="02020603050405020304" pitchFamily="18" charset="0"/>
              </a:rPr>
              <a:t>ABSTRACT</a:t>
            </a:r>
            <a:endParaRPr sz="240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93" name="Google Shape;193;p12"/>
          <p:cNvSpPr txBox="1">
            <a:spLocks noGrp="1"/>
          </p:cNvSpPr>
          <p:nvPr>
            <p:ph type="body" idx="1"/>
          </p:nvPr>
        </p:nvSpPr>
        <p:spPr>
          <a:xfrm>
            <a:off x="293683" y="1492467"/>
            <a:ext cx="8309404" cy="3651033"/>
          </a:xfrm>
          <a:prstGeom prst="rect">
            <a:avLst/>
          </a:prstGeom>
        </p:spPr>
        <p:txBody>
          <a:bodyPr spcFirstLastPara="1" wrap="square" lIns="91425" tIns="91425" rIns="91425" bIns="91425" anchor="t" anchorCtr="0">
            <a:noAutofit/>
          </a:bodyPr>
          <a:lstStyle/>
          <a:p>
            <a:pPr marL="342900" indent="-342900" algn="just">
              <a:lnSpc>
                <a:spcPct val="150000"/>
              </a:lnSpc>
              <a:spcBef>
                <a:spcPts val="0"/>
              </a:spcBef>
              <a:buClr>
                <a:schemeClr val="accent1"/>
              </a:buClr>
              <a:buSzPts val="2400"/>
              <a:buFont typeface="Wingdings" pitchFamily="2" charset="2"/>
              <a:buChar char="v"/>
            </a:pPr>
            <a:r>
              <a:rPr lang="en-US" sz="1800" dirty="0">
                <a:latin typeface="Times New Roman" pitchFamily="18" charset="0"/>
                <a:cs typeface="Times New Roman" pitchFamily="18" charset="0"/>
              </a:rPr>
              <a:t>Traditional traceability system has problems of centralized management, opaque information, untrustworthy data, and easy generation of information islands. To solve the above problems, this paper designs a traceability system based on </a:t>
            </a:r>
            <a:r>
              <a:rPr lang="en-US" sz="1800" dirty="0" smtClean="0">
                <a:latin typeface="Times New Roman" pitchFamily="18" charset="0"/>
                <a:cs typeface="Times New Roman" pitchFamily="18" charset="0"/>
              </a:rPr>
              <a:t>blockchain </a:t>
            </a:r>
            <a:r>
              <a:rPr lang="en-US" sz="1800" dirty="0">
                <a:latin typeface="Times New Roman" pitchFamily="18" charset="0"/>
                <a:cs typeface="Times New Roman" pitchFamily="18" charset="0"/>
              </a:rPr>
              <a:t>technology for storage and query of product information in supply chain of agricultural products. </a:t>
            </a:r>
            <a:endParaRPr lang="en-US" sz="1800" dirty="0" smtClean="0">
              <a:latin typeface="Times New Roman" pitchFamily="18" charset="0"/>
              <a:cs typeface="Times New Roman" pitchFamily="18" charset="0"/>
            </a:endParaRPr>
          </a:p>
          <a:p>
            <a:pPr marL="285750" indent="-285750" algn="just">
              <a:lnSpc>
                <a:spcPct val="150000"/>
              </a:lnSpc>
              <a:spcBef>
                <a:spcPts val="0"/>
              </a:spcBef>
              <a:buClr>
                <a:schemeClr val="accent1"/>
              </a:buClr>
              <a:buSzPts val="2400"/>
              <a:buFont typeface="Wingdings" pitchFamily="2" charset="2"/>
              <a:buChar char="v"/>
            </a:pPr>
            <a:r>
              <a:rPr lang="en-US" sz="1800" dirty="0" smtClean="0">
                <a:latin typeface="Times New Roman" pitchFamily="18" charset="0"/>
                <a:cs typeface="Times New Roman" pitchFamily="18" charset="0"/>
              </a:rPr>
              <a:t>Leveraging </a:t>
            </a:r>
            <a:r>
              <a:rPr lang="en-US" sz="1800" dirty="0">
                <a:latin typeface="Times New Roman" pitchFamily="18" charset="0"/>
                <a:cs typeface="Times New Roman" pitchFamily="18" charset="0"/>
              </a:rPr>
              <a:t>the characteristics of decentralization, tamper-proof and traceability of blockchain technology, the transparency and credibility of traceability information increased.</a:t>
            </a:r>
            <a:endParaRPr lang="en-US" sz="1800" dirty="0">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xmlns=""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641862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48142" y="455102"/>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itchFamily="18" charset="0"/>
                <a:cs typeface="Times New Roman" pitchFamily="18" charset="0"/>
              </a:rPr>
              <a:t>INTRODUCTION</a:t>
            </a:r>
            <a:r>
              <a:rPr lang="en-US" dirty="0">
                <a:latin typeface="Times New Roman" pitchFamily="18" charset="0"/>
                <a:cs typeface="Times New Roman" pitchFamily="18" charset="0"/>
              </a:rPr>
              <a:t>	</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93" name="Google Shape;193;p12"/>
          <p:cNvSpPr txBox="1">
            <a:spLocks noGrp="1"/>
          </p:cNvSpPr>
          <p:nvPr>
            <p:ph type="body" idx="1"/>
          </p:nvPr>
        </p:nvSpPr>
        <p:spPr>
          <a:xfrm>
            <a:off x="38600" y="1262794"/>
            <a:ext cx="8711911" cy="3750126"/>
          </a:xfrm>
          <a:prstGeom prst="rect">
            <a:avLst/>
          </a:prstGeom>
        </p:spPr>
        <p:txBody>
          <a:bodyPr spcFirstLastPara="1" wrap="square" lIns="91425" tIns="91425" rIns="91425" bIns="91425" anchor="t" anchorCtr="0">
            <a:noAutofit/>
          </a:bodyPr>
          <a:lstStyle/>
          <a:p>
            <a:pPr marL="101600" indent="0" algn="just">
              <a:lnSpc>
                <a:spcPct val="150000"/>
              </a:lnSpc>
              <a:buNone/>
            </a:pPr>
            <a:r>
              <a:rPr lang="en-US" sz="1800" dirty="0">
                <a:latin typeface="Times New Roman" pitchFamily="18" charset="0"/>
                <a:cs typeface="Times New Roman" pitchFamily="18" charset="0"/>
              </a:rPr>
              <a:t>Fruit and vegetable agricultural products have excellent production advantages in China, which is a large agricultural country with superior climate conditions and abundant species resources. According to data from the National Bureau of Statistics of China </a:t>
            </a: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total output of fruit and vegetable agricultural products in 2019 was 995.03 million tons, accounting for 54.48% of all agricultural products (1826.55 million tons). Fruit and vegetable agricultural products have the characteristics of green, healthy and high nutritional value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which are deeply loved by people</a:t>
            </a:r>
            <a:endParaRPr lang="en-US" sz="1800" dirty="0">
              <a:solidFill>
                <a:schemeClr val="tx1"/>
              </a:solidFill>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xmlns=""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4169555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itchFamily="18" charset="0"/>
                <a:cs typeface="Times New Roman" pitchFamily="18" charset="0"/>
              </a:rPr>
              <a:t>EXISTING SYSTEM</a:t>
            </a:r>
            <a:endParaRPr lang="en-US" sz="240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93" name="Google Shape;193;p12"/>
          <p:cNvSpPr txBox="1">
            <a:spLocks noGrp="1"/>
          </p:cNvSpPr>
          <p:nvPr>
            <p:ph type="body" idx="1"/>
          </p:nvPr>
        </p:nvSpPr>
        <p:spPr>
          <a:xfrm>
            <a:off x="156842" y="1301068"/>
            <a:ext cx="8830315" cy="4157967"/>
          </a:xfrm>
          <a:prstGeom prst="rect">
            <a:avLst/>
          </a:prstGeom>
        </p:spPr>
        <p:txBody>
          <a:bodyPr spcFirstLastPara="1" wrap="square" lIns="91425" tIns="91425" rIns="91425" bIns="91425" anchor="t" anchorCtr="0">
            <a:noAutofit/>
          </a:bodyPr>
          <a:lstStyle/>
          <a:p>
            <a:pPr marL="355600" algn="just">
              <a:lnSpc>
                <a:spcPct val="150000"/>
              </a:lnSpc>
              <a:spcBef>
                <a:spcPts val="1400"/>
              </a:spcBef>
              <a:buClr>
                <a:schemeClr val="accent1"/>
              </a:buClr>
              <a:buSzPts val="2400"/>
              <a:buFont typeface="Wingdings" pitchFamily="2" charset="2"/>
              <a:buChar char="v"/>
            </a:pPr>
            <a:r>
              <a:rPr lang="en-US" sz="1800" dirty="0" smtClean="0">
                <a:latin typeface="Times New Roman" pitchFamily="18" charset="0"/>
                <a:cs typeface="Times New Roman" pitchFamily="18" charset="0"/>
              </a:rPr>
              <a:t>In our existing system  </a:t>
            </a:r>
            <a:r>
              <a:rPr lang="en-US" sz="1800" dirty="0">
                <a:latin typeface="Times New Roman" pitchFamily="18" charset="0"/>
                <a:cs typeface="Times New Roman" pitchFamily="18" charset="0"/>
              </a:rPr>
              <a:t>a complex issue because of perishability factor. Farmers producing </a:t>
            </a:r>
            <a:r>
              <a:rPr lang="en-US" sz="1800" dirty="0" smtClean="0">
                <a:latin typeface="Times New Roman" pitchFamily="18" charset="0"/>
                <a:cs typeface="Times New Roman" pitchFamily="18" charset="0"/>
              </a:rPr>
              <a:t>fruits and vegetables</a:t>
            </a:r>
            <a:r>
              <a:rPr lang="en-US" sz="1800" dirty="0">
                <a:latin typeface="Times New Roman" pitchFamily="18" charset="0"/>
                <a:cs typeface="Times New Roman" pitchFamily="18" charset="0"/>
              </a:rPr>
              <a:t>, market it only after consumption. There are heavy post-harvest and handling losses, resulting in low productivity per unit area and high cost of </a:t>
            </a:r>
            <a:r>
              <a:rPr lang="en-US" sz="1800" dirty="0" smtClean="0">
                <a:latin typeface="Times New Roman" pitchFamily="18" charset="0"/>
                <a:cs typeface="Times New Roman" pitchFamily="18" charset="0"/>
              </a:rPr>
              <a:t>production</a:t>
            </a:r>
            <a:r>
              <a:rPr lang="en-US" sz="1800" i="0" dirty="0" smtClean="0">
                <a:solidFill>
                  <a:srgbClr val="202124"/>
                </a:solidFill>
                <a:effectLst/>
                <a:latin typeface="Times New Roman" pitchFamily="18" charset="0"/>
                <a:cs typeface="Times New Roman" pitchFamily="18" charset="0"/>
              </a:rPr>
              <a:t>.</a:t>
            </a:r>
            <a:endParaRPr lang="en-US" sz="1800" i="0" dirty="0">
              <a:solidFill>
                <a:srgbClr val="202124"/>
              </a:solidFill>
              <a:effectLst/>
              <a:latin typeface="Times New Roman" pitchFamily="18" charset="0"/>
              <a:cs typeface="Times New Roman" pitchFamily="18" charset="0"/>
            </a:endParaRPr>
          </a:p>
          <a:p>
            <a:pPr marL="355600" algn="just">
              <a:lnSpc>
                <a:spcPct val="150000"/>
              </a:lnSpc>
              <a:spcBef>
                <a:spcPts val="1400"/>
              </a:spcBef>
              <a:buClr>
                <a:schemeClr val="accent1"/>
              </a:buClr>
              <a:buSzPts val="2400"/>
              <a:buFont typeface="Wingdings" pitchFamily="2" charset="2"/>
              <a:buChar char="v"/>
            </a:pPr>
            <a:r>
              <a:rPr lang="en-US" sz="1800" dirty="0">
                <a:latin typeface="Times New Roman" pitchFamily="18" charset="0"/>
                <a:cs typeface="Times New Roman" pitchFamily="18" charset="0"/>
              </a:rPr>
              <a:t>Traditional traceability system has problems of centralized management opaque information, untrustworthy data, and easy generation of </a:t>
            </a:r>
            <a:r>
              <a:rPr lang="en-US" sz="1800" dirty="0" smtClean="0">
                <a:latin typeface="Times New Roman" pitchFamily="18" charset="0"/>
                <a:cs typeface="Times New Roman" pitchFamily="18" charset="0"/>
              </a:rPr>
              <a:t>information.</a:t>
            </a:r>
            <a:endParaRPr lang="en-US" sz="1800" dirty="0">
              <a:solidFill>
                <a:schemeClr val="tx1"/>
              </a:solidFill>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xmlns=""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718527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86F47A-C7FB-4FD5-A4CC-EE9F0EB5326C}"/>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DISADVANTAGES</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59AA40C3-B66B-4297-B378-4A26BC42B11A}"/>
              </a:ext>
            </a:extLst>
          </p:cNvPr>
          <p:cNvSpPr>
            <a:spLocks noGrp="1"/>
          </p:cNvSpPr>
          <p:nvPr>
            <p:ph type="body" idx="1"/>
          </p:nvPr>
        </p:nvSpPr>
        <p:spPr>
          <a:xfrm>
            <a:off x="440268" y="1537988"/>
            <a:ext cx="7905242" cy="2892344"/>
          </a:xfrm>
        </p:spPr>
        <p:txBody>
          <a:bodyPr/>
          <a:lstStyle/>
          <a:p>
            <a:pPr algn="just">
              <a:lnSpc>
                <a:spcPct val="150000"/>
              </a:lnSpc>
              <a:buClr>
                <a:schemeClr val="accent1"/>
              </a:buClr>
              <a:buFont typeface="Wingdings" pitchFamily="2" charset="2"/>
              <a:buChar char="v"/>
            </a:pPr>
            <a:r>
              <a:rPr lang="en-US" sz="1800" dirty="0">
                <a:latin typeface="Times New Roman" pitchFamily="18" charset="0"/>
                <a:cs typeface="Times New Roman" pitchFamily="18" charset="0"/>
              </a:rPr>
              <a:t>Security issues</a:t>
            </a:r>
            <a:endParaRPr lang="en-US" sz="1800" dirty="0">
              <a:solidFill>
                <a:schemeClr val="tx1"/>
              </a:solidFill>
              <a:latin typeface="Times New Roman" panose="02020603050405020304" pitchFamily="18" charset="0"/>
              <a:cs typeface="Times New Roman" pitchFamily="18" charset="0"/>
            </a:endParaRPr>
          </a:p>
          <a:p>
            <a:pPr algn="just">
              <a:lnSpc>
                <a:spcPct val="150000"/>
              </a:lnSpc>
              <a:buClr>
                <a:schemeClr val="accent1"/>
              </a:buClr>
              <a:buFont typeface="Wingdings" pitchFamily="2" charset="2"/>
              <a:buChar char="v"/>
            </a:pPr>
            <a:r>
              <a:rPr lang="en-US" sz="1800" dirty="0">
                <a:latin typeface="Times New Roman" pitchFamily="18" charset="0"/>
                <a:cs typeface="Times New Roman" pitchFamily="18" charset="0"/>
              </a:rPr>
              <a:t>Late Delivery of online </a:t>
            </a:r>
            <a:r>
              <a:rPr lang="en-US" sz="1800" dirty="0" smtClean="0">
                <a:latin typeface="Times New Roman" pitchFamily="18" charset="0"/>
                <a:cs typeface="Times New Roman" pitchFamily="18" charset="0"/>
              </a:rPr>
              <a:t>vegetables</a:t>
            </a:r>
          </a:p>
          <a:p>
            <a:pPr algn="just">
              <a:lnSpc>
                <a:spcPct val="150000"/>
              </a:lnSpc>
              <a:buClr>
                <a:schemeClr val="accent1"/>
              </a:buClr>
              <a:buFont typeface="Wingdings" pitchFamily="2" charset="2"/>
              <a:buChar char="v"/>
            </a:pPr>
            <a:r>
              <a:rPr lang="en-US" sz="1800" dirty="0">
                <a:latin typeface="Times New Roman" pitchFamily="18" charset="0"/>
                <a:cs typeface="Times New Roman" pitchFamily="18" charset="0"/>
              </a:rPr>
              <a:t>The personal touch is very </a:t>
            </a:r>
            <a:r>
              <a:rPr lang="en-US" sz="1800" dirty="0" smtClean="0">
                <a:latin typeface="Times New Roman" pitchFamily="18" charset="0"/>
                <a:cs typeface="Times New Roman" pitchFamily="18" charset="0"/>
              </a:rPr>
              <a:t>less.</a:t>
            </a:r>
          </a:p>
          <a:p>
            <a:pPr algn="just">
              <a:lnSpc>
                <a:spcPct val="150000"/>
              </a:lnSpc>
              <a:buClr>
                <a:schemeClr val="accent1"/>
              </a:buClr>
              <a:buFont typeface="Wingdings" pitchFamily="2" charset="2"/>
              <a:buChar char="v"/>
            </a:pPr>
            <a:r>
              <a:rPr lang="en-US" sz="1800" dirty="0" smtClean="0">
                <a:latin typeface="Times New Roman" pitchFamily="18" charset="0"/>
                <a:cs typeface="Times New Roman" pitchFamily="18" charset="0"/>
              </a:rPr>
              <a:t>Internet </a:t>
            </a:r>
            <a:r>
              <a:rPr lang="en-US" sz="1800" dirty="0">
                <a:latin typeface="Times New Roman" pitchFamily="18" charset="0"/>
                <a:cs typeface="Times New Roman" pitchFamily="18" charset="0"/>
              </a:rPr>
              <a:t>bandwidth</a:t>
            </a:r>
            <a:endParaRPr lang="en-US" sz="1800" dirty="0">
              <a:solidFill>
                <a:schemeClr val="tx1"/>
              </a:solidFill>
              <a:latin typeface="Times New Roman" panose="02020603050405020304"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FF70E187-580C-4ACA-BAF0-D05D1B7B1C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6" name="Picture 5">
            <a:extLst>
              <a:ext uri="{FF2B5EF4-FFF2-40B4-BE49-F238E27FC236}">
                <a16:creationId xmlns:a16="http://schemas.microsoft.com/office/drawing/2014/main" xmlns="" id="{CB31A1A1-3DD2-45D0-94C8-AC30156043E5}"/>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431298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78C270-A84B-4183-864C-F73859C8E72B}"/>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PROPOSED SYSTEM</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9D3DCE1F-DCDB-44D0-894F-1E1EDF67E158}"/>
              </a:ext>
            </a:extLst>
          </p:cNvPr>
          <p:cNvSpPr>
            <a:spLocks noGrp="1"/>
          </p:cNvSpPr>
          <p:nvPr>
            <p:ph type="body" idx="1"/>
          </p:nvPr>
        </p:nvSpPr>
        <p:spPr>
          <a:xfrm>
            <a:off x="227075" y="1354951"/>
            <a:ext cx="8394013" cy="3616441"/>
          </a:xfrm>
        </p:spPr>
        <p:txBody>
          <a:bodyPr/>
          <a:lstStyle/>
          <a:p>
            <a:pPr algn="just">
              <a:lnSpc>
                <a:spcPct val="150000"/>
              </a:lnSpc>
              <a:buClr>
                <a:schemeClr val="accent1"/>
              </a:buClr>
              <a:buFont typeface="Wingdings" pitchFamily="2" charset="2"/>
              <a:buChar char="v"/>
            </a:pPr>
            <a:r>
              <a:rPr lang="en-US" sz="1800" dirty="0" smtClean="0">
                <a:latin typeface="Times New Roman" pitchFamily="18" charset="0"/>
                <a:cs typeface="Times New Roman" pitchFamily="18" charset="0"/>
              </a:rPr>
              <a:t>In this we proposed to designs </a:t>
            </a:r>
            <a:r>
              <a:rPr lang="en-US" sz="1800" dirty="0">
                <a:latin typeface="Times New Roman" pitchFamily="18" charset="0"/>
                <a:cs typeface="Times New Roman" pitchFamily="18" charset="0"/>
              </a:rPr>
              <a:t>a traceability system based on blockchain technology for storage and query of product information in supply chain of agricultural </a:t>
            </a:r>
            <a:r>
              <a:rPr lang="en-US" sz="1800" dirty="0" smtClean="0">
                <a:latin typeface="Times New Roman" pitchFamily="18" charset="0"/>
                <a:cs typeface="Times New Roman" pitchFamily="18" charset="0"/>
              </a:rPr>
              <a:t>products</a:t>
            </a:r>
          </a:p>
          <a:p>
            <a:pPr algn="just">
              <a:lnSpc>
                <a:spcPct val="150000"/>
              </a:lnSpc>
              <a:buClr>
                <a:schemeClr val="accent1"/>
              </a:buClr>
              <a:buFont typeface="Wingdings" pitchFamily="2" charset="2"/>
              <a:buChar char="v"/>
            </a:pPr>
            <a:r>
              <a:rPr lang="en-US" sz="1800" dirty="0" smtClean="0">
                <a:latin typeface="Times New Roman" pitchFamily="18" charset="0"/>
                <a:cs typeface="Times New Roman" pitchFamily="18" charset="0"/>
              </a:rPr>
              <a:t>We </a:t>
            </a:r>
            <a:r>
              <a:rPr lang="en-US" sz="1800" dirty="0">
                <a:latin typeface="Times New Roman" pitchFamily="18" charset="0"/>
                <a:cs typeface="Times New Roman" pitchFamily="18" charset="0"/>
              </a:rPr>
              <a:t>provide performance analysis and practical application, the results show that our system improves the </a:t>
            </a:r>
            <a:r>
              <a:rPr lang="en-US" sz="1800" dirty="0" smtClean="0">
                <a:latin typeface="Times New Roman" pitchFamily="18" charset="0"/>
                <a:cs typeface="Times New Roman" pitchFamily="18" charset="0"/>
              </a:rPr>
              <a:t>query </a:t>
            </a:r>
            <a:r>
              <a:rPr lang="en-US" sz="1800" dirty="0">
                <a:latin typeface="Times New Roman" pitchFamily="18" charset="0"/>
                <a:cs typeface="Times New Roman" pitchFamily="18" charset="0"/>
              </a:rPr>
              <a:t>efficiency and the security of private </a:t>
            </a:r>
            <a:r>
              <a:rPr lang="en-US" sz="1800" dirty="0" smtClean="0">
                <a:latin typeface="Times New Roman" pitchFamily="18" charset="0"/>
                <a:cs typeface="Times New Roman" pitchFamily="18" charset="0"/>
              </a:rPr>
              <a:t>information.</a:t>
            </a:r>
            <a:endParaRPr lang="en-US" sz="1800" dirty="0">
              <a:solidFill>
                <a:schemeClr val="tx1"/>
              </a:solidFill>
              <a:latin typeface="Times New Roman" panose="02020603050405020304"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7355EB8A-BC36-485D-A404-46E37ECA7B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6" name="Picture 5">
            <a:extLst>
              <a:ext uri="{FF2B5EF4-FFF2-40B4-BE49-F238E27FC236}">
                <a16:creationId xmlns:a16="http://schemas.microsoft.com/office/drawing/2014/main" xmlns="" id="{3A7F6D49-6420-4CB0-802D-B2B0B1DD4B0F}"/>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2081813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AAD823-B8F6-4E18-95C6-56FCED37445E}"/>
              </a:ext>
            </a:extLst>
          </p:cNvPr>
          <p:cNvSpPr>
            <a:spLocks noGrp="1"/>
          </p:cNvSpPr>
          <p:nvPr>
            <p:ph type="title"/>
          </p:nvPr>
        </p:nvSpPr>
        <p:spPr/>
        <p:txBody>
          <a:bodyPr/>
          <a:lstStyle/>
          <a:p>
            <a:r>
              <a:rPr lang="en-US" sz="2400" dirty="0">
                <a:latin typeface="Times New Roman" pitchFamily="18" charset="0"/>
                <a:cs typeface="Times New Roman" pitchFamily="18" charset="0"/>
              </a:rPr>
              <a:t>ADVANTAGES</a:t>
            </a:r>
            <a:endParaRPr lang="en-IN" sz="2400" dirty="0">
              <a:latin typeface="Times New Roman" pitchFamily="18" charset="0"/>
              <a:cs typeface="Times New Roman" pitchFamily="18" charset="0"/>
            </a:endParaRPr>
          </a:p>
        </p:txBody>
      </p:sp>
      <p:sp>
        <p:nvSpPr>
          <p:cNvPr id="3" name="Text Placeholder 2">
            <a:extLst>
              <a:ext uri="{FF2B5EF4-FFF2-40B4-BE49-F238E27FC236}">
                <a16:creationId xmlns:a16="http://schemas.microsoft.com/office/drawing/2014/main" xmlns="" id="{514681C1-68A4-4DE1-B55D-2D9A3EECCA0B}"/>
              </a:ext>
            </a:extLst>
          </p:cNvPr>
          <p:cNvSpPr>
            <a:spLocks noGrp="1"/>
          </p:cNvSpPr>
          <p:nvPr>
            <p:ph type="body" idx="1"/>
          </p:nvPr>
        </p:nvSpPr>
        <p:spPr>
          <a:xfrm>
            <a:off x="0" y="1413213"/>
            <a:ext cx="9092206" cy="3337712"/>
          </a:xfrm>
        </p:spPr>
        <p:txBody>
          <a:bodyPr/>
          <a:lstStyle/>
          <a:p>
            <a:pPr>
              <a:lnSpc>
                <a:spcPct val="150000"/>
              </a:lnSpc>
              <a:buClr>
                <a:schemeClr val="accent1"/>
              </a:buClr>
              <a:buFont typeface="Wingdings" pitchFamily="2" charset="2"/>
              <a:buChar char="v"/>
            </a:pPr>
            <a:r>
              <a:rPr lang="en-US" sz="1800" dirty="0" smtClean="0">
                <a:solidFill>
                  <a:schemeClr val="tx1"/>
                </a:solidFill>
                <a:latin typeface="Times New Roman" pitchFamily="18" charset="0"/>
                <a:cs typeface="Times New Roman" panose="02020603050405020304" pitchFamily="18" charset="0"/>
              </a:rPr>
              <a:t>High security.</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a:buClr>
                <a:schemeClr val="accent1"/>
              </a:buClr>
              <a:buFont typeface="Wingdings" pitchFamily="2" charset="2"/>
              <a:buChar char="v"/>
            </a:pPr>
            <a:r>
              <a:rPr lang="en-US" sz="1800" dirty="0">
                <a:latin typeface="Times New Roman" pitchFamily="18" charset="0"/>
                <a:cs typeface="Times New Roman" pitchFamily="18" charset="0"/>
              </a:rPr>
              <a:t>Traffic and crowd can be </a:t>
            </a:r>
            <a:r>
              <a:rPr lang="en-US" sz="1800" dirty="0" smtClean="0">
                <a:latin typeface="Times New Roman" pitchFamily="18" charset="0"/>
                <a:cs typeface="Times New Roman" pitchFamily="18" charset="0"/>
              </a:rPr>
              <a:t>avoided</a:t>
            </a:r>
            <a:r>
              <a:rPr lang="en-US" sz="1800" dirty="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a:buClr>
                <a:schemeClr val="accent1"/>
              </a:buClr>
              <a:buFont typeface="Wingdings" pitchFamily="2" charset="2"/>
              <a:buChar char="v"/>
            </a:pPr>
            <a:r>
              <a:rPr lang="en-US" sz="1800" dirty="0">
                <a:latin typeface="Times New Roman" pitchFamily="18" charset="0"/>
                <a:cs typeface="Times New Roman" pitchFamily="18" charset="0"/>
              </a:rPr>
              <a:t>Time </a:t>
            </a:r>
            <a:r>
              <a:rPr lang="en-US" sz="1800" dirty="0" smtClean="0">
                <a:latin typeface="Times New Roman" pitchFamily="18" charset="0"/>
                <a:cs typeface="Times New Roman" pitchFamily="18" charset="0"/>
              </a:rPr>
              <a:t>saved</a:t>
            </a:r>
          </a:p>
          <a:p>
            <a:pPr>
              <a:buClr>
                <a:schemeClr val="accent1"/>
              </a:buClr>
              <a:buFont typeface="Wingdings" pitchFamily="2" charset="2"/>
              <a:buChar char="v"/>
            </a:pPr>
            <a:r>
              <a:rPr lang="en-US" sz="1800" dirty="0">
                <a:latin typeface="Times New Roman" pitchFamily="18" charset="0"/>
                <a:cs typeface="Times New Roman" pitchFamily="18" charset="0"/>
              </a:rPr>
              <a:t>Saves money</a:t>
            </a:r>
          </a:p>
        </p:txBody>
      </p:sp>
      <p:sp>
        <p:nvSpPr>
          <p:cNvPr id="5" name="Slide Number Placeholder 4">
            <a:extLst>
              <a:ext uri="{FF2B5EF4-FFF2-40B4-BE49-F238E27FC236}">
                <a16:creationId xmlns:a16="http://schemas.microsoft.com/office/drawing/2014/main" xmlns="" id="{D65CD728-BDB2-481E-B191-F726AED398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6" name="Picture 5">
            <a:extLst>
              <a:ext uri="{FF2B5EF4-FFF2-40B4-BE49-F238E27FC236}">
                <a16:creationId xmlns:a16="http://schemas.microsoft.com/office/drawing/2014/main" xmlns="" id="{99697611-A80C-4452-B720-7E7CD2813342}"/>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4214987793"/>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2301</TotalTime>
  <Words>801</Words>
  <Application>Microsoft Office PowerPoint</Application>
  <PresentationFormat>On-screen Show (16:9)</PresentationFormat>
  <Paragraphs>105</Paragraphs>
  <Slides>20</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Times New Roman</vt:lpstr>
      <vt:lpstr>Arvo</vt:lpstr>
      <vt:lpstr>Wingdings</vt:lpstr>
      <vt:lpstr>Roboto Condensed</vt:lpstr>
      <vt:lpstr>Roboto Condensed Light</vt:lpstr>
      <vt:lpstr>Calibri</vt:lpstr>
      <vt:lpstr>Salerio template</vt:lpstr>
      <vt:lpstr>HELLO!</vt:lpstr>
      <vt:lpstr>A Trusted Blockchain-Based Traceability System for Fruit and Vegetable Agricultural Products</vt:lpstr>
      <vt:lpstr>AIM OF PROJECT</vt:lpstr>
      <vt:lpstr>ABSTRACT</vt:lpstr>
      <vt:lpstr>INTRODUCTION </vt:lpstr>
      <vt:lpstr>EXISTING SYSTEM</vt:lpstr>
      <vt:lpstr>DISADVANTAGES</vt:lpstr>
      <vt:lpstr>PROPOSED SYSTEM</vt:lpstr>
      <vt:lpstr>ADVANTAGES</vt:lpstr>
      <vt:lpstr>SYSTEM ARCHITECTURE</vt:lpstr>
      <vt:lpstr>MODULES</vt:lpstr>
      <vt:lpstr>ADMIN</vt:lpstr>
      <vt:lpstr>PowerPoint Presentation</vt:lpstr>
      <vt:lpstr>PowerPoint Presentation</vt:lpstr>
      <vt:lpstr>HARDWARE REQUIREMENTS</vt:lpstr>
      <vt:lpstr>SOFTWARE REQUIREMENTS</vt:lpstr>
      <vt:lpstr>FUTURE WORK</vt:lpstr>
      <vt:lpstr>CONCLUSION</vt:lpstr>
      <vt:lpstr>REFERENCE</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ADMIN</dc:creator>
  <cp:lastModifiedBy>T460</cp:lastModifiedBy>
  <cp:revision>124</cp:revision>
  <dcterms:modified xsi:type="dcterms:W3CDTF">2022-10-19T08:24:44Z</dcterms:modified>
</cp:coreProperties>
</file>