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5"/>
  </p:notesMasterIdLst>
  <p:sldIdLst>
    <p:sldId id="258" r:id="rId2"/>
    <p:sldId id="308" r:id="rId3"/>
    <p:sldId id="257" r:id="rId4"/>
    <p:sldId id="297" r:id="rId5"/>
    <p:sldId id="298" r:id="rId6"/>
    <p:sldId id="299" r:id="rId7"/>
    <p:sldId id="309" r:id="rId8"/>
    <p:sldId id="310" r:id="rId9"/>
    <p:sldId id="311" r:id="rId10"/>
    <p:sldId id="329" r:id="rId11"/>
    <p:sldId id="312" r:id="rId12"/>
    <p:sldId id="313" r:id="rId13"/>
    <p:sldId id="328" r:id="rId14"/>
    <p:sldId id="330" r:id="rId15"/>
    <p:sldId id="331" r:id="rId16"/>
    <p:sldId id="332" r:id="rId17"/>
    <p:sldId id="333" r:id="rId18"/>
    <p:sldId id="316" r:id="rId19"/>
    <p:sldId id="317" r:id="rId20"/>
    <p:sldId id="321" r:id="rId21"/>
    <p:sldId id="318" r:id="rId22"/>
    <p:sldId id="319" r:id="rId23"/>
    <p:sldId id="278" r:id="rId24"/>
  </p:sldIdLst>
  <p:sldSz cx="9144000" cy="5143500" type="screen16x9"/>
  <p:notesSz cx="6858000" cy="9144000"/>
  <p:embeddedFontLst>
    <p:embeddedFont>
      <p:font typeface="Arvo" panose="020B0604020202020204" charset="0"/>
      <p:regular r:id="rId26"/>
      <p:bold r:id="rId27"/>
      <p:italic r:id="rId28"/>
      <p:boldItalic r:id="rId29"/>
    </p:embeddedFont>
    <p:embeddedFont>
      <p:font typeface="Roboto Condensed" panose="02000000000000000000" pitchFamily="2" charset="0"/>
      <p:regular r:id="rId30"/>
      <p:bold r:id="rId31"/>
      <p:italic r:id="rId32"/>
      <p:boldItalic r:id="rId33"/>
    </p:embeddedFont>
    <p:embeddedFont>
      <p:font typeface="Roboto Condensed Light"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2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6533" autoAdjust="0"/>
  </p:normalViewPr>
  <p:slideViewPr>
    <p:cSldViewPr snapToGrid="0">
      <p:cViewPr varScale="1">
        <p:scale>
          <a:sx n="73" d="100"/>
          <a:sy n="73" d="100"/>
        </p:scale>
        <p:origin x="1278" y="66"/>
      </p:cViewPr>
      <p:guideLst>
        <p:guide orient="horz" pos="1620"/>
        <p:guide pos="2880"/>
      </p:guideLst>
    </p:cSldViewPr>
  </p:slideViewPr>
  <p:outlineViewPr>
    <p:cViewPr>
      <p:scale>
        <a:sx n="33" d="100"/>
        <a:sy n="33" d="100"/>
      </p:scale>
      <p:origin x="48" y="428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3637647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83999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855824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179292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369131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397784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135925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70389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8487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58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9839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2995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52976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595210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68896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mailto:1croreprojects@gmail.com"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HELLO!</a:t>
            </a:r>
            <a:endParaRPr sz="6000" dirty="0">
              <a:solidFill>
                <a:schemeClr val="accent5"/>
              </a:solidFill>
            </a:endParaRPr>
          </a:p>
        </p:txBody>
      </p:sp>
      <p:sp>
        <p:nvSpPr>
          <p:cNvPr id="214" name="Google Shape;214;p13"/>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t>Here 1Crore Projects</a:t>
            </a:r>
            <a:endParaRPr sz="2000" b="1" dirty="0"/>
          </a:p>
          <a:p>
            <a:pPr marL="0" lvl="0" indent="0" algn="ctr" rtl="0">
              <a:spcBef>
                <a:spcPts val="0"/>
              </a:spcBef>
              <a:spcAft>
                <a:spcPts val="0"/>
              </a:spcAft>
              <a:buClr>
                <a:schemeClr val="dk1"/>
              </a:buClr>
              <a:buSzPts val="1100"/>
              <a:buFont typeface="Arial"/>
              <a:buNone/>
            </a:pPr>
            <a:r>
              <a:rPr lang="en" sz="2000" dirty="0"/>
              <a:t>I am here because I love to give presentations. </a:t>
            </a:r>
            <a:endParaRPr sz="2000" dirty="0"/>
          </a:p>
          <a:p>
            <a:pPr marL="0" lvl="0" indent="0" algn="ctr" rtl="0">
              <a:spcBef>
                <a:spcPts val="0"/>
              </a:spcBef>
              <a:spcAft>
                <a:spcPts val="0"/>
              </a:spcAft>
              <a:buClr>
                <a:schemeClr val="dk1"/>
              </a:buClr>
              <a:buSzPts val="1100"/>
              <a:buFont typeface="Arial"/>
              <a:buNone/>
            </a:pPr>
            <a:r>
              <a:rPr lang="en" sz="2000" dirty="0"/>
              <a:t>You can find me at @1CROREPROJECTS</a:t>
            </a:r>
            <a:endParaRPr sz="2000" b="1" dirty="0"/>
          </a:p>
        </p:txBody>
      </p:sp>
      <p:pic>
        <p:nvPicPr>
          <p:cNvPr id="215" name="Google Shape;215;p13" descr="10.jpg"/>
          <p:cNvPicPr preferRelativeResize="0"/>
          <p:nvPr/>
        </p:nvPicPr>
        <p:blipFill rotWithShape="1">
          <a:blip r:embed="rId3">
            <a:alphaModFix/>
          </a:blip>
          <a:srcRect l="15648" r="28102"/>
          <a:stretch/>
        </p:blipFill>
        <p:spPr>
          <a:xfrm>
            <a:off x="3539200" y="367400"/>
            <a:ext cx="2065500" cy="2065500"/>
          </a:xfrm>
          <a:prstGeom prst="diamond">
            <a:avLst/>
          </a:prstGeom>
          <a:noFill/>
          <a:ln w="38100" cap="flat" cmpd="sng">
            <a:solidFill>
              <a:srgbClr val="3F5378"/>
            </a:solidFill>
            <a:prstDash val="solid"/>
            <a:miter lim="8000"/>
            <a:headEnd type="none" w="sm" len="sm"/>
            <a:tailEnd type="none" w="sm" len="sm"/>
          </a:ln>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ALGORITHM:</a:t>
            </a:r>
            <a:endParaRPr lang="en-IN" dirty="0">
              <a:latin typeface="Times New Roman" pitchFamily="18" charset="0"/>
              <a:cs typeface="Times New Roman" pitchFamily="18" charset="0"/>
            </a:endParaRPr>
          </a:p>
        </p:txBody>
      </p:sp>
      <p:sp>
        <p:nvSpPr>
          <p:cNvPr id="3" name="Text Placeholder 2"/>
          <p:cNvSpPr>
            <a:spLocks noGrp="1"/>
          </p:cNvSpPr>
          <p:nvPr>
            <p:ph type="body" idx="1"/>
          </p:nvPr>
        </p:nvSpPr>
        <p:spPr>
          <a:xfrm>
            <a:off x="228600" y="1912200"/>
            <a:ext cx="8686800" cy="2724300"/>
          </a:xfrm>
        </p:spPr>
        <p:txBody>
          <a:bodyPr/>
          <a:lstStyle/>
          <a:p>
            <a:pPr>
              <a:lnSpc>
                <a:spcPct val="150000"/>
              </a:lnSpc>
            </a:pPr>
            <a:r>
              <a:rPr lang="en-US" sz="1800" dirty="0">
                <a:solidFill>
                  <a:schemeClr val="tx1"/>
                </a:solidFill>
                <a:latin typeface="Times New Roman" pitchFamily="18" charset="0"/>
                <a:cs typeface="Times New Roman" pitchFamily="18" charset="0"/>
              </a:rPr>
              <a:t>Collaborative filtering is a family of algorithms where there are multiple ways to find similar users or items and multiple ways to calculate rating based on ratings of similar users</a:t>
            </a:r>
            <a:endParaRPr lang="en-IN" sz="1800"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218412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56E9-5C80-4A03-A1CB-A7DB5B26FAD0}"/>
              </a:ext>
            </a:extLst>
          </p:cNvPr>
          <p:cNvSpPr>
            <a:spLocks noGrp="1"/>
          </p:cNvSpPr>
          <p:nvPr>
            <p:ph type="title"/>
          </p:nvPr>
        </p:nvSpPr>
        <p:spPr>
          <a:xfrm>
            <a:off x="611075" y="364791"/>
            <a:ext cx="5258400" cy="766200"/>
          </a:xfrm>
        </p:spPr>
        <p:txBody>
          <a:bodyPr/>
          <a:lstStyle/>
          <a:p>
            <a:r>
              <a:rPr lang="en-US" sz="2400" dirty="0">
                <a:latin typeface="Times New Roman" pitchFamily="18" charset="0"/>
                <a:cs typeface="Times New Roman" pitchFamily="18" charset="0"/>
              </a:rPr>
              <a:t>SYSTEM ARCHITECTURE</a:t>
            </a:r>
            <a:endParaRPr lang="en-IN" sz="2400"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95E711B8-DEBC-48B5-911A-197A575D51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6" name="Picture 5">
            <a:extLst>
              <a:ext uri="{FF2B5EF4-FFF2-40B4-BE49-F238E27FC236}">
                <a16:creationId xmlns:a16="http://schemas.microsoft.com/office/drawing/2014/main" id="{739BCD0A-E66C-4709-A49C-D310BB294BAB}"/>
              </a:ext>
            </a:extLst>
          </p:cNvPr>
          <p:cNvPicPr>
            <a:picLocks noChangeAspect="1"/>
          </p:cNvPicPr>
          <p:nvPr/>
        </p:nvPicPr>
        <p:blipFill>
          <a:blip r:embed="rId3"/>
          <a:stretch>
            <a:fillRect/>
          </a:stretch>
        </p:blipFill>
        <p:spPr>
          <a:xfrm>
            <a:off x="7727819" y="32108"/>
            <a:ext cx="1364387" cy="1189194"/>
          </a:xfrm>
          <a:prstGeom prst="rect">
            <a:avLst/>
          </a:prstGeom>
        </p:spPr>
      </p:pic>
      <p:grpSp>
        <p:nvGrpSpPr>
          <p:cNvPr id="9" name="Canvas 5">
            <a:extLst>
              <a:ext uri="{FF2B5EF4-FFF2-40B4-BE49-F238E27FC236}">
                <a16:creationId xmlns:a16="http://schemas.microsoft.com/office/drawing/2014/main" id="{2DF60B3D-E21A-584A-5D8B-26F12AAD73A7}"/>
              </a:ext>
            </a:extLst>
          </p:cNvPr>
          <p:cNvGrpSpPr/>
          <p:nvPr/>
        </p:nvGrpSpPr>
        <p:grpSpPr>
          <a:xfrm>
            <a:off x="180939" y="1423483"/>
            <a:ext cx="8595801" cy="3604365"/>
            <a:chOff x="-325812" y="272473"/>
            <a:chExt cx="6774248" cy="4857484"/>
          </a:xfrm>
        </p:grpSpPr>
        <p:sp>
          <p:nvSpPr>
            <p:cNvPr id="10" name="Rectangle 9">
              <a:extLst>
                <a:ext uri="{FF2B5EF4-FFF2-40B4-BE49-F238E27FC236}">
                  <a16:creationId xmlns:a16="http://schemas.microsoft.com/office/drawing/2014/main" id="{BA3D8D67-5EC1-CD1D-0E83-7A87F0DE96E5}"/>
                </a:ext>
              </a:extLst>
            </p:cNvPr>
            <p:cNvSpPr/>
            <p:nvPr/>
          </p:nvSpPr>
          <p:spPr>
            <a:xfrm>
              <a:off x="-325812" y="272473"/>
              <a:ext cx="6205594" cy="4251841"/>
            </a:xfrm>
            <a:prstGeom prst="rect">
              <a:avLst/>
            </a:prstGeom>
            <a:solidFill>
              <a:prstClr val="white"/>
            </a:solidFill>
          </p:spPr>
        </p:sp>
        <p:pic>
          <p:nvPicPr>
            <p:cNvPr id="11" name="Picture 10">
              <a:extLst>
                <a:ext uri="{FF2B5EF4-FFF2-40B4-BE49-F238E27FC236}">
                  <a16:creationId xmlns:a16="http://schemas.microsoft.com/office/drawing/2014/main" id="{31013B8D-E14A-E0FF-50B4-BA51D0ACAA47}"/>
                </a:ext>
              </a:extLst>
            </p:cNvPr>
            <p:cNvPicPr>
              <a:picLocks noChangeAspect="1"/>
            </p:cNvPicPr>
            <p:nvPr/>
          </p:nvPicPr>
          <p:blipFill>
            <a:blip r:embed="rId4"/>
            <a:stretch>
              <a:fillRect/>
            </a:stretch>
          </p:blipFill>
          <p:spPr>
            <a:xfrm>
              <a:off x="83126" y="1021030"/>
              <a:ext cx="714375" cy="714375"/>
            </a:xfrm>
            <a:prstGeom prst="rect">
              <a:avLst/>
            </a:prstGeom>
          </p:spPr>
        </p:pic>
        <p:pic>
          <p:nvPicPr>
            <p:cNvPr id="12" name="Picture 11">
              <a:extLst>
                <a:ext uri="{FF2B5EF4-FFF2-40B4-BE49-F238E27FC236}">
                  <a16:creationId xmlns:a16="http://schemas.microsoft.com/office/drawing/2014/main" id="{CB07EE23-A23B-4B83-2880-2B65E5927036}"/>
                </a:ext>
              </a:extLst>
            </p:cNvPr>
            <p:cNvPicPr>
              <a:picLocks noChangeAspect="1"/>
            </p:cNvPicPr>
            <p:nvPr/>
          </p:nvPicPr>
          <p:blipFill>
            <a:blip r:embed="rId5"/>
            <a:stretch>
              <a:fillRect/>
            </a:stretch>
          </p:blipFill>
          <p:spPr>
            <a:xfrm>
              <a:off x="2717487" y="1033832"/>
              <a:ext cx="695186" cy="654072"/>
            </a:xfrm>
            <a:prstGeom prst="rect">
              <a:avLst/>
            </a:prstGeom>
          </p:spPr>
        </p:pic>
        <p:pic>
          <p:nvPicPr>
            <p:cNvPr id="13" name="Picture 12">
              <a:extLst>
                <a:ext uri="{FF2B5EF4-FFF2-40B4-BE49-F238E27FC236}">
                  <a16:creationId xmlns:a16="http://schemas.microsoft.com/office/drawing/2014/main" id="{EA4F0F29-9EB5-2260-2A43-A1FE480B9423}"/>
                </a:ext>
              </a:extLst>
            </p:cNvPr>
            <p:cNvPicPr>
              <a:picLocks noChangeAspect="1"/>
            </p:cNvPicPr>
            <p:nvPr/>
          </p:nvPicPr>
          <p:blipFill>
            <a:blip r:embed="rId6"/>
            <a:stretch>
              <a:fillRect/>
            </a:stretch>
          </p:blipFill>
          <p:spPr>
            <a:xfrm>
              <a:off x="5525565" y="1093208"/>
              <a:ext cx="614410" cy="614410"/>
            </a:xfrm>
            <a:prstGeom prst="rect">
              <a:avLst/>
            </a:prstGeom>
          </p:spPr>
        </p:pic>
        <p:pic>
          <p:nvPicPr>
            <p:cNvPr id="14" name="Picture 13">
              <a:extLst>
                <a:ext uri="{FF2B5EF4-FFF2-40B4-BE49-F238E27FC236}">
                  <a16:creationId xmlns:a16="http://schemas.microsoft.com/office/drawing/2014/main" id="{C73AADFA-1A7B-1C08-F0E1-2F626FA7576B}"/>
                </a:ext>
              </a:extLst>
            </p:cNvPr>
            <p:cNvPicPr>
              <a:picLocks noChangeAspect="1"/>
            </p:cNvPicPr>
            <p:nvPr/>
          </p:nvPicPr>
          <p:blipFill>
            <a:blip r:embed="rId7"/>
            <a:stretch>
              <a:fillRect/>
            </a:stretch>
          </p:blipFill>
          <p:spPr>
            <a:xfrm>
              <a:off x="5304461" y="3502217"/>
              <a:ext cx="1143975" cy="897235"/>
            </a:xfrm>
            <a:prstGeom prst="rect">
              <a:avLst/>
            </a:prstGeom>
          </p:spPr>
        </p:pic>
        <p:pic>
          <p:nvPicPr>
            <p:cNvPr id="15" name="Picture 14">
              <a:extLst>
                <a:ext uri="{FF2B5EF4-FFF2-40B4-BE49-F238E27FC236}">
                  <a16:creationId xmlns:a16="http://schemas.microsoft.com/office/drawing/2014/main" id="{94DF2FC8-84B4-0605-147F-4620A9A02FC2}"/>
                </a:ext>
              </a:extLst>
            </p:cNvPr>
            <p:cNvPicPr>
              <a:picLocks noChangeAspect="1"/>
            </p:cNvPicPr>
            <p:nvPr/>
          </p:nvPicPr>
          <p:blipFill>
            <a:blip r:embed="rId8"/>
            <a:stretch>
              <a:fillRect/>
            </a:stretch>
          </p:blipFill>
          <p:spPr>
            <a:xfrm>
              <a:off x="2717487" y="3846601"/>
              <a:ext cx="991575" cy="991575"/>
            </a:xfrm>
            <a:prstGeom prst="rect">
              <a:avLst/>
            </a:prstGeom>
          </p:spPr>
        </p:pic>
        <p:sp>
          <p:nvSpPr>
            <p:cNvPr id="16" name="Rectangle 15">
              <a:extLst>
                <a:ext uri="{FF2B5EF4-FFF2-40B4-BE49-F238E27FC236}">
                  <a16:creationId xmlns:a16="http://schemas.microsoft.com/office/drawing/2014/main" id="{24B08754-9F07-02FA-D2EC-C178B24BB7BD}"/>
                </a:ext>
              </a:extLst>
            </p:cNvPr>
            <p:cNvSpPr/>
            <p:nvPr/>
          </p:nvSpPr>
          <p:spPr>
            <a:xfrm>
              <a:off x="130628" y="1759417"/>
              <a:ext cx="653144" cy="249382"/>
            </a:xfrm>
            <a:prstGeom prst="rect">
              <a:avLst/>
            </a:prstGeom>
            <a:noFill/>
            <a:ln>
              <a:noFill/>
            </a:ln>
          </p:spPr>
          <p:style>
            <a:lnRef idx="0">
              <a:scrgbClr r="0" g="0" b="0"/>
            </a:lnRef>
            <a:fillRef idx="0">
              <a:scrgbClr r="0" g="0" b="0"/>
            </a:fillRef>
            <a:effectRef idx="0">
              <a:scrgbClr r="0" g="0" b="0"/>
            </a:effectRef>
            <a:fontRef idx="minor">
              <a:schemeClr val="accent2"/>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b="1">
                  <a:solidFill>
                    <a:srgbClr val="FF0000"/>
                  </a:solidFill>
                  <a:effectLst/>
                  <a:ea typeface="Calibri" panose="020F0502020204030204" pitchFamily="34" charset="0"/>
                  <a:cs typeface="Times New Roman" panose="02020603050405020304" pitchFamily="18" charset="0"/>
                </a:rPr>
                <a:t>Farmer</a:t>
              </a:r>
              <a:endParaRPr lang="en-IN" sz="1100">
                <a:solidFill>
                  <a:srgbClr val="000000"/>
                </a:solidFill>
                <a:effectLst/>
                <a:ea typeface="Calibri" panose="020F0502020204030204" pitchFamily="34" charset="0"/>
                <a:cs typeface="Times New Roman" panose="02020603050405020304" pitchFamily="18" charset="0"/>
              </a:endParaRPr>
            </a:p>
          </p:txBody>
        </p:sp>
        <p:sp>
          <p:nvSpPr>
            <p:cNvPr id="17" name="Rectangle 16">
              <a:extLst>
                <a:ext uri="{FF2B5EF4-FFF2-40B4-BE49-F238E27FC236}">
                  <a16:creationId xmlns:a16="http://schemas.microsoft.com/office/drawing/2014/main" id="{0DA15727-66EE-1453-1712-E3C3E1258748}"/>
                </a:ext>
              </a:extLst>
            </p:cNvPr>
            <p:cNvSpPr/>
            <p:nvPr/>
          </p:nvSpPr>
          <p:spPr>
            <a:xfrm>
              <a:off x="2683823" y="1759417"/>
              <a:ext cx="771533" cy="223761"/>
            </a:xfrm>
            <a:prstGeom prst="rect">
              <a:avLst/>
            </a:prstGeom>
            <a:noFill/>
            <a:ln>
              <a:noFill/>
            </a:ln>
          </p:spPr>
          <p:style>
            <a:lnRef idx="0">
              <a:scrgbClr r="0" g="0" b="0"/>
            </a:lnRef>
            <a:fillRef idx="0">
              <a:scrgbClr r="0" g="0" b="0"/>
            </a:fillRef>
            <a:effectRef idx="0">
              <a:scrgbClr r="0" g="0" b="0"/>
            </a:effectRef>
            <a:fontRef idx="minor">
              <a:schemeClr val="accent2"/>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100" b="1">
                  <a:solidFill>
                    <a:srgbClr val="FF0000"/>
                  </a:solidFill>
                  <a:effectLst/>
                  <a:ea typeface="Calibri" panose="020F0502020204030204" pitchFamily="34" charset="0"/>
                  <a:cs typeface="Times New Roman" panose="02020603050405020304" pitchFamily="18" charset="0"/>
                </a:rPr>
                <a:t>Processor</a:t>
              </a:r>
              <a:endParaRPr lang="en-IN" sz="1100">
                <a:solidFill>
                  <a:srgbClr val="000000"/>
                </a:solidFill>
                <a:effectLst/>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97DF069B-3F9A-49D4-48F2-90D57177A976}"/>
                </a:ext>
              </a:extLst>
            </p:cNvPr>
            <p:cNvSpPr/>
            <p:nvPr/>
          </p:nvSpPr>
          <p:spPr>
            <a:xfrm>
              <a:off x="5453879" y="1735667"/>
              <a:ext cx="771525" cy="306889"/>
            </a:xfrm>
            <a:prstGeom prst="rect">
              <a:avLst/>
            </a:prstGeom>
            <a:noFill/>
            <a:ln>
              <a:noFill/>
            </a:ln>
          </p:spPr>
          <p:style>
            <a:lnRef idx="0">
              <a:scrgbClr r="0" g="0" b="0"/>
            </a:lnRef>
            <a:fillRef idx="0">
              <a:scrgbClr r="0" g="0" b="0"/>
            </a:fillRef>
            <a:effectRef idx="0">
              <a:scrgbClr r="0" g="0" b="0"/>
            </a:effectRef>
            <a:fontRef idx="minor">
              <a:schemeClr val="accent2"/>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pPr>
              <a:r>
                <a:rPr lang="en-US" sz="1100" b="1">
                  <a:solidFill>
                    <a:srgbClr val="FF0000"/>
                  </a:solidFill>
                  <a:effectLst/>
                  <a:ea typeface="Calibri" panose="020F0502020204030204" pitchFamily="34" charset="0"/>
                  <a:cs typeface="Times New Roman" panose="02020603050405020304" pitchFamily="18" charset="0"/>
                </a:rPr>
                <a:t>Distributed</a:t>
              </a:r>
              <a:endParaRPr lang="en-IN" sz="1100">
                <a:solidFill>
                  <a:srgbClr val="000000"/>
                </a:solidFill>
                <a:effectLst/>
                <a:ea typeface="Calibri" panose="020F0502020204030204" pitchFamily="34" charset="0"/>
                <a:cs typeface="Times New Roman" panose="02020603050405020304" pitchFamily="18" charset="0"/>
              </a:endParaRPr>
            </a:p>
          </p:txBody>
        </p:sp>
        <p:sp>
          <p:nvSpPr>
            <p:cNvPr id="19" name="Rectangle 18">
              <a:extLst>
                <a:ext uri="{FF2B5EF4-FFF2-40B4-BE49-F238E27FC236}">
                  <a16:creationId xmlns:a16="http://schemas.microsoft.com/office/drawing/2014/main" id="{A53039CE-105F-184A-2240-617F1BDA2211}"/>
                </a:ext>
              </a:extLst>
            </p:cNvPr>
            <p:cNvSpPr/>
            <p:nvPr/>
          </p:nvSpPr>
          <p:spPr>
            <a:xfrm>
              <a:off x="5525565" y="4217610"/>
              <a:ext cx="771525" cy="306705"/>
            </a:xfrm>
            <a:prstGeom prst="rect">
              <a:avLst/>
            </a:prstGeom>
            <a:noFill/>
            <a:ln>
              <a:noFill/>
            </a:ln>
          </p:spPr>
          <p:style>
            <a:lnRef idx="0">
              <a:scrgbClr r="0" g="0" b="0"/>
            </a:lnRef>
            <a:fillRef idx="0">
              <a:scrgbClr r="0" g="0" b="0"/>
            </a:fillRef>
            <a:effectRef idx="0">
              <a:scrgbClr r="0" g="0" b="0"/>
            </a:effectRef>
            <a:fontRef idx="minor">
              <a:schemeClr val="accent2"/>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pPr>
              <a:r>
                <a:rPr lang="en-US" sz="1100" b="1">
                  <a:solidFill>
                    <a:srgbClr val="FF0000"/>
                  </a:solidFill>
                  <a:effectLst/>
                  <a:ea typeface="Calibri" panose="020F0502020204030204" pitchFamily="34" charset="0"/>
                  <a:cs typeface="Times New Roman" panose="02020603050405020304" pitchFamily="18" charset="0"/>
                </a:rPr>
                <a:t>Retailer</a:t>
              </a:r>
              <a:endParaRPr lang="en-IN" sz="1100">
                <a:solidFill>
                  <a:srgbClr val="000000"/>
                </a:solidFill>
                <a:effectLst/>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id="{499023C0-DCCF-8BD3-D647-05A7F652E1DB}"/>
                </a:ext>
              </a:extLst>
            </p:cNvPr>
            <p:cNvSpPr/>
            <p:nvPr/>
          </p:nvSpPr>
          <p:spPr>
            <a:xfrm>
              <a:off x="2816322" y="4823252"/>
              <a:ext cx="771525" cy="306705"/>
            </a:xfrm>
            <a:prstGeom prst="rect">
              <a:avLst/>
            </a:prstGeom>
            <a:noFill/>
            <a:ln>
              <a:noFill/>
            </a:ln>
          </p:spPr>
          <p:style>
            <a:lnRef idx="0">
              <a:scrgbClr r="0" g="0" b="0"/>
            </a:lnRef>
            <a:fillRef idx="0">
              <a:scrgbClr r="0" g="0" b="0"/>
            </a:fillRef>
            <a:effectRef idx="0">
              <a:scrgbClr r="0" g="0" b="0"/>
            </a:effectRef>
            <a:fontRef idx="minor">
              <a:schemeClr val="accent2"/>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pPr>
              <a:r>
                <a:rPr lang="en-US" sz="1100" b="1">
                  <a:solidFill>
                    <a:srgbClr val="FF0000"/>
                  </a:solidFill>
                  <a:effectLst/>
                  <a:ea typeface="Calibri" panose="020F0502020204030204" pitchFamily="34" charset="0"/>
                  <a:cs typeface="Times New Roman" panose="02020603050405020304" pitchFamily="18" charset="0"/>
                </a:rPr>
                <a:t>Consumer</a:t>
              </a:r>
              <a:endParaRPr lang="en-IN" sz="1100">
                <a:solidFill>
                  <a:srgbClr val="000000"/>
                </a:solidFill>
                <a:effectLst/>
                <a:ea typeface="Calibri" panose="020F0502020204030204" pitchFamily="34" charset="0"/>
                <a:cs typeface="Times New Roman" panose="02020603050405020304" pitchFamily="18" charset="0"/>
              </a:endParaRPr>
            </a:p>
          </p:txBody>
        </p:sp>
        <p:sp>
          <p:nvSpPr>
            <p:cNvPr id="21" name="Rectangle 20">
              <a:extLst>
                <a:ext uri="{FF2B5EF4-FFF2-40B4-BE49-F238E27FC236}">
                  <a16:creationId xmlns:a16="http://schemas.microsoft.com/office/drawing/2014/main" id="{8660DEE7-1FF0-61AF-9F13-782EB4CDB298}"/>
                </a:ext>
              </a:extLst>
            </p:cNvPr>
            <p:cNvSpPr/>
            <p:nvPr/>
          </p:nvSpPr>
          <p:spPr>
            <a:xfrm>
              <a:off x="285379" y="4680748"/>
              <a:ext cx="771525" cy="306705"/>
            </a:xfrm>
            <a:prstGeom prst="rect">
              <a:avLst/>
            </a:prstGeom>
            <a:noFill/>
            <a:ln>
              <a:noFill/>
            </a:ln>
          </p:spPr>
          <p:style>
            <a:lnRef idx="0">
              <a:scrgbClr r="0" g="0" b="0"/>
            </a:lnRef>
            <a:fillRef idx="0">
              <a:scrgbClr r="0" g="0" b="0"/>
            </a:fillRef>
            <a:effectRef idx="0">
              <a:scrgbClr r="0" g="0" b="0"/>
            </a:effectRef>
            <a:fontRef idx="minor">
              <a:schemeClr val="accent2"/>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pPr>
              <a:r>
                <a:rPr lang="en-US" sz="1100" b="1">
                  <a:solidFill>
                    <a:srgbClr val="FF0000"/>
                  </a:solidFill>
                  <a:effectLst/>
                  <a:ea typeface="Calibri" panose="020F0502020204030204" pitchFamily="34" charset="0"/>
                  <a:cs typeface="Times New Roman" panose="02020603050405020304" pitchFamily="18" charset="0"/>
                </a:rPr>
                <a:t>Dataset</a:t>
              </a:r>
              <a:endParaRPr lang="en-IN" sz="1100">
                <a:solidFill>
                  <a:srgbClr val="000000"/>
                </a:solidFill>
                <a:effectLst/>
                <a:ea typeface="Calibri" panose="020F0502020204030204" pitchFamily="34" charset="0"/>
                <a:cs typeface="Times New Roman" panose="02020603050405020304" pitchFamily="18" charset="0"/>
              </a:endParaRPr>
            </a:p>
          </p:txBody>
        </p:sp>
        <p:cxnSp>
          <p:nvCxnSpPr>
            <p:cNvPr id="22" name="Straight Connector 21">
              <a:extLst>
                <a:ext uri="{FF2B5EF4-FFF2-40B4-BE49-F238E27FC236}">
                  <a16:creationId xmlns:a16="http://schemas.microsoft.com/office/drawing/2014/main" id="{3DCC8CE6-1FAE-C801-2443-41A208B61850}"/>
                </a:ext>
              </a:extLst>
            </p:cNvPr>
            <p:cNvCxnSpPr>
              <a:stCxn id="11" idx="3"/>
            </p:cNvCxnSpPr>
            <p:nvPr/>
          </p:nvCxnSpPr>
          <p:spPr>
            <a:xfrm flipV="1">
              <a:off x="797501" y="1365662"/>
              <a:ext cx="1886322" cy="12556"/>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9B7CE0F1-FE56-B5A8-03E3-3C38A4D329D9}"/>
                </a:ext>
              </a:extLst>
            </p:cNvPr>
            <p:cNvCxnSpPr>
              <a:stCxn id="12" idx="3"/>
              <a:endCxn id="13" idx="1"/>
            </p:cNvCxnSpPr>
            <p:nvPr/>
          </p:nvCxnSpPr>
          <p:spPr>
            <a:xfrm>
              <a:off x="3412673" y="1360868"/>
              <a:ext cx="2112892" cy="39545"/>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26314E49-3E04-2F6D-1FF6-DEC38DC4EB7F}"/>
                </a:ext>
              </a:extLst>
            </p:cNvPr>
            <p:cNvCxnSpPr/>
            <p:nvPr/>
          </p:nvCxnSpPr>
          <p:spPr>
            <a:xfrm flipH="1" flipV="1">
              <a:off x="5795156" y="1959429"/>
              <a:ext cx="84626" cy="160316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2C5416DF-8316-0CC1-93BD-791401B75751}"/>
                </a:ext>
              </a:extLst>
            </p:cNvPr>
            <p:cNvCxnSpPr/>
            <p:nvPr/>
          </p:nvCxnSpPr>
          <p:spPr>
            <a:xfrm flipV="1">
              <a:off x="3657600" y="4107858"/>
              <a:ext cx="1816923" cy="90065"/>
            </a:xfrm>
            <a:prstGeom prst="line">
              <a:avLst/>
            </a:prstGeom>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A22B8E7E-1C3B-3D2F-3D8B-B0F97E1EB123}"/>
                </a:ext>
              </a:extLst>
            </p:cNvPr>
            <p:cNvSpPr/>
            <p:nvPr/>
          </p:nvSpPr>
          <p:spPr>
            <a:xfrm>
              <a:off x="617517" y="881324"/>
              <a:ext cx="1923803" cy="496894"/>
            </a:xfrm>
            <a:prstGeom prst="rect">
              <a:avLst/>
            </a:prstGeom>
            <a:noFill/>
            <a:ln>
              <a:noFill/>
            </a:ln>
          </p:spPr>
          <p:style>
            <a:lnRef idx="0">
              <a:scrgbClr r="0" g="0" b="0"/>
            </a:lnRef>
            <a:fillRef idx="0">
              <a:scrgbClr r="0" g="0" b="0"/>
            </a:fillRef>
            <a:effectRef idx="0">
              <a:scrgbClr r="0" g="0" b="0"/>
            </a:effectRef>
            <a:fontRef idx="minor">
              <a:schemeClr val="accent2"/>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100">
                  <a:ln>
                    <a:noFill/>
                  </a:ln>
                  <a:solidFill>
                    <a:srgbClr val="000000"/>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Processer can buy a product from Farmer</a:t>
              </a:r>
              <a:endParaRPr lang="en-IN" sz="1100">
                <a:solidFill>
                  <a:srgbClr val="000000"/>
                </a:solidFill>
                <a:effectLst/>
                <a:ea typeface="Calibri" panose="020F0502020204030204" pitchFamily="34" charset="0"/>
                <a:cs typeface="Times New Roman" panose="02020603050405020304" pitchFamily="18" charset="0"/>
              </a:endParaRPr>
            </a:p>
          </p:txBody>
        </p:sp>
        <p:sp>
          <p:nvSpPr>
            <p:cNvPr id="27" name="Rectangle 26">
              <a:extLst>
                <a:ext uri="{FF2B5EF4-FFF2-40B4-BE49-F238E27FC236}">
                  <a16:creationId xmlns:a16="http://schemas.microsoft.com/office/drawing/2014/main" id="{C263ADC3-63BF-1542-4239-C8F82E399C4C}"/>
                </a:ext>
              </a:extLst>
            </p:cNvPr>
            <p:cNvSpPr/>
            <p:nvPr/>
          </p:nvSpPr>
          <p:spPr>
            <a:xfrm>
              <a:off x="3515851" y="893837"/>
              <a:ext cx="1923415" cy="49657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pPr>
              <a:r>
                <a:rPr lang="en-US" sz="1100">
                  <a:solidFill>
                    <a:srgbClr val="000000"/>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Distribute can buy a product from Processer</a:t>
              </a:r>
              <a:endParaRPr lang="en-IN" sz="1100">
                <a:solidFill>
                  <a:srgbClr val="000000"/>
                </a:solidFill>
                <a:effectLst/>
                <a:ea typeface="Calibri" panose="020F0502020204030204" pitchFamily="34" charset="0"/>
                <a:cs typeface="Times New Roman" panose="02020603050405020304" pitchFamily="18" charset="0"/>
              </a:endParaRPr>
            </a:p>
          </p:txBody>
        </p:sp>
        <p:sp>
          <p:nvSpPr>
            <p:cNvPr id="28" name="Rectangle 27">
              <a:extLst>
                <a:ext uri="{FF2B5EF4-FFF2-40B4-BE49-F238E27FC236}">
                  <a16:creationId xmlns:a16="http://schemas.microsoft.com/office/drawing/2014/main" id="{6132E2CB-EECD-2CBE-4B3C-85ED5C0A87E5}"/>
                </a:ext>
              </a:extLst>
            </p:cNvPr>
            <p:cNvSpPr/>
            <p:nvPr/>
          </p:nvSpPr>
          <p:spPr>
            <a:xfrm rot="5400000">
              <a:off x="5166360" y="2672852"/>
              <a:ext cx="1923415" cy="49657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pPr>
              <a:r>
                <a:rPr lang="en-US" sz="1100">
                  <a:solidFill>
                    <a:srgbClr val="000000"/>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Retailer can buy a product from Distribute</a:t>
              </a:r>
              <a:endParaRPr lang="en-IN" sz="1100">
                <a:solidFill>
                  <a:srgbClr val="000000"/>
                </a:solidFill>
                <a:effectLst/>
                <a:ea typeface="Calibri" panose="020F0502020204030204" pitchFamily="34" charset="0"/>
                <a:cs typeface="Times New Roman" panose="02020603050405020304" pitchFamily="18" charset="0"/>
              </a:endParaRPr>
            </a:p>
          </p:txBody>
        </p:sp>
        <p:sp>
          <p:nvSpPr>
            <p:cNvPr id="29" name="Rectangle 28">
              <a:extLst>
                <a:ext uri="{FF2B5EF4-FFF2-40B4-BE49-F238E27FC236}">
                  <a16:creationId xmlns:a16="http://schemas.microsoft.com/office/drawing/2014/main" id="{BA5C85EC-6BAB-CC1D-8EAD-26E1EDA53050}"/>
                </a:ext>
              </a:extLst>
            </p:cNvPr>
            <p:cNvSpPr/>
            <p:nvPr/>
          </p:nvSpPr>
          <p:spPr>
            <a:xfrm>
              <a:off x="3762486" y="4197923"/>
              <a:ext cx="1724276" cy="49657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pPr>
              <a:r>
                <a:rPr lang="en-US" sz="1100">
                  <a:solidFill>
                    <a:srgbClr val="000000"/>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Consumer can </a:t>
              </a:r>
              <a:r>
                <a:rPr lang="en-US" sz="1100">
                  <a:solidFill>
                    <a:srgbClr val="000000"/>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Purchase</a:t>
              </a:r>
              <a:r>
                <a:rPr lang="en-US" sz="1100">
                  <a:solidFill>
                    <a:srgbClr val="000000"/>
                  </a:solidFill>
                  <a:effectLst>
                    <a:outerShdw blurRad="50800" dist="38100" algn="tr" rotWithShape="0">
                      <a:prstClr val="black">
                        <a:alpha val="40000"/>
                      </a:prstClr>
                    </a:outerShdw>
                  </a:effectLst>
                  <a:ea typeface="Calibri" panose="020F0502020204030204" pitchFamily="34" charset="0"/>
                  <a:cs typeface="Times New Roman" panose="02020603050405020304" pitchFamily="18" charset="0"/>
                </a:rPr>
                <a:t> a product from Retailer</a:t>
              </a:r>
              <a:endParaRPr lang="en-IN" sz="1100">
                <a:solidFill>
                  <a:srgbClr val="000000"/>
                </a:solidFill>
                <a:effectLst/>
                <a:ea typeface="Calibri" panose="020F0502020204030204" pitchFamily="34" charset="0"/>
                <a:cs typeface="Times New Roman" panose="02020603050405020304" pitchFamily="18" charset="0"/>
              </a:endParaRPr>
            </a:p>
          </p:txBody>
        </p:sp>
        <p:cxnSp>
          <p:nvCxnSpPr>
            <p:cNvPr id="30" name="Straight Arrow Connector 29">
              <a:extLst>
                <a:ext uri="{FF2B5EF4-FFF2-40B4-BE49-F238E27FC236}">
                  <a16:creationId xmlns:a16="http://schemas.microsoft.com/office/drawing/2014/main" id="{188C4096-992E-6823-EDB9-BE36BFCABE7D}"/>
                </a:ext>
              </a:extLst>
            </p:cNvPr>
            <p:cNvCxnSpPr>
              <a:stCxn id="16" idx="2"/>
            </p:cNvCxnSpPr>
            <p:nvPr/>
          </p:nvCxnSpPr>
          <p:spPr>
            <a:xfrm flipH="1">
              <a:off x="451262" y="2008799"/>
              <a:ext cx="5938" cy="16131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294D8A0B-E953-FDC8-291C-BF821BA7BA9D}"/>
                </a:ext>
              </a:extLst>
            </p:cNvPr>
            <p:cNvCxnSpPr/>
            <p:nvPr/>
          </p:nvCxnSpPr>
          <p:spPr>
            <a:xfrm flipV="1">
              <a:off x="1163782" y="1591294"/>
              <a:ext cx="1553705" cy="19356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40C3D5F4-385F-448A-FC49-286A6FD0A776}"/>
                </a:ext>
              </a:extLst>
            </p:cNvPr>
            <p:cNvCxnSpPr/>
            <p:nvPr/>
          </p:nvCxnSpPr>
          <p:spPr>
            <a:xfrm flipV="1">
              <a:off x="1092530" y="1603169"/>
              <a:ext cx="4394232" cy="2137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0D90AEFE-8E6D-769C-D619-5AD8CB421293}"/>
                </a:ext>
              </a:extLst>
            </p:cNvPr>
            <p:cNvCxnSpPr/>
            <p:nvPr/>
          </p:nvCxnSpPr>
          <p:spPr>
            <a:xfrm flipV="1">
              <a:off x="1233163" y="3740727"/>
              <a:ext cx="4241361" cy="1058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4BBB925F-D479-7125-D9D2-FCDD3B555059}"/>
                </a:ext>
              </a:extLst>
            </p:cNvPr>
            <p:cNvCxnSpPr/>
            <p:nvPr/>
          </p:nvCxnSpPr>
          <p:spPr>
            <a:xfrm>
              <a:off x="1196585" y="4342389"/>
              <a:ext cx="14843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5" name="Picture 34">
              <a:extLst>
                <a:ext uri="{FF2B5EF4-FFF2-40B4-BE49-F238E27FC236}">
                  <a16:creationId xmlns:a16="http://schemas.microsoft.com/office/drawing/2014/main" id="{61BA18B2-EE1A-8370-B3BF-65A91F685D1A}"/>
                </a:ext>
              </a:extLst>
            </p:cNvPr>
            <p:cNvPicPr>
              <a:picLocks noChangeAspect="1"/>
            </p:cNvPicPr>
            <p:nvPr/>
          </p:nvPicPr>
          <p:blipFill>
            <a:blip r:embed="rId9"/>
            <a:stretch>
              <a:fillRect/>
            </a:stretch>
          </p:blipFill>
          <p:spPr>
            <a:xfrm>
              <a:off x="130628" y="3601964"/>
              <a:ext cx="1102535" cy="1102535"/>
            </a:xfrm>
            <a:prstGeom prst="rect">
              <a:avLst/>
            </a:prstGeom>
          </p:spPr>
        </p:pic>
        <p:sp>
          <p:nvSpPr>
            <p:cNvPr id="36" name="Rectangle 35">
              <a:extLst>
                <a:ext uri="{FF2B5EF4-FFF2-40B4-BE49-F238E27FC236}">
                  <a16:creationId xmlns:a16="http://schemas.microsoft.com/office/drawing/2014/main" id="{1E857D34-53C1-330E-6117-EBD0A189F940}"/>
                </a:ext>
              </a:extLst>
            </p:cNvPr>
            <p:cNvSpPr/>
            <p:nvPr/>
          </p:nvSpPr>
          <p:spPr>
            <a:xfrm rot="16200000">
              <a:off x="-140648" y="2639903"/>
              <a:ext cx="924421" cy="356261"/>
            </a:xfrm>
            <a:prstGeom prst="rect">
              <a:avLst/>
            </a:prstGeom>
            <a:noFill/>
            <a:ln>
              <a:noFill/>
            </a:ln>
          </p:spPr>
          <p:style>
            <a:lnRef idx="0">
              <a:scrgbClr r="0" g="0" b="0"/>
            </a:lnRef>
            <a:fillRef idx="0">
              <a:scrgbClr r="0" g="0" b="0"/>
            </a:fillRef>
            <a:effectRef idx="0">
              <a:scrgbClr r="0" g="0" b="0"/>
            </a:effectRef>
            <a:fontRef idx="minor">
              <a:schemeClr val="accent2"/>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pPr>
              <a:r>
                <a:rPr lang="en-US" sz="1100">
                  <a:solidFill>
                    <a:srgbClr val="000000"/>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Add Crop</a:t>
              </a:r>
              <a:endParaRPr lang="en-IN" sz="1100">
                <a:solidFill>
                  <a:srgbClr val="000000"/>
                </a:solidFill>
                <a:effectLst/>
                <a:ea typeface="Calibri" panose="020F0502020204030204" pitchFamily="34" charset="0"/>
                <a:cs typeface="Times New Roman" panose="02020603050405020304" pitchFamily="18" charset="0"/>
              </a:endParaRPr>
            </a:p>
          </p:txBody>
        </p:sp>
        <p:cxnSp>
          <p:nvCxnSpPr>
            <p:cNvPr id="37" name="Straight Arrow Connector 36">
              <a:extLst>
                <a:ext uri="{FF2B5EF4-FFF2-40B4-BE49-F238E27FC236}">
                  <a16:creationId xmlns:a16="http://schemas.microsoft.com/office/drawing/2014/main" id="{66EC9E58-13CF-43D3-5AEB-53EB10414F19}"/>
                </a:ext>
              </a:extLst>
            </p:cNvPr>
            <p:cNvCxnSpPr>
              <a:stCxn id="35" idx="0"/>
            </p:cNvCxnSpPr>
            <p:nvPr/>
          </p:nvCxnSpPr>
          <p:spPr>
            <a:xfrm flipV="1">
              <a:off x="681896" y="1947553"/>
              <a:ext cx="0" cy="1654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0604706D-FA13-986A-C998-8047F0AA2386}"/>
                </a:ext>
              </a:extLst>
            </p:cNvPr>
            <p:cNvSpPr/>
            <p:nvPr/>
          </p:nvSpPr>
          <p:spPr>
            <a:xfrm rot="5400000">
              <a:off x="-23577" y="2486992"/>
              <a:ext cx="1830644" cy="49657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pPr>
              <a:r>
                <a:rPr lang="en-US" sz="1100" dirty="0">
                  <a:solidFill>
                    <a:srgbClr val="000000"/>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View Processer Hash Key value</a:t>
              </a:r>
              <a:endParaRPr lang="en-IN" sz="1100" dirty="0">
                <a:solidFill>
                  <a:srgbClr val="000000"/>
                </a:solidFill>
                <a:effectLst/>
                <a:ea typeface="Calibri" panose="020F0502020204030204" pitchFamily="34" charset="0"/>
                <a:cs typeface="Times New Roman" panose="02020603050405020304" pitchFamily="18" charset="0"/>
              </a:endParaRPr>
            </a:p>
          </p:txBody>
        </p:sp>
        <p:sp>
          <p:nvSpPr>
            <p:cNvPr id="39" name="Rectangle 38">
              <a:extLst>
                <a:ext uri="{FF2B5EF4-FFF2-40B4-BE49-F238E27FC236}">
                  <a16:creationId xmlns:a16="http://schemas.microsoft.com/office/drawing/2014/main" id="{6601FC54-F002-37E3-7D44-9855868860E7}"/>
                </a:ext>
              </a:extLst>
            </p:cNvPr>
            <p:cNvSpPr/>
            <p:nvPr/>
          </p:nvSpPr>
          <p:spPr>
            <a:xfrm rot="18804667">
              <a:off x="1157240" y="1945697"/>
              <a:ext cx="1487170" cy="49657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pPr>
              <a:r>
                <a:rPr lang="en-US" sz="1100">
                  <a:solidFill>
                    <a:srgbClr val="000000"/>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View Distribute Hash Key value</a:t>
              </a:r>
              <a:endParaRPr lang="en-IN" sz="1100">
                <a:solidFill>
                  <a:srgbClr val="000000"/>
                </a:solidFill>
                <a:effectLst/>
                <a:ea typeface="Calibri" panose="020F0502020204030204" pitchFamily="34" charset="0"/>
                <a:cs typeface="Times New Roman" panose="02020603050405020304" pitchFamily="18" charset="0"/>
              </a:endParaRPr>
            </a:p>
          </p:txBody>
        </p:sp>
        <p:sp>
          <p:nvSpPr>
            <p:cNvPr id="40" name="Rectangle 39">
              <a:extLst>
                <a:ext uri="{FF2B5EF4-FFF2-40B4-BE49-F238E27FC236}">
                  <a16:creationId xmlns:a16="http://schemas.microsoft.com/office/drawing/2014/main" id="{CB2D81AF-FCF8-3302-FEBA-A710475A5BE8}"/>
                </a:ext>
              </a:extLst>
            </p:cNvPr>
            <p:cNvSpPr/>
            <p:nvPr/>
          </p:nvSpPr>
          <p:spPr>
            <a:xfrm rot="19863409">
              <a:off x="2748534" y="2086594"/>
              <a:ext cx="1487170" cy="49657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pPr>
              <a:r>
                <a:rPr lang="en-US" sz="1100" dirty="0">
                  <a:solidFill>
                    <a:srgbClr val="000000"/>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View Retailer Hash Key value</a:t>
              </a:r>
              <a:endParaRPr lang="en-IN" sz="1100" dirty="0">
                <a:solidFill>
                  <a:srgbClr val="000000"/>
                </a:solidFill>
                <a:effectLst/>
                <a:ea typeface="Calibri" panose="020F0502020204030204" pitchFamily="34" charset="0"/>
                <a:cs typeface="Times New Roman" panose="02020603050405020304" pitchFamily="18" charset="0"/>
              </a:endParaRPr>
            </a:p>
          </p:txBody>
        </p:sp>
        <p:sp>
          <p:nvSpPr>
            <p:cNvPr id="41" name="Rectangle 40">
              <a:extLst>
                <a:ext uri="{FF2B5EF4-FFF2-40B4-BE49-F238E27FC236}">
                  <a16:creationId xmlns:a16="http://schemas.microsoft.com/office/drawing/2014/main" id="{91EDD0D3-94B3-33EA-A8C3-A04B9BFDC6E4}"/>
                </a:ext>
              </a:extLst>
            </p:cNvPr>
            <p:cNvSpPr/>
            <p:nvPr/>
          </p:nvSpPr>
          <p:spPr>
            <a:xfrm>
              <a:off x="3544181" y="3280244"/>
              <a:ext cx="1487170" cy="49657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pPr>
              <a:r>
                <a:rPr lang="en-US" sz="1100">
                  <a:solidFill>
                    <a:srgbClr val="000000"/>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View Consumer Hash Key value</a:t>
              </a:r>
              <a:endParaRPr lang="en-IN" sz="1100">
                <a:solidFill>
                  <a:srgbClr val="000000"/>
                </a:solidFill>
                <a:effectLst/>
                <a:ea typeface="Calibri" panose="020F0502020204030204" pitchFamily="34" charset="0"/>
                <a:cs typeface="Times New Roman" panose="02020603050405020304" pitchFamily="18" charset="0"/>
              </a:endParaRPr>
            </a:p>
          </p:txBody>
        </p:sp>
        <p:sp>
          <p:nvSpPr>
            <p:cNvPr id="42" name="Rectangle 41">
              <a:extLst>
                <a:ext uri="{FF2B5EF4-FFF2-40B4-BE49-F238E27FC236}">
                  <a16:creationId xmlns:a16="http://schemas.microsoft.com/office/drawing/2014/main" id="{7F1EE211-3367-2551-92E5-74D597DC24E1}"/>
                </a:ext>
              </a:extLst>
            </p:cNvPr>
            <p:cNvSpPr/>
            <p:nvPr/>
          </p:nvSpPr>
          <p:spPr>
            <a:xfrm>
              <a:off x="1234082" y="3869763"/>
              <a:ext cx="1487170" cy="49657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pPr>
              <a:r>
                <a:rPr lang="en-US" sz="1100">
                  <a:solidFill>
                    <a:srgbClr val="000000"/>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View Retailer Hash Key value</a:t>
              </a:r>
              <a:endParaRPr lang="en-IN" sz="1100">
                <a:solidFill>
                  <a:srgbClr val="000000"/>
                </a:solidFill>
                <a:effectLst/>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4182066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0E6D-95E2-4379-8A49-FE8C1880EF66}"/>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MODULES</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6719E3C-19A6-47F5-8F8C-20872158AA35}"/>
              </a:ext>
            </a:extLst>
          </p:cNvPr>
          <p:cNvSpPr>
            <a:spLocks noGrp="1"/>
          </p:cNvSpPr>
          <p:nvPr>
            <p:ph type="body" idx="1"/>
          </p:nvPr>
        </p:nvSpPr>
        <p:spPr>
          <a:xfrm>
            <a:off x="569187" y="1083144"/>
            <a:ext cx="7792513" cy="2977211"/>
          </a:xfrm>
        </p:spPr>
        <p:txBody>
          <a:bodyPr/>
          <a:lstStyle/>
          <a:p>
            <a:pPr marL="0" indent="0">
              <a:lnSpc>
                <a:spcPct val="150000"/>
              </a:lnSpc>
              <a:spcBef>
                <a:spcPts val="1400"/>
              </a:spcBef>
              <a:buSzPts val="2400"/>
              <a:buNone/>
            </a:pPr>
            <a:r>
              <a:rPr lang="en-US" sz="1800" dirty="0">
                <a:solidFill>
                  <a:schemeClr val="tx1"/>
                </a:solidFill>
                <a:latin typeface="Times New Roman" pitchFamily="18" charset="0"/>
                <a:cs typeface="Times New Roman" pitchFamily="18" charset="0"/>
                <a:sym typeface="Times New Roman"/>
              </a:rPr>
              <a:t>In this project has five modules:</a:t>
            </a:r>
          </a:p>
          <a:p>
            <a:pPr marL="285750" indent="-285750">
              <a:lnSpc>
                <a:spcPct val="150000"/>
              </a:lnSpc>
              <a:spcBef>
                <a:spcPts val="1400"/>
              </a:spcBef>
              <a:buSzPts val="2400"/>
              <a:buFont typeface="Arial" panose="020B0604020202020204" pitchFamily="34" charset="0"/>
              <a:buChar char="•"/>
            </a:pPr>
            <a:r>
              <a:rPr lang="en-US" sz="1800" dirty="0">
                <a:solidFill>
                  <a:schemeClr val="tx1"/>
                </a:solidFill>
                <a:latin typeface="Times New Roman" pitchFamily="18" charset="0"/>
                <a:cs typeface="Times New Roman" pitchFamily="18" charset="0"/>
              </a:rPr>
              <a:t>Farmer</a:t>
            </a:r>
          </a:p>
          <a:p>
            <a:pPr marL="285750" indent="-285750">
              <a:lnSpc>
                <a:spcPct val="150000"/>
              </a:lnSpc>
              <a:spcBef>
                <a:spcPts val="1400"/>
              </a:spcBef>
              <a:buSzPts val="2400"/>
              <a:buFont typeface="Arial" panose="020B0604020202020204" pitchFamily="34" charset="0"/>
              <a:buChar char="•"/>
            </a:pPr>
            <a:r>
              <a:rPr lang="en-US" sz="1800" dirty="0">
                <a:solidFill>
                  <a:schemeClr val="tx1"/>
                </a:solidFill>
                <a:latin typeface="Times New Roman" pitchFamily="18" charset="0"/>
                <a:cs typeface="Times New Roman" pitchFamily="18" charset="0"/>
              </a:rPr>
              <a:t>Processor</a:t>
            </a:r>
          </a:p>
          <a:p>
            <a:pPr marL="285750" indent="-285750">
              <a:lnSpc>
                <a:spcPct val="150000"/>
              </a:lnSpc>
              <a:spcBef>
                <a:spcPts val="1400"/>
              </a:spcBef>
              <a:buSzPts val="2400"/>
              <a:buFont typeface="Arial" panose="020B0604020202020204" pitchFamily="34" charset="0"/>
              <a:buChar char="•"/>
            </a:pPr>
            <a:r>
              <a:rPr lang="en-US" sz="1800" dirty="0">
                <a:solidFill>
                  <a:schemeClr val="tx1"/>
                </a:solidFill>
                <a:latin typeface="Times New Roman" pitchFamily="18" charset="0"/>
                <a:cs typeface="Times New Roman" pitchFamily="18" charset="0"/>
              </a:rPr>
              <a:t>Distributed</a:t>
            </a:r>
          </a:p>
          <a:p>
            <a:pPr marL="285750" indent="-285750">
              <a:lnSpc>
                <a:spcPct val="150000"/>
              </a:lnSpc>
              <a:spcBef>
                <a:spcPts val="1400"/>
              </a:spcBef>
              <a:buSzPts val="2400"/>
              <a:buFont typeface="Arial" panose="020B0604020202020204" pitchFamily="34" charset="0"/>
              <a:buChar char="•"/>
            </a:pPr>
            <a:r>
              <a:rPr lang="en-US" sz="1800" dirty="0">
                <a:solidFill>
                  <a:schemeClr val="tx1"/>
                </a:solidFill>
                <a:latin typeface="Times New Roman" pitchFamily="18" charset="0"/>
                <a:cs typeface="Times New Roman" pitchFamily="18" charset="0"/>
              </a:rPr>
              <a:t>Retailer</a:t>
            </a:r>
          </a:p>
          <a:p>
            <a:pPr marL="285750" indent="-285750">
              <a:lnSpc>
                <a:spcPct val="150000"/>
              </a:lnSpc>
              <a:spcBef>
                <a:spcPts val="1400"/>
              </a:spcBef>
              <a:buSzPts val="2400"/>
              <a:buFont typeface="Arial" panose="020B0604020202020204" pitchFamily="34" charset="0"/>
              <a:buChar char="•"/>
            </a:pPr>
            <a:r>
              <a:rPr lang="en-US" sz="1800" dirty="0">
                <a:solidFill>
                  <a:schemeClr val="tx1"/>
                </a:solidFill>
                <a:latin typeface="Times New Roman" pitchFamily="18" charset="0"/>
                <a:cs typeface="Times New Roman" pitchFamily="18" charset="0"/>
              </a:rPr>
              <a:t>Consumer</a:t>
            </a:r>
          </a:p>
        </p:txBody>
      </p:sp>
      <p:sp>
        <p:nvSpPr>
          <p:cNvPr id="5" name="Slide Number Placeholder 4">
            <a:extLst>
              <a:ext uri="{FF2B5EF4-FFF2-40B4-BE49-F238E27FC236}">
                <a16:creationId xmlns:a16="http://schemas.microsoft.com/office/drawing/2014/main" id="{7F294BDD-1CAA-4340-A812-7EB026C53D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6" name="Picture 5">
            <a:extLst>
              <a:ext uri="{FF2B5EF4-FFF2-40B4-BE49-F238E27FC236}">
                <a16:creationId xmlns:a16="http://schemas.microsoft.com/office/drawing/2014/main" id="{61BCB0D1-6637-428B-9835-F7238B1CF4EB}"/>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994592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75017-27AF-477A-937E-924C624A40C2}"/>
              </a:ext>
            </a:extLst>
          </p:cNvPr>
          <p:cNvSpPr>
            <a:spLocks noGrp="1"/>
          </p:cNvSpPr>
          <p:nvPr>
            <p:ph type="title"/>
          </p:nvPr>
        </p:nvSpPr>
        <p:spPr>
          <a:xfrm>
            <a:off x="814275" y="271551"/>
            <a:ext cx="5258400" cy="766200"/>
          </a:xfrm>
        </p:spPr>
        <p:txBody>
          <a:bodyPr/>
          <a:lstStyle/>
          <a:p>
            <a:pPr>
              <a:lnSpc>
                <a:spcPct val="150000"/>
              </a:lnSpc>
              <a:spcBef>
                <a:spcPts val="1400"/>
              </a:spcBef>
              <a:buSzPts val="2400"/>
            </a:pPr>
            <a:r>
              <a:rPr lang="en-US" sz="2400" dirty="0">
                <a:solidFill>
                  <a:schemeClr val="bg1"/>
                </a:solidFill>
                <a:latin typeface="Times New Roman" pitchFamily="18" charset="0"/>
                <a:cs typeface="Times New Roman" pitchFamily="18" charset="0"/>
              </a:rPr>
              <a:t>FARMER</a:t>
            </a:r>
          </a:p>
        </p:txBody>
      </p:sp>
      <p:sp>
        <p:nvSpPr>
          <p:cNvPr id="3" name="Text Placeholder 2">
            <a:extLst>
              <a:ext uri="{FF2B5EF4-FFF2-40B4-BE49-F238E27FC236}">
                <a16:creationId xmlns:a16="http://schemas.microsoft.com/office/drawing/2014/main" id="{E4D4A20E-0B6E-4A6C-A06A-2ED4471832A2}"/>
              </a:ext>
            </a:extLst>
          </p:cNvPr>
          <p:cNvSpPr>
            <a:spLocks noGrp="1"/>
          </p:cNvSpPr>
          <p:nvPr>
            <p:ph type="body" idx="1"/>
          </p:nvPr>
        </p:nvSpPr>
        <p:spPr>
          <a:xfrm>
            <a:off x="418341" y="1789323"/>
            <a:ext cx="7943359" cy="4350220"/>
          </a:xfrm>
        </p:spPr>
        <p:txBody>
          <a:bodyPr/>
          <a:lstStyle/>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Register the account with the basic information</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Login account with the correct username and password</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Farmer can add crop</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Once the processer can buy the product. Farmer can view the hash key value view status </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Logout</a:t>
            </a:r>
            <a:endParaRPr lang="en-US" sz="1800"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endParaRPr>
          </a:p>
        </p:txBody>
      </p:sp>
      <p:sp>
        <p:nvSpPr>
          <p:cNvPr id="5" name="Slide Number Placeholder 4">
            <a:extLst>
              <a:ext uri="{FF2B5EF4-FFF2-40B4-BE49-F238E27FC236}">
                <a16:creationId xmlns:a16="http://schemas.microsoft.com/office/drawing/2014/main" id="{D084F1C1-3678-4CBC-8328-FAEB49D00F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2533223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75017-27AF-477A-937E-924C624A40C2}"/>
              </a:ext>
            </a:extLst>
          </p:cNvPr>
          <p:cNvSpPr>
            <a:spLocks noGrp="1"/>
          </p:cNvSpPr>
          <p:nvPr>
            <p:ph type="title"/>
          </p:nvPr>
        </p:nvSpPr>
        <p:spPr>
          <a:xfrm>
            <a:off x="814275" y="271551"/>
            <a:ext cx="5258400" cy="766200"/>
          </a:xfrm>
        </p:spPr>
        <p:txBody>
          <a:bodyPr/>
          <a:lstStyle/>
          <a:p>
            <a:pPr>
              <a:lnSpc>
                <a:spcPct val="150000"/>
              </a:lnSpc>
              <a:spcBef>
                <a:spcPts val="1400"/>
              </a:spcBef>
              <a:buSzPts val="2400"/>
            </a:pPr>
            <a:r>
              <a:rPr lang="en-US" sz="2400" dirty="0">
                <a:solidFill>
                  <a:schemeClr val="bg1"/>
                </a:solidFill>
                <a:latin typeface="Times New Roman" pitchFamily="18" charset="0"/>
                <a:cs typeface="Times New Roman" pitchFamily="18" charset="0"/>
              </a:rPr>
              <a:t>PROCESSOR</a:t>
            </a:r>
          </a:p>
        </p:txBody>
      </p:sp>
      <p:sp>
        <p:nvSpPr>
          <p:cNvPr id="3" name="Text Placeholder 2">
            <a:extLst>
              <a:ext uri="{FF2B5EF4-FFF2-40B4-BE49-F238E27FC236}">
                <a16:creationId xmlns:a16="http://schemas.microsoft.com/office/drawing/2014/main" id="{E4D4A20E-0B6E-4A6C-A06A-2ED4471832A2}"/>
              </a:ext>
            </a:extLst>
          </p:cNvPr>
          <p:cNvSpPr>
            <a:spLocks noGrp="1"/>
          </p:cNvSpPr>
          <p:nvPr>
            <p:ph type="body" idx="1"/>
          </p:nvPr>
        </p:nvSpPr>
        <p:spPr>
          <a:xfrm>
            <a:off x="418341" y="1658694"/>
            <a:ext cx="7943359" cy="4350220"/>
          </a:xfrm>
        </p:spPr>
        <p:txBody>
          <a:bodyPr/>
          <a:lstStyle/>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Register the account with the basic information</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Login account with the correct username and password</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Processer can buy the product</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Once the Distributor can buy the product. Processor can view the Hash key value view status </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Logout</a:t>
            </a:r>
            <a:endParaRPr lang="en-US" sz="1800"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endParaRPr>
          </a:p>
        </p:txBody>
      </p:sp>
      <p:sp>
        <p:nvSpPr>
          <p:cNvPr id="5" name="Slide Number Placeholder 4">
            <a:extLst>
              <a:ext uri="{FF2B5EF4-FFF2-40B4-BE49-F238E27FC236}">
                <a16:creationId xmlns:a16="http://schemas.microsoft.com/office/drawing/2014/main" id="{D084F1C1-3678-4CBC-8328-FAEB49D00F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4285013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75017-27AF-477A-937E-924C624A40C2}"/>
              </a:ext>
            </a:extLst>
          </p:cNvPr>
          <p:cNvSpPr>
            <a:spLocks noGrp="1"/>
          </p:cNvSpPr>
          <p:nvPr>
            <p:ph type="title"/>
          </p:nvPr>
        </p:nvSpPr>
        <p:spPr>
          <a:xfrm>
            <a:off x="814275" y="271551"/>
            <a:ext cx="5258400" cy="766200"/>
          </a:xfrm>
        </p:spPr>
        <p:txBody>
          <a:bodyPr/>
          <a:lstStyle/>
          <a:p>
            <a:pPr>
              <a:lnSpc>
                <a:spcPct val="150000"/>
              </a:lnSpc>
              <a:spcBef>
                <a:spcPts val="1400"/>
              </a:spcBef>
              <a:buSzPts val="2400"/>
            </a:pPr>
            <a:r>
              <a:rPr lang="en-US" sz="2400" dirty="0">
                <a:solidFill>
                  <a:schemeClr val="bg1"/>
                </a:solidFill>
                <a:latin typeface="Times New Roman" pitchFamily="18" charset="0"/>
                <a:cs typeface="Times New Roman" pitchFamily="18" charset="0"/>
              </a:rPr>
              <a:t>DISTRIBUTOR</a:t>
            </a:r>
          </a:p>
        </p:txBody>
      </p:sp>
      <p:sp>
        <p:nvSpPr>
          <p:cNvPr id="3" name="Text Placeholder 2">
            <a:extLst>
              <a:ext uri="{FF2B5EF4-FFF2-40B4-BE49-F238E27FC236}">
                <a16:creationId xmlns:a16="http://schemas.microsoft.com/office/drawing/2014/main" id="{E4D4A20E-0B6E-4A6C-A06A-2ED4471832A2}"/>
              </a:ext>
            </a:extLst>
          </p:cNvPr>
          <p:cNvSpPr>
            <a:spLocks noGrp="1"/>
          </p:cNvSpPr>
          <p:nvPr>
            <p:ph type="body" idx="1"/>
          </p:nvPr>
        </p:nvSpPr>
        <p:spPr>
          <a:xfrm>
            <a:off x="418341" y="1606443"/>
            <a:ext cx="7943359" cy="4350220"/>
          </a:xfrm>
        </p:spPr>
        <p:txBody>
          <a:bodyPr/>
          <a:lstStyle/>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Register the account with the basic information</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Login account with the correct username and password</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Distributor can buy the product</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Once the Retailer can buy the product. Distributor can view the Hash key value view status </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Logout</a:t>
            </a:r>
            <a:endParaRPr lang="en-US" sz="1800"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D084F1C1-3678-4CBC-8328-FAEB49D00F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1977972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75017-27AF-477A-937E-924C624A40C2}"/>
              </a:ext>
            </a:extLst>
          </p:cNvPr>
          <p:cNvSpPr>
            <a:spLocks noGrp="1"/>
          </p:cNvSpPr>
          <p:nvPr>
            <p:ph type="title"/>
          </p:nvPr>
        </p:nvSpPr>
        <p:spPr>
          <a:xfrm>
            <a:off x="814275" y="271551"/>
            <a:ext cx="5258400" cy="766200"/>
          </a:xfrm>
        </p:spPr>
        <p:txBody>
          <a:bodyPr/>
          <a:lstStyle/>
          <a:p>
            <a:pPr>
              <a:lnSpc>
                <a:spcPct val="150000"/>
              </a:lnSpc>
              <a:spcBef>
                <a:spcPts val="1400"/>
              </a:spcBef>
              <a:buSzPts val="2400"/>
            </a:pPr>
            <a:r>
              <a:rPr lang="en-US" sz="2400" dirty="0">
                <a:solidFill>
                  <a:schemeClr val="bg1"/>
                </a:solidFill>
                <a:latin typeface="Times New Roman" pitchFamily="18" charset="0"/>
                <a:cs typeface="Times New Roman" pitchFamily="18" charset="0"/>
              </a:rPr>
              <a:t>RETAILER</a:t>
            </a:r>
          </a:p>
        </p:txBody>
      </p:sp>
      <p:sp>
        <p:nvSpPr>
          <p:cNvPr id="3" name="Text Placeholder 2">
            <a:extLst>
              <a:ext uri="{FF2B5EF4-FFF2-40B4-BE49-F238E27FC236}">
                <a16:creationId xmlns:a16="http://schemas.microsoft.com/office/drawing/2014/main" id="{E4D4A20E-0B6E-4A6C-A06A-2ED4471832A2}"/>
              </a:ext>
            </a:extLst>
          </p:cNvPr>
          <p:cNvSpPr>
            <a:spLocks noGrp="1"/>
          </p:cNvSpPr>
          <p:nvPr>
            <p:ph type="body" idx="1"/>
          </p:nvPr>
        </p:nvSpPr>
        <p:spPr>
          <a:xfrm>
            <a:off x="418341" y="1724008"/>
            <a:ext cx="7943359" cy="4350220"/>
          </a:xfrm>
        </p:spPr>
        <p:txBody>
          <a:bodyPr/>
          <a:lstStyle/>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Register the account with the basic information</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Login account with the correct username and password</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Retailer can buy the product</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Once the Consumer can buy the product. Retailer can view the Hash key value view status </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Logout</a:t>
            </a:r>
            <a:endParaRPr lang="en-US" sz="1800"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D084F1C1-3678-4CBC-8328-FAEB49D00F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1998777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75017-27AF-477A-937E-924C624A40C2}"/>
              </a:ext>
            </a:extLst>
          </p:cNvPr>
          <p:cNvSpPr>
            <a:spLocks noGrp="1"/>
          </p:cNvSpPr>
          <p:nvPr>
            <p:ph type="title"/>
          </p:nvPr>
        </p:nvSpPr>
        <p:spPr>
          <a:xfrm>
            <a:off x="814275" y="271551"/>
            <a:ext cx="5258400" cy="766200"/>
          </a:xfrm>
        </p:spPr>
        <p:txBody>
          <a:bodyPr/>
          <a:lstStyle/>
          <a:p>
            <a:pPr>
              <a:lnSpc>
                <a:spcPct val="150000"/>
              </a:lnSpc>
              <a:spcBef>
                <a:spcPts val="1400"/>
              </a:spcBef>
              <a:buSzPts val="2400"/>
            </a:pPr>
            <a:r>
              <a:rPr lang="en-US" sz="2400" dirty="0">
                <a:solidFill>
                  <a:schemeClr val="bg1"/>
                </a:solidFill>
                <a:latin typeface="Times New Roman" pitchFamily="18" charset="0"/>
                <a:cs typeface="Times New Roman" pitchFamily="18" charset="0"/>
              </a:rPr>
              <a:t>CONSUMER</a:t>
            </a:r>
          </a:p>
        </p:txBody>
      </p:sp>
      <p:sp>
        <p:nvSpPr>
          <p:cNvPr id="3" name="Text Placeholder 2">
            <a:extLst>
              <a:ext uri="{FF2B5EF4-FFF2-40B4-BE49-F238E27FC236}">
                <a16:creationId xmlns:a16="http://schemas.microsoft.com/office/drawing/2014/main" id="{E4D4A20E-0B6E-4A6C-A06A-2ED4471832A2}"/>
              </a:ext>
            </a:extLst>
          </p:cNvPr>
          <p:cNvSpPr>
            <a:spLocks noGrp="1"/>
          </p:cNvSpPr>
          <p:nvPr>
            <p:ph type="body" idx="1"/>
          </p:nvPr>
        </p:nvSpPr>
        <p:spPr>
          <a:xfrm>
            <a:off x="418341" y="1684820"/>
            <a:ext cx="7943359" cy="4350220"/>
          </a:xfrm>
        </p:spPr>
        <p:txBody>
          <a:bodyPr/>
          <a:lstStyle/>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Register the account with the basic information</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Login account with the correct username and password</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Consumer can buy the product</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Once the Consumer can Purchase the product. Consumer can view the Retailer Hash key value view status </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Logout</a:t>
            </a:r>
            <a:endParaRPr lang="en-US" sz="1800"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D084F1C1-3678-4CBC-8328-FAEB49D00F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2462811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47B24-CA3E-4802-AC8A-56E9AFBC819E}"/>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HARDWARE REQUIREMENTS</a:t>
            </a:r>
            <a:endParaRPr lang="en-IN" sz="2400" dirty="0"/>
          </a:p>
        </p:txBody>
      </p:sp>
      <p:sp>
        <p:nvSpPr>
          <p:cNvPr id="3" name="Text Placeholder 2">
            <a:extLst>
              <a:ext uri="{FF2B5EF4-FFF2-40B4-BE49-F238E27FC236}">
                <a16:creationId xmlns:a16="http://schemas.microsoft.com/office/drawing/2014/main" id="{03D36A18-20C8-45A2-BD8A-4F218818DA0A}"/>
              </a:ext>
            </a:extLst>
          </p:cNvPr>
          <p:cNvSpPr>
            <a:spLocks noGrp="1"/>
          </p:cNvSpPr>
          <p:nvPr>
            <p:ph type="body" idx="1"/>
          </p:nvPr>
        </p:nvSpPr>
        <p:spPr>
          <a:xfrm>
            <a:off x="814274" y="1312210"/>
            <a:ext cx="7479719" cy="2724300"/>
          </a:xfrm>
        </p:spPr>
        <p:txBody>
          <a:bodyPr/>
          <a:lstStyle/>
          <a:p>
            <a:pPr marL="0" indent="0">
              <a:buNone/>
            </a:pPr>
            <a:endParaRPr lang="en-IN" sz="1800" dirty="0">
              <a:latin typeface="Times New Roman" panose="02020603050405020304" pitchFamily="18" charset="0"/>
              <a:cs typeface="Times New Roman" panose="02020603050405020304" pitchFamily="18" charset="0"/>
            </a:endParaRPr>
          </a:p>
          <a:p>
            <a:pPr marL="101600" indent="0">
              <a:buNone/>
            </a:pPr>
            <a:endParaRPr lang="en-IN"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26F7FAC-C5E2-4168-AD80-94960E7AFF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6" name="Picture 5">
            <a:extLst>
              <a:ext uri="{FF2B5EF4-FFF2-40B4-BE49-F238E27FC236}">
                <a16:creationId xmlns:a16="http://schemas.microsoft.com/office/drawing/2014/main" id="{2BF2A0BE-81C5-4853-A0E9-A1D8C3CE0CC5}"/>
              </a:ext>
            </a:extLst>
          </p:cNvPr>
          <p:cNvPicPr>
            <a:picLocks noChangeAspect="1"/>
          </p:cNvPicPr>
          <p:nvPr/>
        </p:nvPicPr>
        <p:blipFill>
          <a:blip r:embed="rId2"/>
          <a:stretch>
            <a:fillRect/>
          </a:stretch>
        </p:blipFill>
        <p:spPr>
          <a:xfrm>
            <a:off x="7727819" y="32108"/>
            <a:ext cx="1364387" cy="1189194"/>
          </a:xfrm>
          <a:prstGeom prst="rect">
            <a:avLst/>
          </a:prstGeom>
        </p:spPr>
      </p:pic>
      <p:graphicFrame>
        <p:nvGraphicFramePr>
          <p:cNvPr id="4" name="Table 3">
            <a:extLst>
              <a:ext uri="{FF2B5EF4-FFF2-40B4-BE49-F238E27FC236}">
                <a16:creationId xmlns:a16="http://schemas.microsoft.com/office/drawing/2014/main" id="{74B889DE-A808-491E-A1D8-E8352B55304F}"/>
              </a:ext>
            </a:extLst>
          </p:cNvPr>
          <p:cNvGraphicFramePr>
            <a:graphicFrameLocks noGrp="1"/>
          </p:cNvGraphicFramePr>
          <p:nvPr>
            <p:extLst>
              <p:ext uri="{D42A27DB-BD31-4B8C-83A1-F6EECF244321}">
                <p14:modId xmlns:p14="http://schemas.microsoft.com/office/powerpoint/2010/main" val="2653227960"/>
              </p:ext>
            </p:extLst>
          </p:nvPr>
        </p:nvGraphicFramePr>
        <p:xfrm>
          <a:off x="2332870" y="1648325"/>
          <a:ext cx="3726861" cy="2910922"/>
        </p:xfrm>
        <a:graphic>
          <a:graphicData uri="http://schemas.openxmlformats.org/drawingml/2006/table">
            <a:tbl>
              <a:tblPr firstRow="1" firstCol="1" bandRow="1">
                <a:tableStyleId>{E27665BA-8202-44FC-AD62-C9F0E3EA811A}</a:tableStyleId>
              </a:tblPr>
              <a:tblGrid>
                <a:gridCol w="1140460">
                  <a:extLst>
                    <a:ext uri="{9D8B030D-6E8A-4147-A177-3AD203B41FA5}">
                      <a16:colId xmlns:a16="http://schemas.microsoft.com/office/drawing/2014/main" val="1335803841"/>
                    </a:ext>
                  </a:extLst>
                </a:gridCol>
                <a:gridCol w="2586401">
                  <a:extLst>
                    <a:ext uri="{9D8B030D-6E8A-4147-A177-3AD203B41FA5}">
                      <a16:colId xmlns:a16="http://schemas.microsoft.com/office/drawing/2014/main" val="969546799"/>
                    </a:ext>
                  </a:extLst>
                </a:gridCol>
              </a:tblGrid>
              <a:tr h="584150">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System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Intel i3 and above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6110793"/>
                  </a:ext>
                </a:extLst>
              </a:tr>
              <a:tr h="600859">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Hard Disk</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40GB</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0832985"/>
                  </a:ext>
                </a:extLst>
              </a:tr>
              <a:tr h="632102">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RAM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Minimum 4GB</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3645137"/>
                  </a:ext>
                </a:extLst>
              </a:tr>
              <a:tr h="1093811">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Processor</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IN" sz="1800" dirty="0">
                          <a:effectLst/>
                          <a:latin typeface="Times New Roman" panose="02020603050405020304" pitchFamily="18" charset="0"/>
                          <a:cs typeface="Times New Roman" panose="02020603050405020304" pitchFamily="18" charset="0"/>
                        </a:rPr>
                        <a:t>64-bit, four-core, 2.5 GHz minimum per core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0488737"/>
                  </a:ext>
                </a:extLst>
              </a:tr>
            </a:tbl>
          </a:graphicData>
        </a:graphic>
      </p:graphicFrame>
    </p:spTree>
    <p:extLst>
      <p:ext uri="{BB962C8B-B14F-4D97-AF65-F5344CB8AC3E}">
        <p14:creationId xmlns:p14="http://schemas.microsoft.com/office/powerpoint/2010/main" val="3059664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FF4B-38FD-47CD-8769-05353407D238}"/>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SOFTWARE REQUIREMENTS</a:t>
            </a:r>
            <a:endParaRPr lang="en-IN" sz="2400" dirty="0"/>
          </a:p>
        </p:txBody>
      </p:sp>
      <p:sp>
        <p:nvSpPr>
          <p:cNvPr id="5" name="Slide Number Placeholder 4">
            <a:extLst>
              <a:ext uri="{FF2B5EF4-FFF2-40B4-BE49-F238E27FC236}">
                <a16:creationId xmlns:a16="http://schemas.microsoft.com/office/drawing/2014/main" id="{B05DE1C6-1332-4DA7-AC8D-FCD6281833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6" name="Picture 5">
            <a:extLst>
              <a:ext uri="{FF2B5EF4-FFF2-40B4-BE49-F238E27FC236}">
                <a16:creationId xmlns:a16="http://schemas.microsoft.com/office/drawing/2014/main" id="{B401507D-81A9-44F3-B782-583EAFCD429B}"/>
              </a:ext>
            </a:extLst>
          </p:cNvPr>
          <p:cNvPicPr>
            <a:picLocks noChangeAspect="1"/>
          </p:cNvPicPr>
          <p:nvPr/>
        </p:nvPicPr>
        <p:blipFill>
          <a:blip r:embed="rId2"/>
          <a:stretch>
            <a:fillRect/>
          </a:stretch>
        </p:blipFill>
        <p:spPr>
          <a:xfrm>
            <a:off x="7727819" y="32108"/>
            <a:ext cx="1364387" cy="1189194"/>
          </a:xfrm>
          <a:prstGeom prst="rect">
            <a:avLst/>
          </a:prstGeom>
        </p:spPr>
      </p:pic>
      <p:graphicFrame>
        <p:nvGraphicFramePr>
          <p:cNvPr id="8" name="Table 7">
            <a:extLst>
              <a:ext uri="{FF2B5EF4-FFF2-40B4-BE49-F238E27FC236}">
                <a16:creationId xmlns:a16="http://schemas.microsoft.com/office/drawing/2014/main" id="{63C0BB94-5E3E-4739-9448-AA8F96DCCC0A}"/>
              </a:ext>
            </a:extLst>
          </p:cNvPr>
          <p:cNvGraphicFramePr>
            <a:graphicFrameLocks noGrp="1"/>
          </p:cNvGraphicFramePr>
          <p:nvPr>
            <p:extLst>
              <p:ext uri="{D42A27DB-BD31-4B8C-83A1-F6EECF244321}">
                <p14:modId xmlns:p14="http://schemas.microsoft.com/office/powerpoint/2010/main" val="4010727671"/>
              </p:ext>
            </p:extLst>
          </p:nvPr>
        </p:nvGraphicFramePr>
        <p:xfrm>
          <a:off x="1624013" y="1669977"/>
          <a:ext cx="4957092" cy="2951453"/>
        </p:xfrm>
        <a:graphic>
          <a:graphicData uri="http://schemas.openxmlformats.org/drawingml/2006/table">
            <a:tbl>
              <a:tblPr firstRow="1" firstCol="1" bandRow="1">
                <a:tableStyleId>{E27665BA-8202-44FC-AD62-C9F0E3EA811A}</a:tableStyleId>
              </a:tblPr>
              <a:tblGrid>
                <a:gridCol w="1925303">
                  <a:extLst>
                    <a:ext uri="{9D8B030D-6E8A-4147-A177-3AD203B41FA5}">
                      <a16:colId xmlns:a16="http://schemas.microsoft.com/office/drawing/2014/main" val="2104203393"/>
                    </a:ext>
                  </a:extLst>
                </a:gridCol>
                <a:gridCol w="3031789">
                  <a:extLst>
                    <a:ext uri="{9D8B030D-6E8A-4147-A177-3AD203B41FA5}">
                      <a16:colId xmlns:a16="http://schemas.microsoft.com/office/drawing/2014/main" val="3807746185"/>
                    </a:ext>
                  </a:extLst>
                </a:gridCol>
              </a:tblGrid>
              <a:tr h="1067222">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Front End Language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HTML, CSS, JAVA, JSP SERVELTS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9063774"/>
                  </a:ext>
                </a:extLst>
              </a:tr>
              <a:tr h="483450">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Backend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My SQL</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1286320"/>
                  </a:ext>
                </a:extLst>
              </a:tr>
              <a:tr h="483450">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Operating System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Windows 10 or 11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3864808"/>
                  </a:ext>
                </a:extLst>
              </a:tr>
              <a:tr h="917331">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IDE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JAVADEVELIPEMENKIT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1108203"/>
                  </a:ext>
                </a:extLst>
              </a:tr>
            </a:tbl>
          </a:graphicData>
        </a:graphic>
      </p:graphicFrame>
      <p:sp>
        <p:nvSpPr>
          <p:cNvPr id="9" name="Rectangle 2">
            <a:extLst>
              <a:ext uri="{FF2B5EF4-FFF2-40B4-BE49-F238E27FC236}">
                <a16:creationId xmlns:a16="http://schemas.microsoft.com/office/drawing/2014/main" id="{071164FE-165E-40D8-B75B-96A3B5502D2E}"/>
              </a:ext>
            </a:extLst>
          </p:cNvPr>
          <p:cNvSpPr>
            <a:spLocks noChangeArrowheads="1"/>
          </p:cNvSpPr>
          <p:nvPr/>
        </p:nvSpPr>
        <p:spPr bwMode="auto">
          <a:xfrm>
            <a:off x="1624013" y="18637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542527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101600" y="998181"/>
            <a:ext cx="6981780" cy="2961900"/>
          </a:xfrm>
          <a:prstGeom prst="rect">
            <a:avLst/>
          </a:prstGeom>
        </p:spPr>
        <p:txBody>
          <a:bodyPr spcFirstLastPara="1" wrap="square" lIns="91425" tIns="91425" rIns="91425" bIns="91425" anchor="ctr" anchorCtr="0">
            <a:noAutofit/>
          </a:bodyPr>
          <a:lstStyle/>
          <a:p>
            <a:pPr lvl="0" algn="ctr"/>
            <a:r>
              <a:rPr lang="en-US" sz="2400" dirty="0">
                <a:latin typeface="Times New Roman" panose="02020603050405020304" pitchFamily="18" charset="0"/>
                <a:cs typeface="Times New Roman" panose="02020603050405020304" pitchFamily="18" charset="0"/>
              </a:rPr>
              <a:t>EFFECTIVE MANAGEMENT FOR BLOCKCHAIN- BASED AGRI-FOOD SUPPLY CHAINS</a:t>
            </a:r>
            <a:endParaRPr lang="en-US" sz="6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23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20C4-9B75-4D45-96CD-64E552866F73}"/>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FUTURE WORK</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98DC350-72BB-4644-8DA5-AD2C7074F91A}"/>
              </a:ext>
            </a:extLst>
          </p:cNvPr>
          <p:cNvSpPr>
            <a:spLocks noGrp="1"/>
          </p:cNvSpPr>
          <p:nvPr>
            <p:ph type="body" idx="1"/>
          </p:nvPr>
        </p:nvSpPr>
        <p:spPr>
          <a:xfrm>
            <a:off x="152813" y="1717558"/>
            <a:ext cx="8838373" cy="3033367"/>
          </a:xfrm>
        </p:spPr>
        <p:txBody>
          <a:bodyPr/>
          <a:lstStyle/>
          <a:p>
            <a:pPr algn="just">
              <a:lnSpc>
                <a:spcPct val="150000"/>
              </a:lnSpc>
            </a:pPr>
            <a:r>
              <a:rPr lang="en-US" sz="1800" dirty="0">
                <a:solidFill>
                  <a:schemeClr val="tx1"/>
                </a:solidFill>
                <a:latin typeface="Times New Roman" panose="02020603050405020304" pitchFamily="18" charset="0"/>
                <a:cs typeface="Times New Roman" pitchFamily="18" charset="0"/>
              </a:rPr>
              <a:t>In the future, we'll keep employing increasingly sophisticated ASC management situations with demands created using real-world data, adding more cutting-edge DRL-based algorithms (such asynchronous advantage actor-critic). In the meanwhile, we will assess the robustness and potential advancements of these algorithms and investigate their viability in actual ASC situations.</a:t>
            </a:r>
          </a:p>
        </p:txBody>
      </p:sp>
      <p:sp>
        <p:nvSpPr>
          <p:cNvPr id="5" name="Slide Number Placeholder 4">
            <a:extLst>
              <a:ext uri="{FF2B5EF4-FFF2-40B4-BE49-F238E27FC236}">
                <a16:creationId xmlns:a16="http://schemas.microsoft.com/office/drawing/2014/main" id="{CCF284ED-2E7B-4478-8F69-D20EBCD6EC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6" name="Picture 5">
            <a:extLst>
              <a:ext uri="{FF2B5EF4-FFF2-40B4-BE49-F238E27FC236}">
                <a16:creationId xmlns:a16="http://schemas.microsoft.com/office/drawing/2014/main" id="{3B463137-BFAE-4166-A145-414D7C2C2755}"/>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3046613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B76E-7E65-4EED-9054-41DE8B794F92}"/>
              </a:ext>
            </a:extLst>
          </p:cNvPr>
          <p:cNvSpPr>
            <a:spLocks noGrp="1"/>
          </p:cNvSpPr>
          <p:nvPr>
            <p:ph type="title"/>
          </p:nvPr>
        </p:nvSpPr>
        <p:spPr>
          <a:xfrm>
            <a:off x="489422" y="368512"/>
            <a:ext cx="5258400" cy="766200"/>
          </a:xfrm>
        </p:spPr>
        <p:txBody>
          <a:bodyPr/>
          <a:lstStyle/>
          <a:p>
            <a:pPr>
              <a:lnSpc>
                <a:spcPct val="150000"/>
              </a:lnSpc>
            </a:pPr>
            <a:r>
              <a:rPr lang="en-US"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D59C5E6-0113-4B09-AF2B-4CE8E7F41C7F}"/>
              </a:ext>
            </a:extLst>
          </p:cNvPr>
          <p:cNvSpPr>
            <a:spLocks noGrp="1"/>
          </p:cNvSpPr>
          <p:nvPr>
            <p:ph type="body" idx="1"/>
          </p:nvPr>
        </p:nvSpPr>
        <p:spPr>
          <a:xfrm>
            <a:off x="244838" y="1400132"/>
            <a:ext cx="8654324" cy="3057537"/>
          </a:xfrm>
        </p:spPr>
        <p:txBody>
          <a:bodyPr/>
          <a:lstStyle/>
          <a:p>
            <a:pPr marL="447675" indent="-447675" algn="just">
              <a:lnSpc>
                <a:spcPct val="150000"/>
              </a:lnSpc>
              <a:spcBef>
                <a:spcPts val="1400"/>
              </a:spcBef>
              <a:buSzPts val="2400"/>
            </a:pPr>
            <a:r>
              <a:rPr lang="en-US" sz="1800" dirty="0">
                <a:solidFill>
                  <a:schemeClr val="tx1"/>
                </a:solidFill>
                <a:latin typeface="Times New Roman" panose="02020603050405020304" pitchFamily="18" charset="0"/>
                <a:cs typeface="Times New Roman" panose="02020603050405020304" pitchFamily="18" charset="0"/>
              </a:rPr>
              <a:t>Design a blockchain-based framework to guarantee the agri-food safety with product traceability in ASC systems. DR-SCM method to make decisions on the production and storage of agri-food products for optimizing product profits in ASCs. The extensive simulation experiments verify the effectiveness of the proposed blockchain-based framework and the DR-SCM method for ASC optimization. More specifically, the results show that the proposed blockchain-based ASC framework can well guarantee reliable product traceability.</a:t>
            </a:r>
            <a:endParaRPr lang="en-IN" sz="1800" dirty="0">
              <a:solidFill>
                <a:schemeClr val="tx1"/>
              </a:solidFill>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a16="http://schemas.microsoft.com/office/drawing/2014/main" id="{421DA3B1-560E-4687-9E74-4D2C650304A1}"/>
              </a:ext>
            </a:extLst>
          </p:cNvPr>
          <p:cNvSpPr>
            <a:spLocks noGrp="1"/>
          </p:cNvSpPr>
          <p:nvPr>
            <p:ph type="sldNum" idx="12"/>
          </p:nvPr>
        </p:nvSpPr>
        <p:spPr/>
        <p:txBody>
          <a:bodyPr/>
          <a:lstStyle/>
          <a:p>
            <a:pPr marL="0" lvl="0" indent="0" algn="r" rtl="0">
              <a:lnSpc>
                <a:spcPct val="150000"/>
              </a:lnSpc>
              <a:spcBef>
                <a:spcPts val="0"/>
              </a:spcBef>
              <a:spcAft>
                <a:spcPts val="0"/>
              </a:spcAft>
              <a:buNone/>
            </a:pPr>
            <a:fld id="{00000000-1234-1234-1234-123412341234}" type="slidenum">
              <a:rPr lang="en" smtClean="0"/>
              <a:pPr marL="0" lvl="0" indent="0" algn="r" rtl="0">
                <a:lnSpc>
                  <a:spcPct val="150000"/>
                </a:lnSpc>
                <a:spcBef>
                  <a:spcPts val="0"/>
                </a:spcBef>
                <a:spcAft>
                  <a:spcPts val="0"/>
                </a:spcAft>
                <a:buNone/>
              </a:pPr>
              <a:t>21</a:t>
            </a:fld>
            <a:endParaRPr lang="en"/>
          </a:p>
        </p:txBody>
      </p:sp>
      <p:pic>
        <p:nvPicPr>
          <p:cNvPr id="6" name="Picture 5">
            <a:extLst>
              <a:ext uri="{FF2B5EF4-FFF2-40B4-BE49-F238E27FC236}">
                <a16:creationId xmlns:a16="http://schemas.microsoft.com/office/drawing/2014/main" id="{1F6A039A-BC90-4239-92AA-82BA7D074163}"/>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565825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17129-63AA-4EF6-802C-84D2FBD02CDD}"/>
              </a:ext>
            </a:extLst>
          </p:cNvPr>
          <p:cNvSpPr>
            <a:spLocks noGrp="1"/>
          </p:cNvSpPr>
          <p:nvPr>
            <p:ph type="title"/>
          </p:nvPr>
        </p:nvSpPr>
        <p:spPr/>
        <p:txBody>
          <a:bodyPr/>
          <a:lstStyle/>
          <a:p>
            <a:r>
              <a:rPr lang="en-IN" sz="2400" dirty="0">
                <a:latin typeface="Times New Roman" panose="02020603050405020304" pitchFamily="18" charset="0"/>
                <a:cs typeface="Times New Roman" panose="02020603050405020304" pitchFamily="18" charset="0"/>
              </a:rPr>
              <a:t>REFERENCE</a:t>
            </a:r>
          </a:p>
        </p:txBody>
      </p:sp>
      <p:sp>
        <p:nvSpPr>
          <p:cNvPr id="3" name="Text Placeholder 2">
            <a:extLst>
              <a:ext uri="{FF2B5EF4-FFF2-40B4-BE49-F238E27FC236}">
                <a16:creationId xmlns:a16="http://schemas.microsoft.com/office/drawing/2014/main" id="{15ADD2A5-1116-4E5D-AB14-4B8F174D1A68}"/>
              </a:ext>
            </a:extLst>
          </p:cNvPr>
          <p:cNvSpPr>
            <a:spLocks noGrp="1"/>
          </p:cNvSpPr>
          <p:nvPr>
            <p:ph type="body" idx="1"/>
          </p:nvPr>
        </p:nvSpPr>
        <p:spPr>
          <a:xfrm>
            <a:off x="0" y="1221302"/>
            <a:ext cx="9144000" cy="3840710"/>
          </a:xfrm>
        </p:spPr>
        <p:txBody>
          <a:bodyPr/>
          <a:lstStyle/>
          <a:p>
            <a:pPr indent="-457200" algn="just">
              <a:lnSpc>
                <a:spcPct val="150000"/>
              </a:lnSpc>
              <a:buNone/>
            </a:pPr>
            <a:r>
              <a:rPr lang="en-US" sz="1800" dirty="0">
                <a:solidFill>
                  <a:schemeClr val="tx1"/>
                </a:solidFill>
                <a:latin typeface="Times New Roman" panose="02020603050405020304" pitchFamily="18" charset="0"/>
                <a:cs typeface="Times New Roman" panose="02020603050405020304" pitchFamily="18" charset="0"/>
              </a:rPr>
              <a:t>[1] D.-Y. Lin, C.-J. Juan, and C.-C. Chang, ‘‘Managing food safety with pricing, contracts and coordination in supply chains,’’ IEEE Access, vol. 7, pp. 150892–150909, 2019. </a:t>
            </a:r>
          </a:p>
          <a:p>
            <a:pPr indent="-457200" algn="just">
              <a:lnSpc>
                <a:spcPct val="150000"/>
              </a:lnSpc>
              <a:buNone/>
            </a:pPr>
            <a:r>
              <a:rPr lang="en-US" sz="1800" dirty="0">
                <a:solidFill>
                  <a:schemeClr val="tx1"/>
                </a:solidFill>
                <a:latin typeface="Times New Roman" panose="02020603050405020304" pitchFamily="18" charset="0"/>
                <a:cs typeface="Times New Roman" panose="02020603050405020304" pitchFamily="18" charset="0"/>
              </a:rPr>
              <a:t>[2] H. Fan, ‘‘Theoretical basis and system establishment of China food safety intelligent supervision in the perspective of Internet of Things,’’ IEEE Access, vol. 7, pp. 71686–71695, 2019. </a:t>
            </a:r>
          </a:p>
          <a:p>
            <a:pPr indent="-457200" algn="just">
              <a:lnSpc>
                <a:spcPct val="150000"/>
              </a:lnSpc>
              <a:buNone/>
            </a:pPr>
            <a:r>
              <a:rPr lang="en-IN" sz="1800" dirty="0">
                <a:solidFill>
                  <a:schemeClr val="tx1"/>
                </a:solidFill>
                <a:latin typeface="Times New Roman" panose="02020603050405020304" pitchFamily="18" charset="0"/>
                <a:cs typeface="Times New Roman" panose="02020603050405020304" pitchFamily="18" charset="0"/>
              </a:rPr>
              <a:t>[3] M. Toledo-Hernández, T. </a:t>
            </a:r>
            <a:r>
              <a:rPr lang="en-IN" sz="1800" dirty="0" err="1">
                <a:solidFill>
                  <a:schemeClr val="tx1"/>
                </a:solidFill>
                <a:latin typeface="Times New Roman" panose="02020603050405020304" pitchFamily="18" charset="0"/>
                <a:cs typeface="Times New Roman" panose="02020603050405020304" pitchFamily="18" charset="0"/>
              </a:rPr>
              <a:t>Tscharntke</a:t>
            </a:r>
            <a:r>
              <a:rPr lang="en-IN" sz="1800" dirty="0">
                <a:solidFill>
                  <a:schemeClr val="tx1"/>
                </a:solidFill>
                <a:latin typeface="Times New Roman" panose="02020603050405020304" pitchFamily="18" charset="0"/>
                <a:cs typeface="Times New Roman" panose="02020603050405020304" pitchFamily="18" charset="0"/>
              </a:rPr>
              <a:t>, A. </a:t>
            </a:r>
            <a:r>
              <a:rPr lang="en-IN" sz="1800" dirty="0" err="1">
                <a:solidFill>
                  <a:schemeClr val="tx1"/>
                </a:solidFill>
                <a:latin typeface="Times New Roman" panose="02020603050405020304" pitchFamily="18" charset="0"/>
                <a:cs typeface="Times New Roman" panose="02020603050405020304" pitchFamily="18" charset="0"/>
              </a:rPr>
              <a:t>Tjoa</a:t>
            </a:r>
            <a:r>
              <a:rPr lang="en-IN" sz="1800" dirty="0">
                <a:solidFill>
                  <a:schemeClr val="tx1"/>
                </a:solidFill>
                <a:latin typeface="Times New Roman" panose="02020603050405020304" pitchFamily="18" charset="0"/>
                <a:cs typeface="Times New Roman" panose="02020603050405020304" pitchFamily="18" charset="0"/>
              </a:rPr>
              <a:t>, A. </a:t>
            </a:r>
            <a:r>
              <a:rPr lang="en-IN" sz="1800" dirty="0" err="1">
                <a:solidFill>
                  <a:schemeClr val="tx1"/>
                </a:solidFill>
                <a:latin typeface="Times New Roman" panose="02020603050405020304" pitchFamily="18" charset="0"/>
                <a:cs typeface="Times New Roman" panose="02020603050405020304" pitchFamily="18" charset="0"/>
              </a:rPr>
              <a:t>Anshary</a:t>
            </a:r>
            <a:r>
              <a:rPr lang="en-IN" sz="1800" dirty="0">
                <a:solidFill>
                  <a:schemeClr val="tx1"/>
                </a:solidFill>
                <a:latin typeface="Times New Roman" panose="02020603050405020304" pitchFamily="18" charset="0"/>
                <a:cs typeface="Times New Roman" panose="02020603050405020304" pitchFamily="18" charset="0"/>
              </a:rPr>
              <a:t>, B. </a:t>
            </a:r>
            <a:r>
              <a:rPr lang="en-IN" sz="1800" dirty="0" err="1">
                <a:solidFill>
                  <a:schemeClr val="tx1"/>
                </a:solidFill>
                <a:latin typeface="Times New Roman" panose="02020603050405020304" pitchFamily="18" charset="0"/>
                <a:cs typeface="Times New Roman" panose="02020603050405020304" pitchFamily="18" charset="0"/>
              </a:rPr>
              <a:t>Cyio</a:t>
            </a:r>
            <a:r>
              <a:rPr lang="en-IN" sz="1800" dirty="0">
                <a:solidFill>
                  <a:schemeClr val="tx1"/>
                </a:solidFill>
                <a:latin typeface="Times New Roman" panose="02020603050405020304" pitchFamily="18" charset="0"/>
                <a:cs typeface="Times New Roman" panose="02020603050405020304" pitchFamily="18" charset="0"/>
              </a:rPr>
              <a:t>, and T. C. Wanger, ‘‘Hand pollination, not pesticides or fertilizers, increases cocoa yields and farmer income,’’ </a:t>
            </a:r>
            <a:r>
              <a:rPr lang="en-IN" sz="1800" dirty="0" err="1">
                <a:solidFill>
                  <a:schemeClr val="tx1"/>
                </a:solidFill>
                <a:latin typeface="Times New Roman" panose="02020603050405020304" pitchFamily="18" charset="0"/>
                <a:cs typeface="Times New Roman" panose="02020603050405020304" pitchFamily="18" charset="0"/>
              </a:rPr>
              <a:t>Agricult</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Ecosyst</a:t>
            </a:r>
            <a:r>
              <a:rPr lang="en-IN" sz="1800" dirty="0">
                <a:solidFill>
                  <a:schemeClr val="tx1"/>
                </a:solidFill>
                <a:latin typeface="Times New Roman" panose="02020603050405020304" pitchFamily="18" charset="0"/>
                <a:cs typeface="Times New Roman" panose="02020603050405020304" pitchFamily="18" charset="0"/>
              </a:rPr>
              <a:t>. Environ., vol. 304, Dec. 2020, Art. no. 107160. </a:t>
            </a:r>
          </a:p>
        </p:txBody>
      </p:sp>
      <p:sp>
        <p:nvSpPr>
          <p:cNvPr id="5" name="Slide Number Placeholder 4">
            <a:extLst>
              <a:ext uri="{FF2B5EF4-FFF2-40B4-BE49-F238E27FC236}">
                <a16:creationId xmlns:a16="http://schemas.microsoft.com/office/drawing/2014/main" id="{DBEE7339-FC8F-475E-87BE-87B6315B3A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6" name="Picture 5">
            <a:extLst>
              <a:ext uri="{FF2B5EF4-FFF2-40B4-BE49-F238E27FC236}">
                <a16:creationId xmlns:a16="http://schemas.microsoft.com/office/drawing/2014/main" id="{24B1584F-8D7D-4EF4-ACC1-1333C59EAEB3}"/>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2813710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524" name="Google Shape;524;p33"/>
          <p:cNvSpPr txBox="1">
            <a:spLocks noGrp="1"/>
          </p:cNvSpPr>
          <p:nvPr>
            <p:ph type="ctrTitle" idx="4294967295"/>
          </p:nvPr>
        </p:nvSpPr>
        <p:spPr>
          <a:xfrm>
            <a:off x="1275150" y="228312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THANKS!</a:t>
            </a:r>
            <a:endParaRPr sz="6000" dirty="0">
              <a:solidFill>
                <a:schemeClr val="accent5"/>
              </a:solidFill>
            </a:endParaRPr>
          </a:p>
        </p:txBody>
      </p:sp>
      <p:sp>
        <p:nvSpPr>
          <p:cNvPr id="525" name="Google Shape;525;p33"/>
          <p:cNvSpPr txBox="1">
            <a:spLocks noGrp="1"/>
          </p:cNvSpPr>
          <p:nvPr>
            <p:ph type="subTitle" idx="4294967295"/>
          </p:nvPr>
        </p:nvSpPr>
        <p:spPr>
          <a:xfrm>
            <a:off x="1278699" y="313856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Any questions?</a:t>
            </a:r>
            <a:endParaRPr sz="2000" b="1" dirty="0"/>
          </a:p>
          <a:p>
            <a:pPr marL="0" lvl="0" indent="0" algn="ctr" rtl="0">
              <a:spcBef>
                <a:spcPts val="0"/>
              </a:spcBef>
              <a:spcAft>
                <a:spcPts val="0"/>
              </a:spcAft>
              <a:buClr>
                <a:schemeClr val="dk1"/>
              </a:buClr>
              <a:buSzPts val="1100"/>
              <a:buFont typeface="Arial"/>
              <a:buNone/>
            </a:pPr>
            <a:r>
              <a:rPr lang="en" sz="2000" dirty="0"/>
              <a:t>You can find me at</a:t>
            </a:r>
            <a:endParaRPr sz="2000" dirty="0"/>
          </a:p>
          <a:p>
            <a:pPr marL="0" lvl="0" indent="0" algn="ctr" rtl="0">
              <a:spcBef>
                <a:spcPts val="0"/>
              </a:spcBef>
              <a:spcAft>
                <a:spcPts val="0"/>
              </a:spcAft>
              <a:buClr>
                <a:schemeClr val="dk1"/>
              </a:buClr>
              <a:buSzPts val="1100"/>
              <a:buFont typeface="Arial"/>
              <a:buNone/>
            </a:pPr>
            <a:r>
              <a:rPr lang="en" sz="2000" b="1" dirty="0"/>
              <a:t>Reach us – </a:t>
            </a:r>
            <a:r>
              <a:rPr lang="en" sz="2000" b="1" dirty="0">
                <a:hlinkClick r:id="rId3"/>
              </a:rPr>
              <a:t>1croreprojects@gmail.com</a:t>
            </a:r>
            <a:endParaRPr lang="en" sz="2000" b="1" dirty="0"/>
          </a:p>
          <a:p>
            <a:pPr marL="0" lvl="0" indent="0" algn="ctr" rtl="0">
              <a:spcBef>
                <a:spcPts val="0"/>
              </a:spcBef>
              <a:spcAft>
                <a:spcPts val="0"/>
              </a:spcAft>
              <a:buClr>
                <a:schemeClr val="dk1"/>
              </a:buClr>
              <a:buSzPts val="1100"/>
              <a:buFont typeface="Arial"/>
              <a:buNone/>
            </a:pPr>
            <a:r>
              <a:rPr lang="en" sz="2000" b="1" dirty="0">
                <a:solidFill>
                  <a:srgbClr val="FF0000"/>
                </a:solidFill>
              </a:rPr>
              <a:t>Contact / Whatsapp: 7708 150 152 / 9751 800 789 / 790 432 0834</a:t>
            </a:r>
            <a:endParaRPr sz="2000" b="1" dirty="0">
              <a:solidFill>
                <a:srgbClr val="FF0000"/>
              </a:solidFill>
            </a:endParaRPr>
          </a:p>
        </p:txBody>
      </p:sp>
      <p:grpSp>
        <p:nvGrpSpPr>
          <p:cNvPr id="526" name="Google Shape;526;p33"/>
          <p:cNvGrpSpPr/>
          <p:nvPr/>
        </p:nvGrpSpPr>
        <p:grpSpPr>
          <a:xfrm>
            <a:off x="3996210" y="966817"/>
            <a:ext cx="1197664" cy="1126777"/>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itchFamily="18" charset="0"/>
                <a:cs typeface="Times New Roman" pitchFamily="18" charset="0"/>
              </a:rPr>
              <a:t>AIM OF PROJECT</a:t>
            </a:r>
            <a:endParaRPr sz="2400" dirty="0">
              <a:latin typeface="Times New Roman" pitchFamily="18" charset="0"/>
              <a:cs typeface="Times New Roman" pitchFamily="18" charset="0"/>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800">
                <a:latin typeface="Times New Roman" pitchFamily="18" charset="0"/>
                <a:cs typeface="Times New Roman" pitchFamily="18" charset="0"/>
              </a:rPr>
              <a:t>3</a:t>
            </a:fld>
            <a:endParaRPr sz="1800">
              <a:latin typeface="Times New Roman" pitchFamily="18" charset="0"/>
              <a:cs typeface="Times New Roman" pitchFamily="18" charset="0"/>
            </a:endParaRPr>
          </a:p>
        </p:txBody>
      </p:sp>
      <p:sp>
        <p:nvSpPr>
          <p:cNvPr id="193" name="Google Shape;193;p12"/>
          <p:cNvSpPr txBox="1">
            <a:spLocks noGrp="1"/>
          </p:cNvSpPr>
          <p:nvPr>
            <p:ph type="body" idx="1"/>
          </p:nvPr>
        </p:nvSpPr>
        <p:spPr>
          <a:xfrm>
            <a:off x="259499" y="1733906"/>
            <a:ext cx="8625001" cy="3017019"/>
          </a:xfrm>
          <a:prstGeom prst="rect">
            <a:avLst/>
          </a:prstGeom>
        </p:spPr>
        <p:txBody>
          <a:bodyPr spcFirstLastPara="1" wrap="square" lIns="91425" tIns="91425" rIns="91425" bIns="91425" anchor="t" anchorCtr="0">
            <a:noAutofit/>
          </a:bodyPr>
          <a:lstStyle/>
          <a:p>
            <a:pPr marL="342900" indent="-342900" algn="just">
              <a:lnSpc>
                <a:spcPct val="150000"/>
              </a:lnSpc>
              <a:spcBef>
                <a:spcPts val="0"/>
              </a:spcBef>
              <a:buSzPts val="2400"/>
            </a:pPr>
            <a:r>
              <a:rPr lang="en-US" sz="1800" dirty="0">
                <a:solidFill>
                  <a:schemeClr val="tx1"/>
                </a:solidFill>
                <a:latin typeface="Times New Roman" panose="02020603050405020304" pitchFamily="18" charset="0"/>
                <a:cs typeface="Times New Roman" pitchFamily="18" charset="0"/>
              </a:rPr>
              <a:t> The Main Aim of the Project To Identification A Effective Management For Blockchain- Based Agri-food Supply Chains</a:t>
            </a: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400" dirty="0">
                <a:latin typeface="Times New Roman" panose="02020603050405020304" pitchFamily="18" charset="0"/>
                <a:cs typeface="Times New Roman" panose="02020603050405020304" pitchFamily="18" charset="0"/>
              </a:rPr>
              <a:t>ABSTRACT</a:t>
            </a:r>
            <a:endParaRPr sz="24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93" name="Google Shape;193;p12"/>
          <p:cNvSpPr txBox="1">
            <a:spLocks noGrp="1"/>
          </p:cNvSpPr>
          <p:nvPr>
            <p:ph type="body" idx="1"/>
          </p:nvPr>
        </p:nvSpPr>
        <p:spPr>
          <a:xfrm>
            <a:off x="293683" y="1492467"/>
            <a:ext cx="8309404" cy="3651033"/>
          </a:xfrm>
          <a:prstGeom prst="rect">
            <a:avLst/>
          </a:prstGeom>
        </p:spPr>
        <p:txBody>
          <a:bodyPr spcFirstLastPara="1" wrap="square" lIns="91425" tIns="91425" rIns="91425" bIns="91425" anchor="t" anchorCtr="0">
            <a:noAutofit/>
          </a:bodyPr>
          <a:lstStyle/>
          <a:p>
            <a:pPr marL="342900" indent="-342900" algn="just">
              <a:lnSpc>
                <a:spcPct val="150000"/>
              </a:lnSpc>
              <a:spcBef>
                <a:spcPts val="0"/>
              </a:spcBef>
              <a:buSzPts val="2400"/>
            </a:pPr>
            <a:r>
              <a:rPr lang="en-US" sz="1800" b="0" i="0" dirty="0">
                <a:solidFill>
                  <a:schemeClr val="tx1"/>
                </a:solidFill>
                <a:effectLst/>
                <a:latin typeface="Times New Roman" panose="02020603050405020304" pitchFamily="18" charset="0"/>
                <a:cs typeface="Times New Roman" panose="02020603050405020304" pitchFamily="18" charset="0"/>
              </a:rPr>
              <a:t>Consumers pay for agri-food items made by farmers in agri-food supply chains (ASCs). Consumers stress the significance of agri-food safety during this process, while producers anticipate higher revenues. Effective traceability and management for agri-food products encounter enormous hurdles as a result of the complexity and dynamics of ASCs. However, the majority of the currently available solutions are unable to adequately address the traceability and management needs of ASCs.</a:t>
            </a:r>
            <a:endParaRPr lang="en-US" sz="1800" dirty="0">
              <a:solidFill>
                <a:schemeClr val="tx1"/>
              </a:solidFill>
              <a:latin typeface="Times New Roman" panose="02020603050405020304" pitchFamily="18" charset="0"/>
              <a:cs typeface="Times New Roman"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641862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48142" y="455102"/>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itchFamily="18" charset="0"/>
                <a:cs typeface="Times New Roman" pitchFamily="18" charset="0"/>
              </a:rPr>
              <a:t>INTRODUCTION</a:t>
            </a:r>
            <a:r>
              <a:rPr lang="en-US" dirty="0">
                <a:latin typeface="Times New Roman" pitchFamily="18" charset="0"/>
                <a:cs typeface="Times New Roman" pitchFamily="18" charset="0"/>
              </a:rPr>
              <a:t>	</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93" name="Google Shape;193;p12"/>
          <p:cNvSpPr txBox="1">
            <a:spLocks noGrp="1"/>
          </p:cNvSpPr>
          <p:nvPr>
            <p:ph type="body" idx="1"/>
          </p:nvPr>
        </p:nvSpPr>
        <p:spPr>
          <a:xfrm>
            <a:off x="51794" y="1201974"/>
            <a:ext cx="8711911" cy="3750126"/>
          </a:xfrm>
          <a:prstGeom prst="rect">
            <a:avLst/>
          </a:prstGeom>
        </p:spPr>
        <p:txBody>
          <a:bodyPr spcFirstLastPara="1" wrap="square" lIns="91425" tIns="91425" rIns="91425" bIns="91425" anchor="t" anchorCtr="0">
            <a:noAutofit/>
          </a:bodyPr>
          <a:lstStyle/>
          <a:p>
            <a:pPr algn="just">
              <a:lnSpc>
                <a:spcPct val="150000"/>
              </a:lnSpc>
            </a:pPr>
            <a:r>
              <a:rPr lang="en-US" sz="1800" dirty="0">
                <a:solidFill>
                  <a:schemeClr val="tx1"/>
                </a:solidFill>
                <a:latin typeface="Times New Roman" panose="02020603050405020304" pitchFamily="18" charset="0"/>
                <a:cs typeface="Times New Roman" panose="02020603050405020304" pitchFamily="18" charset="0"/>
              </a:rPr>
              <a:t>To maintain food safety and product traceability in ASC systems, a blockchain-based framework has been developed. Proof-of-work (</a:t>
            </a:r>
            <a:r>
              <a:rPr lang="en-US" sz="1800" dirty="0" err="1">
                <a:solidFill>
                  <a:schemeClr val="tx1"/>
                </a:solidFill>
                <a:latin typeface="Times New Roman" panose="02020603050405020304" pitchFamily="18" charset="0"/>
                <a:cs typeface="Times New Roman" panose="02020603050405020304" pitchFamily="18" charset="0"/>
              </a:rPr>
              <a:t>PoW</a:t>
            </a:r>
            <a:r>
              <a:rPr lang="en-US" sz="1800" dirty="0">
                <a:solidFill>
                  <a:schemeClr val="tx1"/>
                </a:solidFill>
                <a:latin typeface="Times New Roman" panose="02020603050405020304" pitchFamily="18" charset="0"/>
                <a:cs typeface="Times New Roman" panose="02020603050405020304" pitchFamily="18" charset="0"/>
              </a:rPr>
              <a:t>) is used to ensure worldwide consensus and verify that the tracing data is reliable, consistent, and unchangeable. For the agri-food tracing data in ASCs, the proposed framework can thereby guarantee a </a:t>
            </a:r>
            <a:r>
              <a:rPr lang="en-US" sz="1800" dirty="0" err="1">
                <a:solidFill>
                  <a:schemeClr val="tx1"/>
                </a:solidFill>
                <a:latin typeface="Times New Roman" panose="02020603050405020304" pitchFamily="18" charset="0"/>
                <a:cs typeface="Times New Roman" panose="02020603050405020304" pitchFamily="18" charset="0"/>
              </a:rPr>
              <a:t>decentralised</a:t>
            </a:r>
            <a:r>
              <a:rPr lang="en-US" sz="1800" dirty="0">
                <a:solidFill>
                  <a:schemeClr val="tx1"/>
                </a:solidFill>
                <a:latin typeface="Times New Roman" panose="02020603050405020304" pitchFamily="18" charset="0"/>
                <a:cs typeface="Times New Roman" panose="02020603050405020304" pitchFamily="18" charset="0"/>
              </a:rPr>
              <a:t> level of </a:t>
            </a:r>
            <a:r>
              <a:rPr lang="en-US" sz="1800" dirty="0" err="1">
                <a:solidFill>
                  <a:schemeClr val="tx1"/>
                </a:solidFill>
                <a:latin typeface="Times New Roman" panose="02020603050405020304" pitchFamily="18" charset="0"/>
                <a:cs typeface="Times New Roman" panose="02020603050405020304" pitchFamily="18" charset="0"/>
              </a:rPr>
              <a:t>security.In</a:t>
            </a:r>
            <a:r>
              <a:rPr lang="en-US" sz="1800" dirty="0">
                <a:solidFill>
                  <a:schemeClr val="tx1"/>
                </a:solidFill>
                <a:latin typeface="Times New Roman" panose="02020603050405020304" pitchFamily="18" charset="0"/>
                <a:cs typeface="Times New Roman" panose="02020603050405020304" pitchFamily="18" charset="0"/>
              </a:rPr>
              <a:t> order to decide how much production and storage to have, a Deep Reinforcement learning based supply chain management (DR-SCM) method is proposed. </a:t>
            </a: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4169555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itchFamily="18" charset="0"/>
                <a:cs typeface="Times New Roman" pitchFamily="18" charset="0"/>
              </a:rPr>
              <a:t>EXISTING SYSTEM</a:t>
            </a:r>
            <a:endParaRPr lang="en-US" sz="24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93" name="Google Shape;193;p12"/>
          <p:cNvSpPr txBox="1">
            <a:spLocks noGrp="1"/>
          </p:cNvSpPr>
          <p:nvPr>
            <p:ph type="body" idx="1"/>
          </p:nvPr>
        </p:nvSpPr>
        <p:spPr>
          <a:xfrm>
            <a:off x="156842" y="1592184"/>
            <a:ext cx="8830315" cy="4157967"/>
          </a:xfrm>
          <a:prstGeom prst="rect">
            <a:avLst/>
          </a:prstGeom>
        </p:spPr>
        <p:txBody>
          <a:bodyPr spcFirstLastPara="1" wrap="square" lIns="91425" tIns="91425" rIns="91425" bIns="91425" anchor="t" anchorCtr="0">
            <a:noAutofit/>
          </a:bodyPr>
          <a:lstStyle/>
          <a:p>
            <a:pPr marL="355600" algn="just">
              <a:lnSpc>
                <a:spcPct val="150000"/>
              </a:lnSpc>
              <a:spcBef>
                <a:spcPts val="1400"/>
              </a:spcBef>
              <a:buSzPts val="2400"/>
            </a:pPr>
            <a:r>
              <a:rPr lang="en-US" sz="1800" b="0" i="0" dirty="0">
                <a:solidFill>
                  <a:schemeClr val="tx1"/>
                </a:solidFill>
                <a:effectLst/>
                <a:latin typeface="Times New Roman" panose="02020603050405020304" pitchFamily="18" charset="0"/>
                <a:cs typeface="Times New Roman" panose="02020603050405020304" pitchFamily="18" charset="0"/>
              </a:rPr>
              <a:t>In Existing system, In </a:t>
            </a:r>
            <a:r>
              <a:rPr lang="en-US" sz="1800" dirty="0">
                <a:solidFill>
                  <a:schemeClr val="tx1"/>
                </a:solidFill>
                <a:latin typeface="Times New Roman" panose="02020603050405020304" pitchFamily="18" charset="0"/>
                <a:cs typeface="Times New Roman" panose="02020603050405020304" pitchFamily="18" charset="0"/>
              </a:rPr>
              <a:t>Before, </a:t>
            </a:r>
            <a:r>
              <a:rPr lang="en-US" sz="1800" b="0" i="0" dirty="0">
                <a:solidFill>
                  <a:schemeClr val="tx1"/>
                </a:solidFill>
                <a:effectLst/>
                <a:latin typeface="Times New Roman" panose="02020603050405020304" pitchFamily="18" charset="0"/>
                <a:cs typeface="Times New Roman" panose="02020603050405020304" pitchFamily="18" charset="0"/>
              </a:rPr>
              <a:t>to by a product from farmer to customer in directly. So in this process there is no money growth in future profit for another client. </a:t>
            </a:r>
          </a:p>
          <a:p>
            <a:pPr marL="355600" algn="just">
              <a:lnSpc>
                <a:spcPct val="150000"/>
              </a:lnSpc>
              <a:spcBef>
                <a:spcPts val="1400"/>
              </a:spcBef>
              <a:buSzPts val="2400"/>
            </a:pPr>
            <a:r>
              <a:rPr lang="en-US" sz="1800" dirty="0">
                <a:solidFill>
                  <a:schemeClr val="tx1"/>
                </a:solidFill>
                <a:latin typeface="Times New Roman" panose="02020603050405020304" pitchFamily="18" charset="0"/>
                <a:cs typeface="Times New Roman" panose="02020603050405020304" pitchFamily="18" charset="0"/>
              </a:rPr>
              <a:t>If Add some Client means the Selling Money will be increases. </a:t>
            </a:r>
            <a:endParaRPr lang="en-US" sz="1800" b="0" i="0" dirty="0">
              <a:solidFill>
                <a:schemeClr val="tx1"/>
              </a:solidFill>
              <a:effectLst/>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718527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6F47A-C7FB-4FD5-A4CC-EE9F0EB5326C}"/>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DISADVANTAGES</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9AA40C3-B66B-4297-B378-4A26BC42B11A}"/>
              </a:ext>
            </a:extLst>
          </p:cNvPr>
          <p:cNvSpPr>
            <a:spLocks noGrp="1"/>
          </p:cNvSpPr>
          <p:nvPr>
            <p:ph type="body" idx="1"/>
          </p:nvPr>
        </p:nvSpPr>
        <p:spPr>
          <a:xfrm>
            <a:off x="169817" y="1552056"/>
            <a:ext cx="8699863" cy="2892344"/>
          </a:xfrm>
        </p:spPr>
        <p:txBody>
          <a:bodyPr/>
          <a:lstStyle/>
          <a:p>
            <a:pPr marL="355600" algn="just">
              <a:lnSpc>
                <a:spcPct val="150000"/>
              </a:lnSpc>
              <a:spcBef>
                <a:spcPts val="1400"/>
              </a:spcBef>
              <a:buSzPts val="2400"/>
            </a:pPr>
            <a:r>
              <a:rPr lang="en-US" sz="1800" dirty="0">
                <a:solidFill>
                  <a:schemeClr val="tx1"/>
                </a:solidFill>
                <a:latin typeface="Times New Roman" panose="02020603050405020304" pitchFamily="18" charset="0"/>
                <a:cs typeface="Times New Roman" panose="02020603050405020304" pitchFamily="18" charset="0"/>
              </a:rPr>
              <a:t>D</a:t>
            </a:r>
            <a:r>
              <a:rPr lang="en-US" sz="1800" i="0" dirty="0">
                <a:solidFill>
                  <a:schemeClr val="tx1"/>
                </a:solidFill>
                <a:effectLst/>
                <a:latin typeface="Times New Roman" panose="02020603050405020304" pitchFamily="18" charset="0"/>
                <a:cs typeface="Times New Roman" panose="02020603050405020304" pitchFamily="18" charset="0"/>
              </a:rPr>
              <a:t>ifferences among the product rate from Farmer to Customer. By crossing the different Clients like, Processer, Distributed, retailer etc..</a:t>
            </a:r>
          </a:p>
          <a:p>
            <a:pPr marL="355600" algn="just">
              <a:lnSpc>
                <a:spcPct val="150000"/>
              </a:lnSpc>
              <a:spcBef>
                <a:spcPts val="1400"/>
              </a:spcBef>
              <a:buSzPts val="2400"/>
            </a:pPr>
            <a:r>
              <a:rPr lang="en-US" sz="1800" dirty="0">
                <a:solidFill>
                  <a:schemeClr val="tx1"/>
                </a:solidFill>
                <a:latin typeface="Times New Roman" panose="02020603050405020304" pitchFamily="18" charset="0"/>
                <a:cs typeface="Times New Roman" panose="02020603050405020304" pitchFamily="18" charset="0"/>
              </a:rPr>
              <a:t>One process will compete means then only goes for author product. </a:t>
            </a:r>
            <a:endParaRPr lang="en-US" sz="1800" i="0" dirty="0">
              <a:solidFill>
                <a:schemeClr val="tx1"/>
              </a:solidFill>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F70E187-580C-4ACA-BAF0-D05D1B7B1C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6" name="Picture 5">
            <a:extLst>
              <a:ext uri="{FF2B5EF4-FFF2-40B4-BE49-F238E27FC236}">
                <a16:creationId xmlns:a16="http://schemas.microsoft.com/office/drawing/2014/main" id="{CB31A1A1-3DD2-45D0-94C8-AC30156043E5}"/>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431298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8C270-A84B-4183-864C-F73859C8E72B}"/>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PROPOSED SYSTEM</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D3DCE1F-DCDB-44D0-894F-1E1EDF67E158}"/>
              </a:ext>
            </a:extLst>
          </p:cNvPr>
          <p:cNvSpPr>
            <a:spLocks noGrp="1"/>
          </p:cNvSpPr>
          <p:nvPr>
            <p:ph type="body" idx="1"/>
          </p:nvPr>
        </p:nvSpPr>
        <p:spPr>
          <a:xfrm>
            <a:off x="38600" y="1599093"/>
            <a:ext cx="8905462" cy="4390999"/>
          </a:xfrm>
        </p:spPr>
        <p:txBody>
          <a:bodyPr/>
          <a:lstStyle/>
          <a:p>
            <a:pPr algn="just">
              <a:lnSpc>
                <a:spcPct val="150000"/>
              </a:lnSpc>
            </a:pPr>
            <a:r>
              <a:rPr lang="en-US" sz="1800" b="0" i="0" dirty="0">
                <a:solidFill>
                  <a:schemeClr val="tx1"/>
                </a:solidFill>
                <a:effectLst/>
                <a:latin typeface="Times New Roman" panose="02020603050405020304" pitchFamily="18" charset="0"/>
                <a:cs typeface="Times New Roman" panose="02020603050405020304" pitchFamily="18" charset="0"/>
              </a:rPr>
              <a:t>We evaluate how well the suggested DR-SCM method for managing ASCs performs by contrasting it with two established techniques: the computational cost of hashes with various numbers of blocks and Q-learning methods.</a:t>
            </a:r>
          </a:p>
          <a:p>
            <a:pPr algn="just">
              <a:lnSpc>
                <a:spcPct val="150000"/>
              </a:lnSpc>
            </a:pPr>
            <a:r>
              <a:rPr lang="en-US" sz="1800" b="0" i="0" dirty="0">
                <a:solidFill>
                  <a:schemeClr val="tx1"/>
                </a:solidFill>
                <a:effectLst/>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D</a:t>
            </a:r>
            <a:r>
              <a:rPr lang="en-US" sz="1800" b="0" i="0" dirty="0">
                <a:solidFill>
                  <a:schemeClr val="tx1"/>
                </a:solidFill>
                <a:effectLst/>
                <a:latin typeface="Times New Roman" panose="02020603050405020304" pitchFamily="18" charset="0"/>
                <a:cs typeface="Times New Roman" panose="02020603050405020304" pitchFamily="18" charset="0"/>
              </a:rPr>
              <a:t>isplays the benefits (i.e. profits) of various ASC management strategies in various scenarios. With the exception of the heuristic method, the benefits of the various strategies all rise as the number of episodes rises. </a:t>
            </a:r>
          </a:p>
        </p:txBody>
      </p:sp>
      <p:sp>
        <p:nvSpPr>
          <p:cNvPr id="5" name="Slide Number Placeholder 4">
            <a:extLst>
              <a:ext uri="{FF2B5EF4-FFF2-40B4-BE49-F238E27FC236}">
                <a16:creationId xmlns:a16="http://schemas.microsoft.com/office/drawing/2014/main" id="{7355EB8A-BC36-485D-A404-46E37ECA7B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6" name="Picture 5">
            <a:extLst>
              <a:ext uri="{FF2B5EF4-FFF2-40B4-BE49-F238E27FC236}">
                <a16:creationId xmlns:a16="http://schemas.microsoft.com/office/drawing/2014/main" id="{3A7F6D49-6420-4CB0-802D-B2B0B1DD4B0F}"/>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2081813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AD823-B8F6-4E18-95C6-56FCED37445E}"/>
              </a:ext>
            </a:extLst>
          </p:cNvPr>
          <p:cNvSpPr>
            <a:spLocks noGrp="1"/>
          </p:cNvSpPr>
          <p:nvPr>
            <p:ph type="title"/>
          </p:nvPr>
        </p:nvSpPr>
        <p:spPr/>
        <p:txBody>
          <a:bodyPr/>
          <a:lstStyle/>
          <a:p>
            <a:r>
              <a:rPr lang="en-US" sz="2400" dirty="0">
                <a:latin typeface="Times New Roman" pitchFamily="18" charset="0"/>
                <a:cs typeface="Times New Roman" pitchFamily="18" charset="0"/>
              </a:rPr>
              <a:t>ADVANTAGES</a:t>
            </a:r>
            <a:endParaRPr lang="en-IN" sz="2400" dirty="0">
              <a:latin typeface="Times New Roman" pitchFamily="18" charset="0"/>
              <a:cs typeface="Times New Roman" pitchFamily="18" charset="0"/>
            </a:endParaRPr>
          </a:p>
        </p:txBody>
      </p:sp>
      <p:sp>
        <p:nvSpPr>
          <p:cNvPr id="3" name="Text Placeholder 2">
            <a:extLst>
              <a:ext uri="{FF2B5EF4-FFF2-40B4-BE49-F238E27FC236}">
                <a16:creationId xmlns:a16="http://schemas.microsoft.com/office/drawing/2014/main" id="{514681C1-68A4-4DE1-B55D-2D9A3EECCA0B}"/>
              </a:ext>
            </a:extLst>
          </p:cNvPr>
          <p:cNvSpPr>
            <a:spLocks noGrp="1"/>
          </p:cNvSpPr>
          <p:nvPr>
            <p:ph type="body" idx="1"/>
          </p:nvPr>
        </p:nvSpPr>
        <p:spPr>
          <a:xfrm>
            <a:off x="13194" y="1773680"/>
            <a:ext cx="9092206" cy="3337712"/>
          </a:xfrm>
        </p:spPr>
        <p:txBody>
          <a:bodyPr/>
          <a:lstStyle/>
          <a:p>
            <a:pPr>
              <a:lnSpc>
                <a:spcPct val="150000"/>
              </a:lnSpc>
            </a:pPr>
            <a:r>
              <a:rPr lang="en-US" sz="1800" dirty="0">
                <a:solidFill>
                  <a:schemeClr val="tx1"/>
                </a:solidFill>
                <a:latin typeface="Times New Roman" panose="02020603050405020304" pitchFamily="18" charset="0"/>
                <a:cs typeface="Times New Roman" panose="02020603050405020304" pitchFamily="18" charset="0"/>
              </a:rPr>
              <a:t>High Performance and More secure</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a:lnSpc>
                <a:spcPct val="150000"/>
              </a:lnSpc>
            </a:pPr>
            <a:r>
              <a:rPr lang="en-US" sz="1800" dirty="0">
                <a:solidFill>
                  <a:schemeClr val="tx1"/>
                </a:solidFill>
                <a:latin typeface="Times New Roman" panose="02020603050405020304" pitchFamily="18" charset="0"/>
                <a:cs typeface="Times New Roman" panose="02020603050405020304" pitchFamily="18" charset="0"/>
              </a:rPr>
              <a:t>Based on the Hash value key to One person to person it will be more secure. </a:t>
            </a:r>
          </a:p>
          <a:p>
            <a:pPr>
              <a:lnSpc>
                <a:spcPct val="150000"/>
              </a:lnSpc>
            </a:pPr>
            <a:endParaRPr lang="en-US" sz="1800" b="0" i="0" dirty="0">
              <a:solidFill>
                <a:schemeClr val="tx1"/>
              </a:solidFill>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65CD728-BDB2-481E-B191-F726AED398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6" name="Picture 5">
            <a:extLst>
              <a:ext uri="{FF2B5EF4-FFF2-40B4-BE49-F238E27FC236}">
                <a16:creationId xmlns:a16="http://schemas.microsoft.com/office/drawing/2014/main" id="{99697611-A80C-4452-B720-7E7CD2813342}"/>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4214987793"/>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2313</TotalTime>
  <Words>1098</Words>
  <Application>Microsoft Office PowerPoint</Application>
  <PresentationFormat>On-screen Show (16:9)</PresentationFormat>
  <Paragraphs>132</Paragraphs>
  <Slides>23</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Roboto Condensed</vt:lpstr>
      <vt:lpstr>Roboto Condensed Light</vt:lpstr>
      <vt:lpstr>Times New Roman</vt:lpstr>
      <vt:lpstr>Arvo</vt:lpstr>
      <vt:lpstr>Arial</vt:lpstr>
      <vt:lpstr>Salerio template</vt:lpstr>
      <vt:lpstr>HELLO!</vt:lpstr>
      <vt:lpstr>EFFECTIVE MANAGEMENT FOR BLOCKCHAIN- BASED AGRI-FOOD SUPPLY CHAINS</vt:lpstr>
      <vt:lpstr>AIM OF PROJECT</vt:lpstr>
      <vt:lpstr>ABSTRACT</vt:lpstr>
      <vt:lpstr>INTRODUCTION </vt:lpstr>
      <vt:lpstr>EXISTING SYSTEM</vt:lpstr>
      <vt:lpstr>DISADVANTAGES</vt:lpstr>
      <vt:lpstr>PROPOSED SYSTEM</vt:lpstr>
      <vt:lpstr>ADVANTAGES</vt:lpstr>
      <vt:lpstr>ALGORITHM:</vt:lpstr>
      <vt:lpstr>SYSTEM ARCHITECTURE</vt:lpstr>
      <vt:lpstr>MODULES</vt:lpstr>
      <vt:lpstr>FARMER</vt:lpstr>
      <vt:lpstr>PROCESSOR</vt:lpstr>
      <vt:lpstr>DISTRIBUTOR</vt:lpstr>
      <vt:lpstr>RETAILER</vt:lpstr>
      <vt:lpstr>CONSUMER</vt:lpstr>
      <vt:lpstr>HARDWARE REQUIREMENTS</vt:lpstr>
      <vt:lpstr>SOFTWARE REQUIREMENTS</vt:lpstr>
      <vt:lpstr>FUTURE WORK</vt:lpstr>
      <vt:lpstr>CONCLUSION</vt:lpstr>
      <vt:lpstr>REFERENCE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ADMIN</dc:creator>
  <cp:lastModifiedBy>Deepa Sarathi</cp:lastModifiedBy>
  <cp:revision>135</cp:revision>
  <dcterms:modified xsi:type="dcterms:W3CDTF">2022-11-25T07:25:07Z</dcterms:modified>
</cp:coreProperties>
</file>