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2"/>
  </p:notesMasterIdLst>
  <p:sldIdLst>
    <p:sldId id="258" r:id="rId2"/>
    <p:sldId id="308" r:id="rId3"/>
    <p:sldId id="257" r:id="rId4"/>
    <p:sldId id="297" r:id="rId5"/>
    <p:sldId id="298" r:id="rId6"/>
    <p:sldId id="299" r:id="rId7"/>
    <p:sldId id="309" r:id="rId8"/>
    <p:sldId id="310" r:id="rId9"/>
    <p:sldId id="311" r:id="rId10"/>
    <p:sldId id="329" r:id="rId11"/>
    <p:sldId id="312" r:id="rId12"/>
    <p:sldId id="313" r:id="rId13"/>
    <p:sldId id="328" r:id="rId14"/>
    <p:sldId id="315" r:id="rId15"/>
    <p:sldId id="316" r:id="rId16"/>
    <p:sldId id="317" r:id="rId17"/>
    <p:sldId id="321" r:id="rId18"/>
    <p:sldId id="318" r:id="rId19"/>
    <p:sldId id="319" r:id="rId20"/>
    <p:sldId id="278" r:id="rId21"/>
  </p:sldIdLst>
  <p:sldSz cx="9144000" cy="5143500" type="screen16x9"/>
  <p:notesSz cx="6858000" cy="9144000"/>
  <p:embeddedFontLst>
    <p:embeddedFont>
      <p:font typeface="Arvo" panose="020B0604020202020204" charset="0"/>
      <p:regular r:id="rId23"/>
      <p:bold r:id="rId24"/>
      <p:italic r:id="rId25"/>
      <p:boldItalic r:id="rId26"/>
    </p:embeddedFont>
    <p:embeddedFont>
      <p:font typeface="IBM Plex Serif" panose="02060503050406000203" pitchFamily="18" charset="0"/>
      <p:regular r:id="rId27"/>
      <p:bold r:id="rId28"/>
      <p:italic r:id="rId29"/>
      <p:boldItalic r:id="rId30"/>
    </p:embeddedFont>
    <p:embeddedFont>
      <p:font typeface="Roboto Condensed" panose="02000000000000000000" pitchFamily="2" charset="0"/>
      <p:regular r:id="rId31"/>
      <p:bold r:id="rId32"/>
      <p:italic r:id="rId33"/>
      <p:boldItalic r:id="rId34"/>
    </p:embeddedFont>
    <p:embeddedFont>
      <p:font typeface="Roboto Condensed Light"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6533" autoAdjust="0"/>
  </p:normalViewPr>
  <p:slideViewPr>
    <p:cSldViewPr snapToGrid="0">
      <p:cViewPr varScale="1">
        <p:scale>
          <a:sx n="100" d="100"/>
          <a:sy n="100" d="100"/>
        </p:scale>
        <p:origin x="950" y="58"/>
      </p:cViewPr>
      <p:guideLst>
        <p:guide orient="horz" pos="1620"/>
        <p:guide pos="2880"/>
      </p:guideLst>
    </p:cSldViewPr>
  </p:slideViewPr>
  <p:outlineViewPr>
    <p:cViewPr>
      <p:scale>
        <a:sx n="33" d="100"/>
        <a:sy n="33" d="100"/>
      </p:scale>
      <p:origin x="48" y="42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3999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855824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0389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5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95210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6889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ALGORITHM:</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a:xfrm>
            <a:off x="300789" y="1622209"/>
            <a:ext cx="8686800" cy="2724300"/>
          </a:xfrm>
        </p:spPr>
        <p:txBody>
          <a:bodyPr/>
          <a:lstStyle/>
          <a:p>
            <a:pPr>
              <a:lnSpc>
                <a:spcPct val="150000"/>
              </a:lnSpc>
            </a:pPr>
            <a:r>
              <a:rPr lang="en-US" dirty="0">
                <a:latin typeface="Times New Roman" pitchFamily="18" charset="0"/>
                <a:cs typeface="Times New Roman" pitchFamily="18" charset="0"/>
              </a:rPr>
              <a:t>Collaborative filtering is a family of algorithms where there are multiple ways to find similar users or items and multiple ways to calculate rating based on ratings of similar users</a:t>
            </a:r>
            <a:endParaRPr lang="en-IN" dirty="0">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18412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56E9-5C80-4A03-A1CB-A7DB5B26FAD0}"/>
              </a:ext>
            </a:extLst>
          </p:cNvPr>
          <p:cNvSpPr>
            <a:spLocks noGrp="1"/>
          </p:cNvSpPr>
          <p:nvPr>
            <p:ph type="title"/>
          </p:nvPr>
        </p:nvSpPr>
        <p:spPr>
          <a:xfrm>
            <a:off x="611075" y="364791"/>
            <a:ext cx="5258400" cy="766200"/>
          </a:xfrm>
        </p:spPr>
        <p:txBody>
          <a:bodyPr/>
          <a:lstStyle/>
          <a:p>
            <a:r>
              <a:rPr lang="en-US" sz="2400" dirty="0">
                <a:latin typeface="Times New Roman" pitchFamily="18" charset="0"/>
                <a:cs typeface="Times New Roman" pitchFamily="18" charset="0"/>
              </a:rPr>
              <a:t>SYSTEM ARCHITECTURE</a:t>
            </a:r>
            <a:endParaRPr lang="en-IN" sz="24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739BCD0A-E66C-4709-A49C-D310BB294BAB}"/>
              </a:ext>
            </a:extLst>
          </p:cNvPr>
          <p:cNvPicPr>
            <a:picLocks noChangeAspect="1"/>
          </p:cNvPicPr>
          <p:nvPr/>
        </p:nvPicPr>
        <p:blipFill>
          <a:blip r:embed="rId3"/>
          <a:stretch>
            <a:fillRect/>
          </a:stretch>
        </p:blipFill>
        <p:spPr>
          <a:xfrm>
            <a:off x="7727819" y="32108"/>
            <a:ext cx="1364387" cy="1189194"/>
          </a:xfrm>
          <a:prstGeom prst="rect">
            <a:avLst/>
          </a:prstGeom>
        </p:spPr>
      </p:pic>
      <p:pic>
        <p:nvPicPr>
          <p:cNvPr id="4" name="Picture 3">
            <a:extLst>
              <a:ext uri="{FF2B5EF4-FFF2-40B4-BE49-F238E27FC236}">
                <a16:creationId xmlns:a16="http://schemas.microsoft.com/office/drawing/2014/main" id="{833D0CDD-BF8B-522C-940F-BBA93ACDDA7B}"/>
              </a:ext>
            </a:extLst>
          </p:cNvPr>
          <p:cNvPicPr>
            <a:picLocks noChangeAspect="1"/>
          </p:cNvPicPr>
          <p:nvPr/>
        </p:nvPicPr>
        <p:blipFill>
          <a:blip r:embed="rId4"/>
          <a:stretch>
            <a:fillRect/>
          </a:stretch>
        </p:blipFill>
        <p:spPr>
          <a:xfrm>
            <a:off x="1737662" y="1399111"/>
            <a:ext cx="4633435" cy="3636809"/>
          </a:xfrm>
          <a:prstGeom prst="rect">
            <a:avLst/>
          </a:prstGeom>
        </p:spPr>
      </p:pic>
    </p:spTree>
    <p:extLst>
      <p:ext uri="{BB962C8B-B14F-4D97-AF65-F5344CB8AC3E}">
        <p14:creationId xmlns:p14="http://schemas.microsoft.com/office/powerpoint/2010/main" val="4182066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MODULES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6719E3C-19A6-47F5-8F8C-20872158AA35}"/>
              </a:ext>
            </a:extLst>
          </p:cNvPr>
          <p:cNvSpPr>
            <a:spLocks noGrp="1"/>
          </p:cNvSpPr>
          <p:nvPr>
            <p:ph type="body" idx="1"/>
          </p:nvPr>
        </p:nvSpPr>
        <p:spPr>
          <a:xfrm>
            <a:off x="569187" y="1440295"/>
            <a:ext cx="7792513" cy="2977211"/>
          </a:xfrm>
        </p:spPr>
        <p:txBody>
          <a:bodyPr/>
          <a:lstStyle/>
          <a:p>
            <a:pPr marL="0" indent="0">
              <a:lnSpc>
                <a:spcPct val="150000"/>
              </a:lnSpc>
              <a:spcBef>
                <a:spcPts val="1400"/>
              </a:spcBef>
              <a:buSzPts val="2400"/>
              <a:buNone/>
            </a:pPr>
            <a:r>
              <a:rPr lang="en-US" dirty="0">
                <a:solidFill>
                  <a:schemeClr val="tx1"/>
                </a:solidFill>
                <a:latin typeface="Times New Roman" pitchFamily="18" charset="0"/>
                <a:cs typeface="Times New Roman" pitchFamily="18" charset="0"/>
                <a:sym typeface="Times New Roman"/>
              </a:rPr>
              <a:t>In this project has two modules:</a:t>
            </a:r>
          </a:p>
          <a:p>
            <a:pPr marL="285750" indent="-285750">
              <a:lnSpc>
                <a:spcPct val="150000"/>
              </a:lnSpc>
              <a:spcBef>
                <a:spcPts val="1400"/>
              </a:spcBef>
              <a:buSzPts val="2400"/>
              <a:buFont typeface="Wingdings" panose="05000000000000000000" pitchFamily="2" charset="2"/>
              <a:buChar char="§"/>
            </a:pPr>
            <a:r>
              <a:rPr lang="en-US" dirty="0">
                <a:solidFill>
                  <a:schemeClr val="tx1"/>
                </a:solidFill>
                <a:latin typeface="Times New Roman" pitchFamily="18" charset="0"/>
                <a:cs typeface="Times New Roman" pitchFamily="18" charset="0"/>
                <a:sym typeface="Times New Roman"/>
              </a:rPr>
              <a:t>Admin</a:t>
            </a:r>
          </a:p>
          <a:p>
            <a:pPr marL="285750" indent="-285750">
              <a:lnSpc>
                <a:spcPct val="150000"/>
              </a:lnSpc>
              <a:spcBef>
                <a:spcPts val="1400"/>
              </a:spcBef>
              <a:buSzPts val="2400"/>
              <a:buFont typeface="Wingdings" panose="05000000000000000000" pitchFamily="2" charset="2"/>
              <a:buChar char="§"/>
            </a:pPr>
            <a:r>
              <a:rPr lang="en-US" dirty="0">
                <a:solidFill>
                  <a:schemeClr val="tx1"/>
                </a:solidFill>
                <a:latin typeface="Times New Roman" pitchFamily="18" charset="0"/>
                <a:cs typeface="Times New Roman" pitchFamily="18" charset="0"/>
                <a:sym typeface="Times New Roman"/>
              </a:rPr>
              <a:t>User</a:t>
            </a:r>
          </a:p>
          <a:p>
            <a:pPr marL="285750" indent="-285750">
              <a:lnSpc>
                <a:spcPct val="150000"/>
              </a:lnSpc>
              <a:spcBef>
                <a:spcPts val="1400"/>
              </a:spcBef>
              <a:buSzPts val="2400"/>
              <a:buFont typeface="Arial" panose="020B0604020202020204" pitchFamily="34" charset="0"/>
              <a:buChar char="•"/>
            </a:pPr>
            <a:endParaRPr lang="en-US" sz="1800" dirty="0">
              <a:solidFill>
                <a:schemeClr val="accent2"/>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99459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017-27AF-477A-937E-924C624A40C2}"/>
              </a:ext>
            </a:extLst>
          </p:cNvPr>
          <p:cNvSpPr>
            <a:spLocks noGrp="1"/>
          </p:cNvSpPr>
          <p:nvPr>
            <p:ph type="title"/>
          </p:nvPr>
        </p:nvSpPr>
        <p:spPr>
          <a:xfrm>
            <a:off x="814275" y="271551"/>
            <a:ext cx="5258400" cy="766200"/>
          </a:xfrm>
        </p:spPr>
        <p:txBody>
          <a:bodyPr/>
          <a:lstStyle/>
          <a:p>
            <a:pPr>
              <a:lnSpc>
                <a:spcPct val="150000"/>
              </a:lnSpc>
              <a:spcBef>
                <a:spcPts val="1400"/>
              </a:spcBef>
              <a:buSzPts val="2400"/>
            </a:pPr>
            <a:r>
              <a:rPr lang="en-US" sz="2400" dirty="0">
                <a:solidFill>
                  <a:schemeClr val="bg1"/>
                </a:solidFill>
                <a:latin typeface="Times New Roman" pitchFamily="18" charset="0"/>
                <a:cs typeface="Times New Roman" pitchFamily="18" charset="0"/>
                <a:sym typeface="Times New Roman"/>
              </a:rPr>
              <a:t>ADMIN</a:t>
            </a:r>
          </a:p>
        </p:txBody>
      </p:sp>
      <p:sp>
        <p:nvSpPr>
          <p:cNvPr id="3" name="Text Placeholder 2">
            <a:extLst>
              <a:ext uri="{FF2B5EF4-FFF2-40B4-BE49-F238E27FC236}">
                <a16:creationId xmlns:a16="http://schemas.microsoft.com/office/drawing/2014/main" id="{E4D4A20E-0B6E-4A6C-A06A-2ED4471832A2}"/>
              </a:ext>
            </a:extLst>
          </p:cNvPr>
          <p:cNvSpPr>
            <a:spLocks noGrp="1"/>
          </p:cNvSpPr>
          <p:nvPr>
            <p:ph type="body" idx="1"/>
          </p:nvPr>
        </p:nvSpPr>
        <p:spPr>
          <a:xfrm>
            <a:off x="418341" y="1423563"/>
            <a:ext cx="7943359" cy="4350220"/>
          </a:xfrm>
        </p:spPr>
        <p:txBody>
          <a:bodyPr/>
          <a:lstStyle/>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Login the account with the correct username and password</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Add the products with the particular block and generate the QR code</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Manage the products</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all the reviews and rating</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fake based on the reviews</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Graph</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Logout</a:t>
            </a:r>
            <a:endParaRPr lang="en-US" dirty="0">
              <a:solidFill>
                <a:schemeClr val="tx1"/>
              </a:solidFill>
              <a:latin typeface="Times New Roman" panose="02020603050405020304" pitchFamily="18" charset="0"/>
              <a:cs typeface="Times New Roman" panose="02020603050405020304" pitchFamily="18" charset="0"/>
            </a:endParaRPr>
          </a:p>
          <a:p>
            <a:endParaRPr lang="en-IN" sz="2400" dirty="0"/>
          </a:p>
        </p:txBody>
      </p:sp>
      <p:sp>
        <p:nvSpPr>
          <p:cNvPr id="5" name="Slide Number Placeholder 4">
            <a:extLst>
              <a:ext uri="{FF2B5EF4-FFF2-40B4-BE49-F238E27FC236}">
                <a16:creationId xmlns:a16="http://schemas.microsoft.com/office/drawing/2014/main" id="{D084F1C1-3678-4CBC-8328-FAEB49D00F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533223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79A8BC-3234-4A89-BE08-27AC66F9E923}"/>
              </a:ext>
            </a:extLst>
          </p:cNvPr>
          <p:cNvSpPr>
            <a:spLocks noGrp="1"/>
          </p:cNvSpPr>
          <p:nvPr>
            <p:ph type="body" idx="1"/>
          </p:nvPr>
        </p:nvSpPr>
        <p:spPr>
          <a:xfrm>
            <a:off x="338667" y="1221302"/>
            <a:ext cx="8805333" cy="3922198"/>
          </a:xfrm>
        </p:spPr>
        <p:txBody>
          <a:bodyPr/>
          <a:lstStyle/>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Register the account with the basic information</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Login the account with correct username and password</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View all product in the particular block and give rating and reviews. (For example, if the user gives positive review and rating to the particular products more than three times that is  considered as fake products) </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View fake products</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logout</a:t>
            </a:r>
            <a:endParaRPr lang="en-US" dirty="0">
              <a:solidFill>
                <a:schemeClr val="tx1"/>
              </a:solidFill>
            </a:endParaRPr>
          </a:p>
          <a:p>
            <a:pPr marL="0" lvl="0" indent="0" algn="just">
              <a:buNone/>
            </a:pPr>
            <a:endParaRPr lang="en-IN"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01600" indent="0">
              <a:buNone/>
            </a:pPr>
            <a:endParaRPr lang="en-IN" dirty="0"/>
          </a:p>
        </p:txBody>
      </p:sp>
      <p:sp>
        <p:nvSpPr>
          <p:cNvPr id="5" name="Slide Number Placeholder 4">
            <a:extLst>
              <a:ext uri="{FF2B5EF4-FFF2-40B4-BE49-F238E27FC236}">
                <a16:creationId xmlns:a16="http://schemas.microsoft.com/office/drawing/2014/main"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666044" y="584221"/>
            <a:ext cx="1998134" cy="461665"/>
          </a:xfrm>
          <a:prstGeom prst="rect">
            <a:avLst/>
          </a:prstGeom>
          <a:noFill/>
        </p:spPr>
        <p:txBody>
          <a:bodyPr wrap="square" rtlCol="0">
            <a:spAutoFit/>
          </a:bodyPr>
          <a:lstStyle/>
          <a:p>
            <a:r>
              <a:rPr lang="en-US" sz="2400" b="1" dirty="0">
                <a:solidFill>
                  <a:schemeClr val="bg1"/>
                </a:solidFill>
                <a:latin typeface="Times New Roman" pitchFamily="18" charset="0"/>
                <a:cs typeface="Times New Roman" pitchFamily="18" charset="0"/>
              </a:rPr>
              <a:t>USER</a:t>
            </a:r>
            <a:endParaRPr lang="en-IN"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596032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7B24-CA3E-4802-AC8A-56E9AFBC819E}"/>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HARDWARE REQUIREMENTS</a:t>
            </a:r>
            <a:endParaRPr lang="en-IN" sz="2400" dirty="0"/>
          </a:p>
        </p:txBody>
      </p:sp>
      <p:sp>
        <p:nvSpPr>
          <p:cNvPr id="3" name="Text Placeholder 2">
            <a:extLst>
              <a:ext uri="{FF2B5EF4-FFF2-40B4-BE49-F238E27FC236}">
                <a16:creationId xmlns:a16="http://schemas.microsoft.com/office/drawing/2014/main" id="{03D36A18-20C8-45A2-BD8A-4F218818DA0A}"/>
              </a:ext>
            </a:extLst>
          </p:cNvPr>
          <p:cNvSpPr>
            <a:spLocks noGrp="1"/>
          </p:cNvSpPr>
          <p:nvPr>
            <p:ph type="body" idx="1"/>
          </p:nvPr>
        </p:nvSpPr>
        <p:spPr>
          <a:xfrm>
            <a:off x="814274" y="1312210"/>
            <a:ext cx="7479719" cy="2724300"/>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pPr marL="10160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4" name="Table 3">
            <a:extLst>
              <a:ext uri="{FF2B5EF4-FFF2-40B4-BE49-F238E27FC236}">
                <a16:creationId xmlns:a16="http://schemas.microsoft.com/office/drawing/2014/main" id="{74B889DE-A808-491E-A1D8-E8352B55304F}"/>
              </a:ext>
            </a:extLst>
          </p:cNvPr>
          <p:cNvGraphicFramePr>
            <a:graphicFrameLocks noGrp="1"/>
          </p:cNvGraphicFramePr>
          <p:nvPr>
            <p:extLst>
              <p:ext uri="{D42A27DB-BD31-4B8C-83A1-F6EECF244321}">
                <p14:modId xmlns:p14="http://schemas.microsoft.com/office/powerpoint/2010/main" val="2653227960"/>
              </p:ext>
            </p:extLst>
          </p:nvPr>
        </p:nvGraphicFramePr>
        <p:xfrm>
          <a:off x="2332870" y="1648325"/>
          <a:ext cx="3726861" cy="2910922"/>
        </p:xfrm>
        <a:graphic>
          <a:graphicData uri="http://schemas.openxmlformats.org/drawingml/2006/table">
            <a:tbl>
              <a:tblPr firstRow="1" firstCol="1" bandRow="1">
                <a:tableStyleId>{E27665BA-8202-44FC-AD62-C9F0E3EA811A}</a:tableStyleId>
              </a:tblPr>
              <a:tblGrid>
                <a:gridCol w="1140460">
                  <a:extLst>
                    <a:ext uri="{9D8B030D-6E8A-4147-A177-3AD203B41FA5}">
                      <a16:colId xmlns:a16="http://schemas.microsoft.com/office/drawing/2014/main" val="1335803841"/>
                    </a:ext>
                  </a:extLst>
                </a:gridCol>
                <a:gridCol w="2586401">
                  <a:extLst>
                    <a:ext uri="{9D8B030D-6E8A-4147-A177-3AD203B41FA5}">
                      <a16:colId xmlns:a16="http://schemas.microsoft.com/office/drawing/2014/main" val="969546799"/>
                    </a:ext>
                  </a:extLst>
                </a:gridCol>
              </a:tblGrid>
              <a:tr h="584150">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110793"/>
                  </a:ext>
                </a:extLst>
              </a:tr>
              <a:tr h="600859">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40GB</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0832985"/>
                  </a:ext>
                </a:extLst>
              </a:tr>
              <a:tr h="632102">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RAM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645137"/>
                  </a:ext>
                </a:extLst>
              </a:tr>
              <a:tr h="1093811">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Processor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0488737"/>
                  </a:ext>
                </a:extLst>
              </a:tr>
            </a:tbl>
          </a:graphicData>
        </a:graphic>
      </p:graphicFrame>
    </p:spTree>
    <p:extLst>
      <p:ext uri="{BB962C8B-B14F-4D97-AF65-F5344CB8AC3E}">
        <p14:creationId xmlns:p14="http://schemas.microsoft.com/office/powerpoint/2010/main" val="305966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FF4B-38FD-47CD-8769-05353407D238}"/>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SOFTWARE REQUIREMENTS</a:t>
            </a:r>
            <a:endParaRPr lang="en-IN" sz="2400" dirty="0"/>
          </a:p>
        </p:txBody>
      </p:sp>
      <p:sp>
        <p:nvSpPr>
          <p:cNvPr id="5" name="Slide Number Placeholder 4">
            <a:extLst>
              <a:ext uri="{FF2B5EF4-FFF2-40B4-BE49-F238E27FC236}">
                <a16:creationId xmlns:a16="http://schemas.microsoft.com/office/drawing/2014/main"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B401507D-81A9-44F3-B782-583EAFCD429B}"/>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8" name="Table 7">
            <a:extLst>
              <a:ext uri="{FF2B5EF4-FFF2-40B4-BE49-F238E27FC236}">
                <a16:creationId xmlns:a16="http://schemas.microsoft.com/office/drawing/2014/main" id="{63C0BB94-5E3E-4739-9448-AA8F96DCCC0A}"/>
              </a:ext>
            </a:extLst>
          </p:cNvPr>
          <p:cNvGraphicFramePr>
            <a:graphicFrameLocks noGrp="1"/>
          </p:cNvGraphicFramePr>
          <p:nvPr>
            <p:extLst>
              <p:ext uri="{D42A27DB-BD31-4B8C-83A1-F6EECF244321}">
                <p14:modId xmlns:p14="http://schemas.microsoft.com/office/powerpoint/2010/main" val="4010727671"/>
              </p:ext>
            </p:extLst>
          </p:nvPr>
        </p:nvGraphicFramePr>
        <p:xfrm>
          <a:off x="1624013" y="1669977"/>
          <a:ext cx="4957092" cy="2951453"/>
        </p:xfrm>
        <a:graphic>
          <a:graphicData uri="http://schemas.openxmlformats.org/drawingml/2006/table">
            <a:tbl>
              <a:tblPr firstRow="1" firstCol="1" bandRow="1">
                <a:tableStyleId>{E27665BA-8202-44FC-AD62-C9F0E3EA811A}</a:tableStyleId>
              </a:tblPr>
              <a:tblGrid>
                <a:gridCol w="1925303">
                  <a:extLst>
                    <a:ext uri="{9D8B030D-6E8A-4147-A177-3AD203B41FA5}">
                      <a16:colId xmlns:a16="http://schemas.microsoft.com/office/drawing/2014/main" val="2104203393"/>
                    </a:ext>
                  </a:extLst>
                </a:gridCol>
                <a:gridCol w="3031789">
                  <a:extLst>
                    <a:ext uri="{9D8B030D-6E8A-4147-A177-3AD203B41FA5}">
                      <a16:colId xmlns:a16="http://schemas.microsoft.com/office/drawing/2014/main" val="3807746185"/>
                    </a:ext>
                  </a:extLst>
                </a:gridCol>
              </a:tblGrid>
              <a:tr h="1067222">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Front End Language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9063774"/>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Backend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My SQL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1286320"/>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3864808"/>
                  </a:ext>
                </a:extLst>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JAVADEVELIPEMENKIT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1108203"/>
                  </a:ext>
                </a:extLst>
              </a:tr>
            </a:tbl>
          </a:graphicData>
        </a:graphic>
      </p:graphicFrame>
      <p:sp>
        <p:nvSpPr>
          <p:cNvPr id="9" name="Rectangle 2">
            <a:extLst>
              <a:ext uri="{FF2B5EF4-FFF2-40B4-BE49-F238E27FC236}">
                <a16:creationId xmlns:a16="http://schemas.microsoft.com/office/drawing/2014/main" id="{071164FE-165E-40D8-B75B-96A3B5502D2E}"/>
              </a:ext>
            </a:extLst>
          </p:cNvPr>
          <p:cNvSpPr>
            <a:spLocks noChangeArrowheads="1"/>
          </p:cNvSpPr>
          <p:nvPr/>
        </p:nvSpPr>
        <p:spPr bwMode="auto">
          <a:xfrm>
            <a:off x="1624013" y="1863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42527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20C4-9B75-4D45-96CD-64E552866F73}"/>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FUTURE WORK</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98DC350-72BB-4644-8DA5-AD2C7074F91A}"/>
              </a:ext>
            </a:extLst>
          </p:cNvPr>
          <p:cNvSpPr>
            <a:spLocks noGrp="1"/>
          </p:cNvSpPr>
          <p:nvPr>
            <p:ph type="body" idx="1"/>
          </p:nvPr>
        </p:nvSpPr>
        <p:spPr>
          <a:xfrm>
            <a:off x="532052" y="1617010"/>
            <a:ext cx="7531235" cy="2724300"/>
          </a:xfrm>
        </p:spPr>
        <p:txBody>
          <a:bodyPr/>
          <a:lstStyle/>
          <a:p>
            <a:pPr algn="just">
              <a:lnSpc>
                <a:spcPct val="150000"/>
              </a:lnSpc>
            </a:pPr>
            <a:r>
              <a:rPr lang="en-US" dirty="0">
                <a:solidFill>
                  <a:schemeClr val="tx1"/>
                </a:solidFill>
                <a:latin typeface="Times New Roman" panose="02020603050405020304" pitchFamily="18" charset="0"/>
                <a:cs typeface="Times New Roman" pitchFamily="18" charset="0"/>
              </a:rPr>
              <a:t>For our future work, we will try to implement this methods using the different algorithms. We can compare the all the real time data's for better performance.</a:t>
            </a:r>
          </a:p>
        </p:txBody>
      </p:sp>
      <p:sp>
        <p:nvSpPr>
          <p:cNvPr id="5" name="Slide Number Placeholder 4">
            <a:extLst>
              <a:ext uri="{FF2B5EF4-FFF2-40B4-BE49-F238E27FC236}">
                <a16:creationId xmlns:a16="http://schemas.microsoft.com/office/drawing/2014/main"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3B463137-BFAE-4166-A145-414D7C2C275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46613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B76E-7E65-4EED-9054-41DE8B794F92}"/>
              </a:ext>
            </a:extLst>
          </p:cNvPr>
          <p:cNvSpPr>
            <a:spLocks noGrp="1"/>
          </p:cNvSpPr>
          <p:nvPr>
            <p:ph type="title"/>
          </p:nvPr>
        </p:nvSpPr>
        <p:spPr>
          <a:xfrm>
            <a:off x="489422" y="368512"/>
            <a:ext cx="5258400" cy="76620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D59C5E6-0113-4B09-AF2B-4CE8E7F41C7F}"/>
              </a:ext>
            </a:extLst>
          </p:cNvPr>
          <p:cNvSpPr>
            <a:spLocks noGrp="1"/>
          </p:cNvSpPr>
          <p:nvPr>
            <p:ph type="body" idx="1"/>
          </p:nvPr>
        </p:nvSpPr>
        <p:spPr>
          <a:xfrm>
            <a:off x="244838" y="1492373"/>
            <a:ext cx="8654324" cy="3057537"/>
          </a:xfrm>
        </p:spPr>
        <p:txBody>
          <a:bodyPr/>
          <a:lstStyle/>
          <a:p>
            <a:pPr marL="447675" indent="-447675" algn="just">
              <a:lnSpc>
                <a:spcPct val="150000"/>
              </a:lnSpc>
              <a:spcBef>
                <a:spcPts val="1400"/>
              </a:spcBef>
              <a:buSzPts val="2400"/>
            </a:pPr>
            <a:r>
              <a:rPr lang="en-US" dirty="0">
                <a:solidFill>
                  <a:schemeClr val="tx1"/>
                </a:solidFill>
                <a:latin typeface="Times New Roman" panose="02020603050405020304" pitchFamily="18" charset="0"/>
                <a:cs typeface="Times New Roman" pitchFamily="18" charset="0"/>
              </a:rPr>
              <a:t>We have to proposed a fake identification based on customer reviews and rating on blockchain technologies. And a rating was in n number of counts given by a customer is consider as Fake Product. </a:t>
            </a:r>
            <a:endParaRPr lang="en-IN"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18</a:t>
            </a:fld>
            <a:endParaRPr lang="en"/>
          </a:p>
        </p:txBody>
      </p:sp>
      <p:pic>
        <p:nvPicPr>
          <p:cNvPr id="6" name="Picture 5">
            <a:extLst>
              <a:ext uri="{FF2B5EF4-FFF2-40B4-BE49-F238E27FC236}">
                <a16:creationId xmlns:a16="http://schemas.microsoft.com/office/drawing/2014/main"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7129-63AA-4EF6-802C-84D2FBD02CDD}"/>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a16="http://schemas.microsoft.com/office/drawing/2014/main" id="{15ADD2A5-1116-4E5D-AB14-4B8F174D1A68}"/>
              </a:ext>
            </a:extLst>
          </p:cNvPr>
          <p:cNvSpPr>
            <a:spLocks noGrp="1"/>
          </p:cNvSpPr>
          <p:nvPr>
            <p:ph type="body" idx="1"/>
          </p:nvPr>
        </p:nvSpPr>
        <p:spPr>
          <a:xfrm>
            <a:off x="0" y="851238"/>
            <a:ext cx="9144000" cy="3840710"/>
          </a:xfrm>
        </p:spPr>
        <p:txBody>
          <a:bodyPr/>
          <a:lstStyle/>
          <a:p>
            <a:pPr indent="-457200" algn="just">
              <a:lnSpc>
                <a:spcPct val="150000"/>
              </a:lnSpc>
              <a:buNone/>
            </a:pPr>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Yildiran</a:t>
            </a:r>
            <a:r>
              <a:rPr lang="en-IN" dirty="0">
                <a:latin typeface="Times New Roman" panose="02020603050405020304" pitchFamily="18" charset="0"/>
                <a:cs typeface="Times New Roman" panose="02020603050405020304" pitchFamily="18" charset="0"/>
              </a:rPr>
              <a:t> Yilmaz, Viet-</a:t>
            </a:r>
            <a:r>
              <a:rPr lang="en-IN" dirty="0" err="1">
                <a:latin typeface="Times New Roman" panose="02020603050405020304" pitchFamily="18" charset="0"/>
                <a:cs typeface="Times New Roman" panose="02020603050405020304" pitchFamily="18" charset="0"/>
              </a:rPr>
              <a:t>Hoa</a:t>
            </a:r>
            <a:r>
              <a:rPr lang="en-IN" dirty="0">
                <a:latin typeface="Times New Roman" panose="02020603050405020304" pitchFamily="18" charset="0"/>
                <a:cs typeface="Times New Roman" panose="02020603050405020304" pitchFamily="18" charset="0"/>
              </a:rPr>
              <a:t> Do and Basel Halak, “ARMOR: An anti-counterfeit security Mechanism for low cost Radio frequency identification systems”, 2021. </a:t>
            </a:r>
          </a:p>
          <a:p>
            <a:pPr indent="-457200" algn="just">
              <a:lnSpc>
                <a:spcPct val="150000"/>
              </a:lnSpc>
              <a:buNone/>
            </a:pPr>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Wenzheng</a:t>
            </a:r>
            <a:r>
              <a:rPr lang="en-IN" dirty="0">
                <a:latin typeface="Times New Roman" panose="02020603050405020304" pitchFamily="18" charset="0"/>
                <a:cs typeface="Times New Roman" panose="02020603050405020304" pitchFamily="18" charset="0"/>
              </a:rPr>
              <a:t> Li and </a:t>
            </a:r>
            <a:r>
              <a:rPr lang="en-IN" dirty="0" err="1">
                <a:latin typeface="Times New Roman" panose="02020603050405020304" pitchFamily="18" charset="0"/>
                <a:cs typeface="Times New Roman" panose="02020603050405020304" pitchFamily="18" charset="0"/>
              </a:rPr>
              <a:t>Mingsheng</a:t>
            </a:r>
            <a:r>
              <a:rPr lang="en-IN" dirty="0">
                <a:latin typeface="Times New Roman" panose="02020603050405020304" pitchFamily="18" charset="0"/>
                <a:cs typeface="Times New Roman" panose="02020603050405020304" pitchFamily="18" charset="0"/>
              </a:rPr>
              <a:t> He, “Comparative Analysis of Bitcoin, Ethereum, and Libra,” 2020. </a:t>
            </a:r>
          </a:p>
          <a:p>
            <a:pPr indent="-457200" algn="just">
              <a:lnSpc>
                <a:spcPct val="150000"/>
              </a:lnSpc>
              <a:buNone/>
            </a:pPr>
            <a:r>
              <a:rPr lang="en-IN" dirty="0">
                <a:latin typeface="Times New Roman" panose="02020603050405020304" pitchFamily="18" charset="0"/>
                <a:cs typeface="Times New Roman" panose="02020603050405020304" pitchFamily="18" charset="0"/>
              </a:rPr>
              <a:t>[3] N. </a:t>
            </a:r>
            <a:r>
              <a:rPr lang="en-IN" dirty="0" err="1">
                <a:latin typeface="Times New Roman" panose="02020603050405020304" pitchFamily="18" charset="0"/>
                <a:cs typeface="Times New Roman" panose="02020603050405020304" pitchFamily="18" charset="0"/>
              </a:rPr>
              <a:t>Alzahrani</a:t>
            </a:r>
            <a:r>
              <a:rPr lang="en-IN" dirty="0">
                <a:latin typeface="Times New Roman" panose="02020603050405020304" pitchFamily="18" charset="0"/>
                <a:cs typeface="Times New Roman" panose="02020603050405020304" pitchFamily="18" charset="0"/>
              </a:rPr>
              <a:t>, “Block-supply chain: A new anti-counterfeiting supply chain using NFC and blockchain,” 2018. </a:t>
            </a:r>
          </a:p>
          <a:p>
            <a:pPr indent="-457200" algn="just">
              <a:lnSpc>
                <a:spcPct val="150000"/>
              </a:lnSpc>
              <a:buNone/>
            </a:pPr>
            <a:r>
              <a:rPr lang="en-IN" dirty="0">
                <a:latin typeface="Times New Roman" panose="02020603050405020304" pitchFamily="18" charset="0"/>
                <a:cs typeface="Times New Roman" panose="02020603050405020304" pitchFamily="18" charset="0"/>
              </a:rPr>
              <a:t>[4] Hao Shen1, Keren Liu1, </a:t>
            </a:r>
            <a:r>
              <a:rPr lang="en-IN" dirty="0" err="1">
                <a:latin typeface="Times New Roman" panose="02020603050405020304" pitchFamily="18" charset="0"/>
                <a:cs typeface="Times New Roman" panose="02020603050405020304" pitchFamily="18" charset="0"/>
              </a:rPr>
              <a:t>Yuxuan</a:t>
            </a:r>
            <a:r>
              <a:rPr lang="en-IN" dirty="0">
                <a:latin typeface="Times New Roman" panose="02020603050405020304" pitchFamily="18" charset="0"/>
                <a:cs typeface="Times New Roman" panose="02020603050405020304" pitchFamily="18" charset="0"/>
              </a:rPr>
              <a:t> Yao, Jun Wang, An ADS-B Anti-counterfeiting System Based on TDOA, IEEE International Conference on Signal, Information and data Processing in 2019”. </a:t>
            </a:r>
          </a:p>
        </p:txBody>
      </p:sp>
      <p:sp>
        <p:nvSpPr>
          <p:cNvPr id="5" name="Slide Number Placeholder 4">
            <a:extLst>
              <a:ext uri="{FF2B5EF4-FFF2-40B4-BE49-F238E27FC236}">
                <a16:creationId xmlns:a16="http://schemas.microsoft.com/office/drawing/2014/main"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1600" y="998181"/>
            <a:ext cx="6981780" cy="2961900"/>
          </a:xfrm>
          <a:prstGeom prst="rect">
            <a:avLst/>
          </a:prstGeom>
        </p:spPr>
        <p:txBody>
          <a:bodyPr spcFirstLastPara="1" wrap="square" lIns="91425" tIns="91425" rIns="91425" bIns="91425" anchor="ctr" anchorCtr="0">
            <a:noAutofit/>
          </a:bodyPr>
          <a:lstStyle/>
          <a:p>
            <a:pPr lvl="0" algn="ctr"/>
            <a:r>
              <a:rPr lang="en-US" sz="2400" dirty="0">
                <a:latin typeface="Times New Roman" panose="02020603050405020304" pitchFamily="18" charset="0"/>
                <a:cs typeface="Times New Roman" panose="02020603050405020304" pitchFamily="18" charset="0"/>
              </a:rPr>
              <a:t>FAKE PRODUCT IDENTIFICATION BY QR CODE USING BLOCKCHAIN</a:t>
            </a:r>
            <a:endParaRPr lang="en-US" sz="6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2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AIM OF PROJECT</a:t>
            </a:r>
            <a:endParaRPr sz="2400"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t>3</a:t>
            </a:fld>
            <a:endParaRPr sz="1800">
              <a:latin typeface="Times New Roman" pitchFamily="18" charset="0"/>
              <a:cs typeface="Times New Roman" pitchFamily="18" charset="0"/>
            </a:endParaRPr>
          </a:p>
        </p:txBody>
      </p:sp>
      <p:sp>
        <p:nvSpPr>
          <p:cNvPr id="193" name="Google Shape;193;p12"/>
          <p:cNvSpPr txBox="1">
            <a:spLocks noGrp="1"/>
          </p:cNvSpPr>
          <p:nvPr>
            <p:ph type="body" idx="1"/>
          </p:nvPr>
        </p:nvSpPr>
        <p:spPr>
          <a:xfrm>
            <a:off x="259499" y="1733906"/>
            <a:ext cx="8625001" cy="3017019"/>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SzPts val="2400"/>
            </a:pPr>
            <a:r>
              <a:rPr lang="en-US" dirty="0">
                <a:solidFill>
                  <a:schemeClr val="tx2">
                    <a:lumMod val="10000"/>
                  </a:schemeClr>
                </a:solidFill>
                <a:latin typeface="Times New Roman" panose="02020603050405020304" pitchFamily="18" charset="0"/>
                <a:cs typeface="Times New Roman" pitchFamily="18" charset="0"/>
              </a:rPr>
              <a:t> The main aim of the project to</a:t>
            </a:r>
            <a:r>
              <a:rPr lang="en-US" dirty="0">
                <a:latin typeface="Times New Roman" panose="02020603050405020304" pitchFamily="18" charset="0"/>
                <a:cs typeface="Times New Roman" panose="02020603050405020304" pitchFamily="18" charset="0"/>
              </a:rPr>
              <a:t> identification a fake product using blockchain</a:t>
            </a:r>
            <a:r>
              <a:rPr lang="en-US" dirty="0">
                <a:solidFill>
                  <a:schemeClr val="tx2">
                    <a:lumMod val="10000"/>
                  </a:schemeClr>
                </a:solidFill>
                <a:latin typeface="Times New Roman" panose="02020603050405020304" pitchFamily="18" charset="0"/>
                <a:cs typeface="Times New Roman" pitchFamily="18" charset="0"/>
              </a:rPr>
              <a:t> based on user reviews and rating. </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latin typeface="Times New Roman" panose="02020603050405020304" pitchFamily="18" charset="0"/>
                <a:cs typeface="Times New Roman" panose="02020603050405020304" pitchFamily="18" charset="0"/>
              </a:rPr>
              <a:t>ABSTRACT</a:t>
            </a:r>
            <a:endParaRPr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93" name="Google Shape;193;p12"/>
          <p:cNvSpPr txBox="1">
            <a:spLocks noGrp="1"/>
          </p:cNvSpPr>
          <p:nvPr>
            <p:ph type="body" idx="1"/>
          </p:nvPr>
        </p:nvSpPr>
        <p:spPr>
          <a:xfrm>
            <a:off x="293683" y="1492467"/>
            <a:ext cx="8309404" cy="3651033"/>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SzPts val="2400"/>
            </a:pPr>
            <a:r>
              <a:rPr lang="en-US" b="0" i="0" dirty="0">
                <a:effectLst/>
                <a:latin typeface="Times New Roman" panose="02020603050405020304" pitchFamily="18" charset="0"/>
                <a:cs typeface="Times New Roman" panose="02020603050405020304" pitchFamily="18" charset="0"/>
              </a:rPr>
              <a:t> Blocks contain data, usually transaction records, including the sender and receiver of a transaction, a timestamp and the amount and type of currency sent</a:t>
            </a:r>
            <a:r>
              <a:rPr lang="en-US" b="0" i="0" dirty="0">
                <a:effectLst/>
                <a:latin typeface="IBM Plex Serif" panose="020B0604020202020204" pitchFamily="18" charset="0"/>
              </a:rPr>
              <a:t>.</a:t>
            </a:r>
            <a:endParaRPr lang="en-US" b="0" i="0" dirty="0">
              <a:effectLst/>
              <a:latin typeface="Times New Roman" panose="02020603050405020304" pitchFamily="18" charset="0"/>
              <a:cs typeface="Times New Roman" pitchFamily="18" charset="0"/>
            </a:endParaRPr>
          </a:p>
          <a:p>
            <a:pPr marL="342900" indent="-342900" algn="just">
              <a:lnSpc>
                <a:spcPct val="150000"/>
              </a:lnSpc>
              <a:spcBef>
                <a:spcPts val="0"/>
              </a:spcBef>
              <a:buSzPts val="2400"/>
            </a:pPr>
            <a:r>
              <a:rPr lang="en-US" dirty="0">
                <a:latin typeface="Times New Roman" panose="02020603050405020304" pitchFamily="18" charset="0"/>
                <a:cs typeface="Times New Roman" pitchFamily="18" charset="0"/>
              </a:rPr>
              <a:t> Here we have to store a data in block chain and make a every product into a QR code. It was more secure way with a every product. After viewing the product the customer gives there reviews. The review was more time it was consider a fake product. Based on the linear regression algorithm. </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6418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INTRODUCTION</a:t>
            </a:r>
            <a:r>
              <a:rPr lang="en-US" dirty="0">
                <a:latin typeface="Times New Roman" pitchFamily="18" charset="0"/>
                <a:cs typeface="Times New Roman" pitchFamily="18" charset="0"/>
              </a:rPr>
              <a: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93" name="Google Shape;193;p12"/>
          <p:cNvSpPr txBox="1">
            <a:spLocks noGrp="1"/>
          </p:cNvSpPr>
          <p:nvPr>
            <p:ph type="body" idx="1"/>
          </p:nvPr>
        </p:nvSpPr>
        <p:spPr>
          <a:xfrm>
            <a:off x="38600" y="1567994"/>
            <a:ext cx="8711911" cy="3750126"/>
          </a:xfrm>
          <a:prstGeom prst="rect">
            <a:avLst/>
          </a:prstGeom>
        </p:spPr>
        <p:txBody>
          <a:bodyPr spcFirstLastPara="1" wrap="square" lIns="91425" tIns="91425" rIns="91425" bIns="91425" anchor="t" anchorCtr="0">
            <a:noAutofit/>
          </a:bodyPr>
          <a:lstStyle/>
          <a:p>
            <a:pPr marL="101600" indent="0">
              <a:lnSpc>
                <a:spcPct val="150000"/>
              </a:lnSpc>
              <a:buNone/>
            </a:pPr>
            <a:r>
              <a:rPr lang="en-US" dirty="0">
                <a:solidFill>
                  <a:schemeClr val="accent2"/>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The studies proposed a completely operational blockchain system to save you product counterfeiting and verify the authentication and traceability of proper merchandise across the supply chain. For every product that the administrator provides, a special QR code is generated and saved in the database. And a customer was viewing and giving there reviews based on the experience and make a product as Fake or Original. </a:t>
            </a:r>
            <a:endParaRPr lang="en-US"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EXISTING SYSTEM</a:t>
            </a:r>
            <a:endParaRPr lang="en-US"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156842" y="1592184"/>
            <a:ext cx="8830315" cy="4157967"/>
          </a:xfrm>
          <a:prstGeom prst="rect">
            <a:avLst/>
          </a:prstGeom>
        </p:spPr>
        <p:txBody>
          <a:bodyPr spcFirstLastPara="1" wrap="square" lIns="91425" tIns="91425" rIns="91425" bIns="91425" anchor="t" anchorCtr="0">
            <a:noAutofit/>
          </a:bodyPr>
          <a:lstStyle/>
          <a:p>
            <a:pPr marL="355600" algn="just">
              <a:lnSpc>
                <a:spcPct val="150000"/>
              </a:lnSpc>
              <a:spcBef>
                <a:spcPts val="1400"/>
              </a:spcBef>
              <a:buSzPts val="2400"/>
            </a:pPr>
            <a:r>
              <a:rPr lang="en-US" b="0" i="0" dirty="0">
                <a:solidFill>
                  <a:schemeClr val="tx1"/>
                </a:solidFill>
                <a:effectLst/>
                <a:latin typeface="Times New Roman" panose="02020603050405020304" pitchFamily="18" charset="0"/>
                <a:cs typeface="Times New Roman" panose="02020603050405020304" pitchFamily="18" charset="0"/>
              </a:rPr>
              <a:t>In Existing system, to generate a QR code for every product list in secure way. And the rating data does not store properly.   </a:t>
            </a:r>
          </a:p>
          <a:p>
            <a:pPr marL="355600" algn="just">
              <a:lnSpc>
                <a:spcPct val="150000"/>
              </a:lnSpc>
              <a:spcBef>
                <a:spcPts val="1400"/>
              </a:spcBef>
              <a:buSzPts val="2400"/>
            </a:pPr>
            <a:r>
              <a:rPr lang="en-US" b="0" i="0" dirty="0">
                <a:solidFill>
                  <a:schemeClr val="tx1"/>
                </a:solidFill>
                <a:effectLst/>
                <a:latin typeface="Times New Roman" panose="02020603050405020304" pitchFamily="18" charset="0"/>
                <a:cs typeface="Times New Roman" panose="02020603050405020304" pitchFamily="18" charset="0"/>
              </a:rPr>
              <a:t>This system will find out fake reviews made by posting fake comments about a product by   don’t identifying the review posting patterns.</a:t>
            </a:r>
            <a:endParaRPr lang="en-US" sz="1800"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F47A-C7FB-4FD5-A4CC-EE9F0EB5326C}"/>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9AA40C3-B66B-4297-B378-4A26BC42B11A}"/>
              </a:ext>
            </a:extLst>
          </p:cNvPr>
          <p:cNvSpPr>
            <a:spLocks noGrp="1"/>
          </p:cNvSpPr>
          <p:nvPr>
            <p:ph type="body" idx="1"/>
          </p:nvPr>
        </p:nvSpPr>
        <p:spPr>
          <a:xfrm>
            <a:off x="440268" y="1552056"/>
            <a:ext cx="7905242" cy="2892344"/>
          </a:xfrm>
        </p:spPr>
        <p:txBody>
          <a:bodyPr/>
          <a:lstStyle/>
          <a:p>
            <a:pPr marL="355600" algn="just">
              <a:lnSpc>
                <a:spcPct val="150000"/>
              </a:lnSpc>
              <a:spcBef>
                <a:spcPts val="1400"/>
              </a:spcBef>
              <a:buSzPts val="2400"/>
            </a:pPr>
            <a:r>
              <a:rPr lang="en-US" dirty="0">
                <a:solidFill>
                  <a:schemeClr val="tx1"/>
                </a:solidFill>
                <a:latin typeface="Times New Roman" panose="02020603050405020304" pitchFamily="18" charset="0"/>
                <a:cs typeface="Times New Roman" panose="02020603050405020304" pitchFamily="18" charset="0"/>
              </a:rPr>
              <a:t>D</a:t>
            </a:r>
            <a:r>
              <a:rPr lang="en-US" i="0" dirty="0">
                <a:solidFill>
                  <a:schemeClr val="tx1"/>
                </a:solidFill>
                <a:effectLst/>
                <a:latin typeface="Times New Roman" panose="02020603050405020304" pitchFamily="18" charset="0"/>
                <a:cs typeface="Times New Roman" panose="02020603050405020304" pitchFamily="18" charset="0"/>
              </a:rPr>
              <a:t>ifferences among how people score evaluations, perceptions of ratings, a feedback block, a halo effect and a difficulty in separating employees who land in the middle.</a:t>
            </a:r>
          </a:p>
          <a:p>
            <a:pPr marL="355600" algn="just">
              <a:lnSpc>
                <a:spcPct val="150000"/>
              </a:lnSpc>
              <a:spcBef>
                <a:spcPts val="1400"/>
              </a:spcBef>
              <a:buSzPts val="2400"/>
            </a:pPr>
            <a:r>
              <a:rPr lang="en-US" b="0" i="0" dirty="0">
                <a:solidFill>
                  <a:schemeClr val="tx1"/>
                </a:solidFill>
                <a:effectLst/>
                <a:latin typeface="Times New Roman" panose="02020603050405020304" pitchFamily="18" charset="0"/>
                <a:cs typeface="Times New Roman" panose="02020603050405020304" pitchFamily="18" charset="0"/>
              </a:rPr>
              <a:t>If the social media optimization team uses different IP address to send the review, system will fail to track the fake review.</a:t>
            </a:r>
          </a:p>
          <a:p>
            <a:pPr marL="355600" algn="just">
              <a:lnSpc>
                <a:spcPct val="150000"/>
              </a:lnSpc>
              <a:spcBef>
                <a:spcPts val="1400"/>
              </a:spcBef>
              <a:buSzPts val="2400"/>
            </a:pPr>
            <a:endParaRPr lang="en-US" i="0" dirty="0">
              <a:solidFill>
                <a:schemeClr val="tx1"/>
              </a:solidFill>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F70E187-580C-4ACA-BAF0-D05D1B7B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CB31A1A1-3DD2-45D0-94C8-AC30156043E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43129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C270-A84B-4183-864C-F73859C8E72B}"/>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PROPOSED SYSTEM</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D3DCE1F-DCDB-44D0-894F-1E1EDF67E158}"/>
              </a:ext>
            </a:extLst>
          </p:cNvPr>
          <p:cNvSpPr>
            <a:spLocks noGrp="1"/>
          </p:cNvSpPr>
          <p:nvPr>
            <p:ph type="body" idx="1"/>
          </p:nvPr>
        </p:nvSpPr>
        <p:spPr>
          <a:xfrm>
            <a:off x="154547" y="1221302"/>
            <a:ext cx="8770512" cy="4390999"/>
          </a:xfrm>
        </p:spPr>
        <p:txBody>
          <a:bodyPr/>
          <a:lstStyle/>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In this proposed system, to Identify Fake product Using Blockchain Technology. The first step is to bring all the manufacturers to the blockchain network and collect their major product information. </a:t>
            </a: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Based on the user review and rating we will find the fake Product Identification in the particular block of the code</a:t>
            </a: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Our proposed system implement based on the Blockchain technology for the higher performance.</a:t>
            </a:r>
          </a:p>
        </p:txBody>
      </p:sp>
      <p:sp>
        <p:nvSpPr>
          <p:cNvPr id="5" name="Slide Number Placeholder 4">
            <a:extLst>
              <a:ext uri="{FF2B5EF4-FFF2-40B4-BE49-F238E27FC236}">
                <a16:creationId xmlns:a16="http://schemas.microsoft.com/office/drawing/2014/main"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D823-B8F6-4E18-95C6-56FCED37445E}"/>
              </a:ext>
            </a:extLst>
          </p:cNvPr>
          <p:cNvSpPr>
            <a:spLocks noGrp="1"/>
          </p:cNvSpPr>
          <p:nvPr>
            <p:ph type="title"/>
          </p:nvPr>
        </p:nvSpPr>
        <p:spPr/>
        <p:txBody>
          <a:bodyPr/>
          <a:lstStyle/>
          <a:p>
            <a:r>
              <a:rPr lang="en-US" sz="2400" dirty="0">
                <a:latin typeface="Times New Roman" pitchFamily="18" charset="0"/>
                <a:cs typeface="Times New Roman" pitchFamily="18" charset="0"/>
              </a:rPr>
              <a:t>ADVANTAGES</a:t>
            </a:r>
            <a:endParaRPr lang="en-IN" sz="2400"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514681C1-68A4-4DE1-B55D-2D9A3EECCA0B}"/>
              </a:ext>
            </a:extLst>
          </p:cNvPr>
          <p:cNvSpPr>
            <a:spLocks noGrp="1"/>
          </p:cNvSpPr>
          <p:nvPr>
            <p:ph type="body" idx="1"/>
          </p:nvPr>
        </p:nvSpPr>
        <p:spPr>
          <a:xfrm>
            <a:off x="0" y="1413213"/>
            <a:ext cx="9092206" cy="3337712"/>
          </a:xfrm>
        </p:spPr>
        <p:txBody>
          <a:bodyPr/>
          <a:lstStyle/>
          <a:p>
            <a:pPr>
              <a:lnSpc>
                <a:spcPct val="150000"/>
              </a:lnSpc>
            </a:pPr>
            <a:r>
              <a:rPr lang="en-US" dirty="0">
                <a:solidFill>
                  <a:schemeClr val="tx1"/>
                </a:solidFill>
                <a:latin typeface="Times New Roman" panose="02020603050405020304" pitchFamily="18" charset="0"/>
                <a:cs typeface="Times New Roman" panose="02020603050405020304" pitchFamily="18" charset="0"/>
              </a:rPr>
              <a:t>High Performance and More secure</a:t>
            </a:r>
            <a:endParaRPr lang="en-US" b="0" i="0" dirty="0">
              <a:solidFill>
                <a:schemeClr val="tx1"/>
              </a:solidFill>
              <a:effectLst/>
              <a:latin typeface="Times New Roman" panose="02020603050405020304" pitchFamily="18" charset="0"/>
              <a:cs typeface="Times New Roman" panose="02020603050405020304" pitchFamily="18" charset="0"/>
            </a:endParaRP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Based on the reviews we find the fake products exactly.</a:t>
            </a:r>
            <a:endParaRPr lang="en-US" b="0" i="0" dirty="0">
              <a:solidFill>
                <a:schemeClr val="tx1"/>
              </a:solidFill>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id="{99697611-A80C-4452-B720-7E7CD2813342}"/>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21498779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2192</TotalTime>
  <Words>837</Words>
  <Application>Microsoft Office PowerPoint</Application>
  <PresentationFormat>On-screen Show (16:9)</PresentationFormat>
  <Paragraphs>97</Paragraphs>
  <Slides>20</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Roboto Condensed</vt:lpstr>
      <vt:lpstr>Arial</vt:lpstr>
      <vt:lpstr>Times New Roman</vt:lpstr>
      <vt:lpstr>Arvo</vt:lpstr>
      <vt:lpstr>IBM Plex Serif</vt:lpstr>
      <vt:lpstr>Wingdings</vt:lpstr>
      <vt:lpstr>Roboto Condensed Light</vt:lpstr>
      <vt:lpstr>Salerio template</vt:lpstr>
      <vt:lpstr>HELLO!</vt:lpstr>
      <vt:lpstr>FAKE PRODUCT IDENTIFICATION BY QR CODE USING BLOCKCHAIN</vt:lpstr>
      <vt:lpstr>AIM OF PROJECT</vt:lpstr>
      <vt:lpstr>ABSTRACT</vt:lpstr>
      <vt:lpstr>INTRODUCTION </vt:lpstr>
      <vt:lpstr>EXISTING SYSTEM</vt:lpstr>
      <vt:lpstr>DISADVANTAGES</vt:lpstr>
      <vt:lpstr>PROPOSED SYSTEM</vt:lpstr>
      <vt:lpstr>ADVANTAGES</vt:lpstr>
      <vt:lpstr>ALGORITHM:</vt:lpstr>
      <vt:lpstr>SYSTEM ARCHITECTURE</vt:lpstr>
      <vt:lpstr>MODULES</vt:lpstr>
      <vt:lpstr>ADMIN</vt:lpstr>
      <vt:lpstr>PowerPoint Presentation</vt:lpstr>
      <vt:lpstr>HARDWARE REQUIREMENTS</vt:lpstr>
      <vt:lpstr>SOFTWARE REQUIREMENTS</vt:lpstr>
      <vt:lpstr>FUTURE WORK</vt:lpstr>
      <vt:lpstr>CONCLUSION</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hp</cp:lastModifiedBy>
  <cp:revision>116</cp:revision>
  <dcterms:modified xsi:type="dcterms:W3CDTF">2023-02-07T09:59:55Z</dcterms:modified>
</cp:coreProperties>
</file>