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31" r:id="rId14"/>
    <p:sldId id="315" r:id="rId15"/>
    <p:sldId id="332" r:id="rId16"/>
    <p:sldId id="329" r:id="rId17"/>
    <p:sldId id="316" r:id="rId18"/>
    <p:sldId id="317" r:id="rId19"/>
    <p:sldId id="321" r:id="rId20"/>
    <p:sldId id="318" r:id="rId21"/>
    <p:sldId id="319" r:id="rId22"/>
    <p:sldId id="278"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Roboto Condensed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081" autoAdjust="0"/>
  </p:normalViewPr>
  <p:slideViewPr>
    <p:cSldViewPr snapToGrid="0">
      <p:cViewPr varScale="1">
        <p:scale>
          <a:sx n="69" d="100"/>
          <a:sy n="69" d="100"/>
        </p:scale>
        <p:origin x="1398" y="60"/>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0957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7" name="Picture 6">
            <a:extLst>
              <a:ext uri="{FF2B5EF4-FFF2-40B4-BE49-F238E27FC236}">
                <a16:creationId xmlns:a16="http://schemas.microsoft.com/office/drawing/2014/main" id="{0375F6D5-E3E4-134D-2FA2-D6C852286E34}"/>
              </a:ext>
            </a:extLst>
          </p:cNvPr>
          <p:cNvPicPr>
            <a:picLocks noChangeAspect="1"/>
          </p:cNvPicPr>
          <p:nvPr/>
        </p:nvPicPr>
        <p:blipFill>
          <a:blip r:embed="rId4"/>
          <a:stretch>
            <a:fillRect/>
          </a:stretch>
        </p:blipFill>
        <p:spPr>
          <a:xfrm>
            <a:off x="1008922" y="1130991"/>
            <a:ext cx="5789725" cy="3838980"/>
          </a:xfrm>
          <a:prstGeom prst="rect">
            <a:avLst/>
          </a:prstGeom>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In this project we have 3 module,</a:t>
            </a:r>
          </a:p>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1. Seller Block</a:t>
            </a:r>
          </a:p>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2. Buyer Block</a:t>
            </a:r>
          </a:p>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3. Account payable block</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marL="342900" indent="-342900" algn="just">
              <a:lnSpc>
                <a:spcPct val="150000"/>
              </a:lnSpc>
              <a:spcBef>
                <a:spcPts val="0"/>
              </a:spcBef>
              <a:buSzPts val="2400"/>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Seller Block </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386366" y="1417579"/>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List All Users &amp; Authorize</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Add Category</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Add Sub - Category</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Add mobile Product posts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Add other Products posts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Mobile Products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Other Products</a:t>
            </a:r>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marL="342900" indent="-342900" algn="just">
              <a:lnSpc>
                <a:spcPct val="150000"/>
              </a:lnSpc>
              <a:spcBef>
                <a:spcPts val="0"/>
              </a:spcBef>
              <a:buSzPts val="2400"/>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Seller Block </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44137" y="1358537"/>
            <a:ext cx="7563393" cy="3784963"/>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Purchased product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Find total Bill on Purchased Products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List All Reviewed on mobile post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List All Reviewed on other post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List all users products searched </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Mobile Rank in chart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other Product rank in chart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product search ratio in chart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IN" sz="1800"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140649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300067" y="1432317"/>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and authorize by seller</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Login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My Profile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Account Management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Search Mobile Product</a:t>
            </a: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581637" y="415409"/>
            <a:ext cx="3399519"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Buyer Block</a:t>
            </a:r>
          </a:p>
        </p:txBody>
      </p:sp>
    </p:spTree>
    <p:extLst>
      <p:ext uri="{BB962C8B-B14F-4D97-AF65-F5344CB8AC3E}">
        <p14:creationId xmlns:p14="http://schemas.microsoft.com/office/powerpoint/2010/main" val="359603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300068" y="1432317"/>
            <a:ext cx="8469860" cy="3519783"/>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Search Other Product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My search History</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product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Top K Mobile Product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Top K Other Product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581637" y="415409"/>
            <a:ext cx="3399519"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Buyer Block</a:t>
            </a:r>
          </a:p>
        </p:txBody>
      </p:sp>
    </p:spTree>
    <p:extLst>
      <p:ext uri="{BB962C8B-B14F-4D97-AF65-F5344CB8AC3E}">
        <p14:creationId xmlns:p14="http://schemas.microsoft.com/office/powerpoint/2010/main" val="11981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69333" y="1221302"/>
            <a:ext cx="8805333" cy="3922198"/>
          </a:xfrm>
        </p:spPr>
        <p:txBody>
          <a:bodyPr/>
          <a:lstStyle/>
          <a:p>
            <a:pPr marL="342900" indent="-342900" algn="just">
              <a:lnSpc>
                <a:spcPct val="150000"/>
              </a:lnSpc>
              <a:spcBef>
                <a:spcPts val="0"/>
              </a:spcBef>
              <a:buSzPts val="2400"/>
            </a:pPr>
            <a:endParaRPr lang="en-US"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Login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My Profile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&amp; Process Order</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Purchased Mobile Product by block chain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Purchased other product by blockchain </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Logout </a:t>
            </a: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490043"/>
            <a:ext cx="4440528"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Account Payable Login</a:t>
            </a:r>
          </a:p>
        </p:txBody>
      </p:sp>
    </p:spTree>
    <p:extLst>
      <p:ext uri="{BB962C8B-B14F-4D97-AF65-F5344CB8AC3E}">
        <p14:creationId xmlns:p14="http://schemas.microsoft.com/office/powerpoint/2010/main" val="725120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0922"/>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0" y="1687348"/>
            <a:ext cx="8560154" cy="2724300"/>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In Future </a:t>
            </a:r>
            <a:r>
              <a:rPr lang="en-US" dirty="0">
                <a:latin typeface="Times New Roman" panose="02020603050405020304" pitchFamily="18" charset="0"/>
                <a:cs typeface="Times New Roman" panose="02020603050405020304" pitchFamily="18" charset="0"/>
              </a:rPr>
              <a:t>show that its practical to deploy one such system in real-world customer environments. We are currently experimenting with the use of the proposed system in collaboration with the participants of the Trade Lens platform. </a:t>
            </a:r>
            <a:endParaRPr lang="en-US" sz="24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solidFill>
                  <a:schemeClr val="bg1"/>
                </a:solidFill>
                <a:latin typeface="Times New Roman" panose="02020603050405020304" pitchFamily="18" charset="0"/>
                <a:cs typeface="Times New Roman" panose="02020603050405020304" pitchFamily="18" charset="0"/>
              </a:rPr>
              <a:t>Blockchain Based Accounts Payable Platform for Goods Trade</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244838" y="1578963"/>
            <a:ext cx="8654324" cy="3057537"/>
          </a:xfrm>
        </p:spPr>
        <p:txBody>
          <a:bodyPr/>
          <a:lstStyle/>
          <a:p>
            <a:pPr marL="342900" indent="-342900"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We discussed the need for a block chain based accounts payable system that eliminates the process redundancies (accounts payable vs. accounts receivable), enables efficient invoice processing, and reduces the amount of time spent in reconciling disputes between the transacting participants in goods trade (domestic and global)</a:t>
            </a:r>
            <a:endParaRPr lang="en-IN"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20</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1317078"/>
            <a:ext cx="8919486" cy="3635022"/>
          </a:xfrm>
        </p:spPr>
        <p:txBody>
          <a:bodyPr/>
          <a:lstStyle/>
          <a:p>
            <a:pPr indent="-457200" algn="just">
              <a:lnSpc>
                <a:spcPct val="150000"/>
              </a:lnSpc>
              <a:buNone/>
            </a:pPr>
            <a:r>
              <a:rPr lang="en-IN" sz="1800" dirty="0">
                <a:latin typeface="Times New Roman" panose="02020603050405020304" pitchFamily="18" charset="0"/>
                <a:cs typeface="Times New Roman" panose="02020603050405020304" pitchFamily="18" charset="0"/>
              </a:rPr>
              <a:t>[1]S. E. Chang, H. L. Luo, and Y. Chen, “Blockchain-enabled trade finance innovation: A potential paradigm shift on using letter of credit,” Sustainability, vol. 12, no. 1, p. 188, 2020. </a:t>
            </a:r>
          </a:p>
          <a:p>
            <a:pPr indent="-457200" algn="just">
              <a:lnSpc>
                <a:spcPct val="150000"/>
              </a:lnSpc>
              <a:buNone/>
            </a:pPr>
            <a:r>
              <a:rPr lang="en-IN" sz="1800" dirty="0">
                <a:latin typeface="Times New Roman" panose="02020603050405020304" pitchFamily="18" charset="0"/>
                <a:cs typeface="Times New Roman" panose="02020603050405020304" pitchFamily="18" charset="0"/>
              </a:rPr>
              <a:t>[2] J. Chiu and T. V. Koeppl, “Blockchain-based settlement for asset trading,” The Review of Financial Studies, vol. 32, no. 5, pp. 1716– 1753, 2019. </a:t>
            </a:r>
          </a:p>
          <a:p>
            <a:pPr indent="-457200" algn="just">
              <a:lnSpc>
                <a:spcPct val="150000"/>
              </a:lnSpc>
              <a:buNone/>
            </a:pPr>
            <a:r>
              <a:rPr lang="en-IN" sz="1800" dirty="0">
                <a:latin typeface="Times New Roman" panose="02020603050405020304" pitchFamily="18" charset="0"/>
                <a:cs typeface="Times New Roman" panose="02020603050405020304" pitchFamily="18" charset="0"/>
              </a:rPr>
              <a:t>[3] A. Bogucharskov, I. Pokamestov, K. Adamova, and Z. N. Tropina, “Adoption of blockchain technology in trade finance process,” Journal of Reviews on Global Economics, vol. 7, pp. 510–515, 2018.</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solidFill>
                  <a:schemeClr val="tx2">
                    <a:lumMod val="10000"/>
                  </a:schemeClr>
                </a:solidFill>
                <a:latin typeface="Times New Roman" panose="02020603050405020304" pitchFamily="18" charset="0"/>
                <a:cs typeface="Times New Roman" pitchFamily="18" charset="0"/>
              </a:rPr>
              <a:t>The main aim of the project to identify Blockchain Based Accounts Payable Platform for Goods Trade</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100608" y="1654679"/>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Various business documents like purchase order, dispatch advice, invoices, and receive advice get exchanged among the trade participants during any trade transaction. Similarly, various business processes like freight transport, invoice generation, goods receiving, invoice processing, and payment processing get executed by the participants in a trade transaction</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361266"/>
            <a:ext cx="8711911" cy="3750126"/>
          </a:xfrm>
          <a:prstGeom prst="rect">
            <a:avLst/>
          </a:prstGeom>
        </p:spPr>
        <p:txBody>
          <a:bodyPr spcFirstLastPara="1" wrap="square" lIns="91425" tIns="91425" rIns="91425" bIns="91425" anchor="t" anchorCtr="0">
            <a:noAutofit/>
          </a:bodyPr>
          <a:lstStyle/>
          <a:p>
            <a:pPr>
              <a:lnSpc>
                <a:spcPct val="150000"/>
              </a:lnSpc>
            </a:pPr>
            <a:r>
              <a:rPr lang="en-US" dirty="0">
                <a:latin typeface="Times New Roman" panose="02020603050405020304" pitchFamily="18" charset="0"/>
                <a:cs typeface="Times New Roman" panose="02020603050405020304" pitchFamily="18" charset="0"/>
              </a:rPr>
              <a:t>Payment processing involves executing a payment method as per the terms captured in the service contracts between trade participants. </a:t>
            </a:r>
          </a:p>
          <a:p>
            <a:pPr>
              <a:lnSpc>
                <a:spcPct val="150000"/>
              </a:lnSpc>
            </a:pPr>
            <a:r>
              <a:rPr lang="en-US" dirty="0">
                <a:latin typeface="Times New Roman" panose="02020603050405020304" pitchFamily="18" charset="0"/>
                <a:cs typeface="Times New Roman" panose="02020603050405020304" pitchFamily="18" charset="0"/>
              </a:rPr>
              <a:t>The most common payment method is open account, where the goods is shipped and delivered before the release of funds from the shipper within an agreed time frame. </a:t>
            </a:r>
          </a:p>
          <a:p>
            <a:pPr>
              <a:lnSpc>
                <a:spcPct val="150000"/>
              </a:lnSpc>
            </a:pPr>
            <a:r>
              <a:rPr lang="en-US" dirty="0">
                <a:latin typeface="Times New Roman" panose="02020603050405020304" pitchFamily="18" charset="0"/>
                <a:cs typeface="Times New Roman" panose="02020603050405020304" pitchFamily="18" charset="0"/>
              </a:rPr>
              <a:t>There is another payment method which involves financing facilitated by banks and financial institutions</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318586" y="1592184"/>
            <a:ext cx="8668571" cy="2924611"/>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i="0" dirty="0">
                <a:solidFill>
                  <a:srgbClr val="202124"/>
                </a:solidFill>
                <a:effectLst/>
                <a:latin typeface="Times New Roman" panose="02020603050405020304" pitchFamily="18" charset="0"/>
                <a:cs typeface="Times New Roman" panose="02020603050405020304" pitchFamily="18" charset="0"/>
              </a:rPr>
              <a:t>In before years the data does not store but here we are using block chain it is more secure for the data</a:t>
            </a:r>
          </a:p>
          <a:p>
            <a:pPr marL="355600" algn="just">
              <a:lnSpc>
                <a:spcPct val="150000"/>
              </a:lnSpc>
              <a:spcBef>
                <a:spcPts val="1400"/>
              </a:spcBef>
              <a:buSzPts val="2400"/>
            </a:pPr>
            <a:r>
              <a:rPr lang="en-US" dirty="0">
                <a:solidFill>
                  <a:srgbClr val="202124"/>
                </a:solidFill>
                <a:latin typeface="Times New Roman" panose="02020603050405020304" pitchFamily="18" charset="0"/>
                <a:cs typeface="Times New Roman" panose="02020603050405020304" pitchFamily="18" charset="0"/>
              </a:rPr>
              <a:t>In may transaction area does not send a money in safe mode.</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Lows of security</a:t>
            </a:r>
          </a:p>
          <a:p>
            <a:pPr algn="just">
              <a:lnSpc>
                <a:spcPct val="150000"/>
              </a:lnSpc>
            </a:pPr>
            <a:r>
              <a:rPr lang="en-US" dirty="0">
                <a:solidFill>
                  <a:schemeClr val="tx1"/>
                </a:solidFill>
                <a:latin typeface="Times New Roman" panose="02020603050405020304" pitchFamily="18" charset="0"/>
                <a:cs typeface="Times New Roman" pitchFamily="18" charset="0"/>
              </a:rPr>
              <a:t>The user without login, Encrypted data cannot store in block chain</a:t>
            </a: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227075" y="1494951"/>
            <a:ext cx="8394013" cy="361644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impact of increasing transaction send rate on the throughput and latency of compute CA and compute PAs transactions. It was observed that with the increasing transaction send rate, the latency for both the transactions increase.</a:t>
            </a:r>
          </a:p>
          <a:p>
            <a:pPr algn="just">
              <a:lnSpc>
                <a:spcPct val="150000"/>
              </a:lnSpc>
            </a:pPr>
            <a:r>
              <a:rPr lang="en-US" dirty="0">
                <a:latin typeface="Times New Roman" panose="02020603050405020304" pitchFamily="18" charset="0"/>
                <a:cs typeface="Times New Roman" panose="02020603050405020304" pitchFamily="18" charset="0"/>
              </a:rPr>
              <a:t>We conclude that the proposed system easily supports the shipment throughput in the current global trade ecosystem and will scale well even for future workloads</a:t>
            </a:r>
            <a:endParaRPr lang="en-US"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Data was secure</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By the different fields create a unique block is used to search a user need.</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2424</TotalTime>
  <Words>810</Words>
  <Application>Microsoft Office PowerPoint</Application>
  <PresentationFormat>On-screen Show (16:9)</PresentationFormat>
  <Paragraphs>122</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Roboto Condensed Light</vt:lpstr>
      <vt:lpstr>Arvo</vt:lpstr>
      <vt:lpstr>Roboto Condensed</vt:lpstr>
      <vt:lpstr>Times New Roman</vt:lpstr>
      <vt:lpstr>Salerio template</vt:lpstr>
      <vt:lpstr>HELLO!</vt:lpstr>
      <vt:lpstr>Blockchain Based Accounts Payable Platform for Goods Trade</vt:lpstr>
      <vt:lpstr>AIM OF PROJECT</vt:lpstr>
      <vt:lpstr>ABSTRACT</vt:lpstr>
      <vt:lpstr>INTRODUCTION </vt:lpstr>
      <vt:lpstr>EXISTING SYSTEM</vt:lpstr>
      <vt:lpstr>DISADVANTAGES</vt:lpstr>
      <vt:lpstr>PROPOSED SYSTEM</vt:lpstr>
      <vt:lpstr>ADVANTAGES</vt:lpstr>
      <vt:lpstr>SYSTEM ARCHITECTURE</vt:lpstr>
      <vt:lpstr>MODULES</vt:lpstr>
      <vt:lpstr>Seller Block </vt:lpstr>
      <vt:lpstr>Seller Block </vt:lpstr>
      <vt:lpstr>PowerPoint Presentation</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Deepa Sarathi</cp:lastModifiedBy>
  <cp:revision>121</cp:revision>
  <dcterms:modified xsi:type="dcterms:W3CDTF">2022-11-02T13:14:39Z</dcterms:modified>
</cp:coreProperties>
</file>