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8" r:id="rId3"/>
    <p:sldId id="308" r:id="rId5"/>
    <p:sldId id="257" r:id="rId6"/>
    <p:sldId id="297" r:id="rId7"/>
    <p:sldId id="298" r:id="rId8"/>
    <p:sldId id="299" r:id="rId9"/>
    <p:sldId id="309" r:id="rId10"/>
    <p:sldId id="310" r:id="rId11"/>
    <p:sldId id="311" r:id="rId12"/>
    <p:sldId id="312" r:id="rId13"/>
    <p:sldId id="313" r:id="rId14"/>
    <p:sldId id="315" r:id="rId15"/>
    <p:sldId id="331" r:id="rId16"/>
    <p:sldId id="316" r:id="rId17"/>
    <p:sldId id="317" r:id="rId18"/>
    <p:sldId id="321" r:id="rId19"/>
    <p:sldId id="318" r:id="rId20"/>
    <p:sldId id="319" r:id="rId21"/>
    <p:sldId id="330" r:id="rId22"/>
    <p:sldId id="278" r:id="rId23"/>
  </p:sldIdLst>
  <p:sldSz cx="9144000" cy="5143500" type="screen16x9"/>
  <p:notesSz cx="6858000" cy="9144000"/>
  <p:embeddedFontLst>
    <p:embeddedFont>
      <p:font typeface="Roboto Condensed" panose="020B0704020202020204"/>
      <p:bold r:id="rId27"/>
      <p:boldItalic r:id="rId28"/>
    </p:embeddedFont>
    <p:embeddedFont>
      <p:font typeface="Roboto Condensed Light" panose="020B0704020202020204"/>
      <p:bold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32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7" autoAdjust="0"/>
    <p:restoredTop sz="86533" autoAdjust="0"/>
  </p:normalViewPr>
  <p:slideViewPr>
    <p:cSldViewPr snapToGrid="0">
      <p:cViewPr varScale="1">
        <p:scale>
          <a:sx n="78" d="100"/>
          <a:sy n="78" d="100"/>
        </p:scale>
        <p:origin x="1158" y="54"/>
      </p:cViewPr>
      <p:guideLst>
        <p:guide orient="horz" pos="1620"/>
        <p:guide pos="2858"/>
      </p:guideLst>
    </p:cSldViewPr>
  </p:slideViewPr>
  <p:outlineViewPr>
    <p:cViewPr>
      <p:scale>
        <a:sx n="33" d="100"/>
        <a:sy n="33" d="100"/>
      </p:scale>
      <p:origin x="48" y="428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font" Target="fonts/font4.fntdata"/><Relationship Id="rId3" Type="http://schemas.openxmlformats.org/officeDocument/2006/relationships/slide" Target="slides/slide1.xml"/><Relationship Id="rId29" Type="http://schemas.openxmlformats.org/officeDocument/2006/relationships/font" Target="fonts/font3.fntdata"/><Relationship Id="rId28" Type="http://schemas.openxmlformats.org/officeDocument/2006/relationships/font" Target="fonts/font2.fntdata"/><Relationship Id="rId27" Type="http://schemas.openxmlformats.org/officeDocument/2006/relationships/font" Target="fonts/font1.fntdata"/><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panose="020B0704020202020204"/>
              <a:buNone/>
              <a:defRPr sz="2000" b="1">
                <a:solidFill>
                  <a:schemeClr val="lt1"/>
                </a:solidFill>
                <a:latin typeface="Roboto Condensed" panose="020B0704020202020204"/>
                <a:ea typeface="Roboto Condensed" panose="020B0704020202020204"/>
                <a:cs typeface="Roboto Condensed" panose="020B0704020202020204"/>
                <a:sym typeface="Roboto Condensed" panose="020B0704020202020204"/>
              </a:defRPr>
            </a:lvl1pPr>
            <a:lvl2pPr lvl="1">
              <a:spcBef>
                <a:spcPts val="0"/>
              </a:spcBef>
              <a:spcAft>
                <a:spcPts val="0"/>
              </a:spcAft>
              <a:buClr>
                <a:schemeClr val="lt1"/>
              </a:buClr>
              <a:buSzPts val="2000"/>
              <a:buFont typeface="Roboto Condensed" panose="020B0704020202020204"/>
              <a:buNone/>
              <a:defRPr sz="2000" b="1">
                <a:solidFill>
                  <a:schemeClr val="lt1"/>
                </a:solidFill>
                <a:latin typeface="Roboto Condensed" panose="020B0704020202020204"/>
                <a:ea typeface="Roboto Condensed" panose="020B0704020202020204"/>
                <a:cs typeface="Roboto Condensed" panose="020B0704020202020204"/>
                <a:sym typeface="Roboto Condensed" panose="020B0704020202020204"/>
              </a:defRPr>
            </a:lvl2pPr>
            <a:lvl3pPr lvl="2">
              <a:spcBef>
                <a:spcPts val="0"/>
              </a:spcBef>
              <a:spcAft>
                <a:spcPts val="0"/>
              </a:spcAft>
              <a:buClr>
                <a:schemeClr val="lt1"/>
              </a:buClr>
              <a:buSzPts val="2000"/>
              <a:buFont typeface="Roboto Condensed" panose="020B0704020202020204"/>
              <a:buNone/>
              <a:defRPr sz="2000" b="1">
                <a:solidFill>
                  <a:schemeClr val="lt1"/>
                </a:solidFill>
                <a:latin typeface="Roboto Condensed" panose="020B0704020202020204"/>
                <a:ea typeface="Roboto Condensed" panose="020B0704020202020204"/>
                <a:cs typeface="Roboto Condensed" panose="020B0704020202020204"/>
                <a:sym typeface="Roboto Condensed" panose="020B0704020202020204"/>
              </a:defRPr>
            </a:lvl3pPr>
            <a:lvl4pPr lvl="3">
              <a:spcBef>
                <a:spcPts val="0"/>
              </a:spcBef>
              <a:spcAft>
                <a:spcPts val="0"/>
              </a:spcAft>
              <a:buClr>
                <a:schemeClr val="lt1"/>
              </a:buClr>
              <a:buSzPts val="2000"/>
              <a:buFont typeface="Roboto Condensed" panose="020B0704020202020204"/>
              <a:buNone/>
              <a:defRPr sz="2000" b="1">
                <a:solidFill>
                  <a:schemeClr val="lt1"/>
                </a:solidFill>
                <a:latin typeface="Roboto Condensed" panose="020B0704020202020204"/>
                <a:ea typeface="Roboto Condensed" panose="020B0704020202020204"/>
                <a:cs typeface="Roboto Condensed" panose="020B0704020202020204"/>
                <a:sym typeface="Roboto Condensed" panose="020B0704020202020204"/>
              </a:defRPr>
            </a:lvl4pPr>
            <a:lvl5pPr lvl="4">
              <a:spcBef>
                <a:spcPts val="0"/>
              </a:spcBef>
              <a:spcAft>
                <a:spcPts val="0"/>
              </a:spcAft>
              <a:buClr>
                <a:schemeClr val="lt1"/>
              </a:buClr>
              <a:buSzPts val="2000"/>
              <a:buFont typeface="Roboto Condensed" panose="020B0704020202020204"/>
              <a:buNone/>
              <a:defRPr sz="2000" b="1">
                <a:solidFill>
                  <a:schemeClr val="lt1"/>
                </a:solidFill>
                <a:latin typeface="Roboto Condensed" panose="020B0704020202020204"/>
                <a:ea typeface="Roboto Condensed" panose="020B0704020202020204"/>
                <a:cs typeface="Roboto Condensed" panose="020B0704020202020204"/>
                <a:sym typeface="Roboto Condensed" panose="020B0704020202020204"/>
              </a:defRPr>
            </a:lvl5pPr>
            <a:lvl6pPr lvl="5">
              <a:spcBef>
                <a:spcPts val="0"/>
              </a:spcBef>
              <a:spcAft>
                <a:spcPts val="0"/>
              </a:spcAft>
              <a:buClr>
                <a:schemeClr val="lt1"/>
              </a:buClr>
              <a:buSzPts val="2000"/>
              <a:buFont typeface="Roboto Condensed" panose="020B0704020202020204"/>
              <a:buNone/>
              <a:defRPr sz="2000" b="1">
                <a:solidFill>
                  <a:schemeClr val="lt1"/>
                </a:solidFill>
                <a:latin typeface="Roboto Condensed" panose="020B0704020202020204"/>
                <a:ea typeface="Roboto Condensed" panose="020B0704020202020204"/>
                <a:cs typeface="Roboto Condensed" panose="020B0704020202020204"/>
                <a:sym typeface="Roboto Condensed" panose="020B0704020202020204"/>
              </a:defRPr>
            </a:lvl6pPr>
            <a:lvl7pPr lvl="6">
              <a:spcBef>
                <a:spcPts val="0"/>
              </a:spcBef>
              <a:spcAft>
                <a:spcPts val="0"/>
              </a:spcAft>
              <a:buClr>
                <a:schemeClr val="lt1"/>
              </a:buClr>
              <a:buSzPts val="2000"/>
              <a:buFont typeface="Roboto Condensed" panose="020B0704020202020204"/>
              <a:buNone/>
              <a:defRPr sz="2000" b="1">
                <a:solidFill>
                  <a:schemeClr val="lt1"/>
                </a:solidFill>
                <a:latin typeface="Roboto Condensed" panose="020B0704020202020204"/>
                <a:ea typeface="Roboto Condensed" panose="020B0704020202020204"/>
                <a:cs typeface="Roboto Condensed" panose="020B0704020202020204"/>
                <a:sym typeface="Roboto Condensed" panose="020B0704020202020204"/>
              </a:defRPr>
            </a:lvl7pPr>
            <a:lvl8pPr lvl="7">
              <a:spcBef>
                <a:spcPts val="0"/>
              </a:spcBef>
              <a:spcAft>
                <a:spcPts val="0"/>
              </a:spcAft>
              <a:buClr>
                <a:schemeClr val="lt1"/>
              </a:buClr>
              <a:buSzPts val="2000"/>
              <a:buFont typeface="Roboto Condensed" panose="020B0704020202020204"/>
              <a:buNone/>
              <a:defRPr sz="2000" b="1">
                <a:solidFill>
                  <a:schemeClr val="lt1"/>
                </a:solidFill>
                <a:latin typeface="Roboto Condensed" panose="020B0704020202020204"/>
                <a:ea typeface="Roboto Condensed" panose="020B0704020202020204"/>
                <a:cs typeface="Roboto Condensed" panose="020B0704020202020204"/>
                <a:sym typeface="Roboto Condensed" panose="020B0704020202020204"/>
              </a:defRPr>
            </a:lvl8pPr>
            <a:lvl9pPr lvl="8">
              <a:spcBef>
                <a:spcPts val="0"/>
              </a:spcBef>
              <a:spcAft>
                <a:spcPts val="0"/>
              </a:spcAft>
              <a:buClr>
                <a:schemeClr val="lt1"/>
              </a:buClr>
              <a:buSzPts val="2000"/>
              <a:buFont typeface="Roboto Condensed" panose="020B0704020202020204"/>
              <a:buNone/>
              <a:defRPr sz="2000" b="1">
                <a:solidFill>
                  <a:schemeClr val="lt1"/>
                </a:solidFill>
                <a:latin typeface="Roboto Condensed" panose="020B0704020202020204"/>
                <a:ea typeface="Roboto Condensed" panose="020B0704020202020204"/>
                <a:cs typeface="Roboto Condensed" panose="020B0704020202020204"/>
                <a:sym typeface="Roboto Condensed" panose="020B0704020202020204"/>
              </a:defRPr>
            </a:lvl9pPr>
          </a:lstStyle>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panose="020B0704020202020204"/>
              <a:buChar char="▰"/>
              <a:defRPr sz="2400">
                <a:solidFill>
                  <a:schemeClr val="dk1"/>
                </a:solidFill>
                <a:latin typeface="Roboto Condensed Light" panose="020B0704020202020204"/>
                <a:ea typeface="Roboto Condensed Light" panose="020B0704020202020204"/>
                <a:cs typeface="Roboto Condensed Light" panose="020B0704020202020204"/>
                <a:sym typeface="Roboto Condensed Light" panose="020B0704020202020204"/>
              </a:defRPr>
            </a:lvl1pPr>
            <a:lvl2pPr marL="914400" lvl="1" indent="-381000">
              <a:spcBef>
                <a:spcPts val="1000"/>
              </a:spcBef>
              <a:spcAft>
                <a:spcPts val="0"/>
              </a:spcAft>
              <a:buClr>
                <a:schemeClr val="accent4"/>
              </a:buClr>
              <a:buSzPts val="2400"/>
              <a:buFont typeface="Roboto Condensed Light" panose="020B0704020202020204"/>
              <a:buChar char="▻"/>
              <a:defRPr sz="2400">
                <a:solidFill>
                  <a:schemeClr val="dk1"/>
                </a:solidFill>
                <a:latin typeface="Roboto Condensed Light" panose="020B0704020202020204"/>
                <a:ea typeface="Roboto Condensed Light" panose="020B0704020202020204"/>
                <a:cs typeface="Roboto Condensed Light" panose="020B0704020202020204"/>
                <a:sym typeface="Roboto Condensed Light" panose="020B0704020202020204"/>
              </a:defRPr>
            </a:lvl2pPr>
            <a:lvl3pPr marL="1371600" lvl="2" indent="-381000">
              <a:spcBef>
                <a:spcPts val="1000"/>
              </a:spcBef>
              <a:spcAft>
                <a:spcPts val="0"/>
              </a:spcAft>
              <a:buClr>
                <a:schemeClr val="accent4"/>
              </a:buClr>
              <a:buSzPts val="2400"/>
              <a:buFont typeface="Roboto Condensed Light" panose="020B0704020202020204"/>
              <a:buChar char="▻"/>
              <a:defRPr sz="2400">
                <a:solidFill>
                  <a:schemeClr val="dk1"/>
                </a:solidFill>
                <a:latin typeface="Roboto Condensed Light" panose="020B0704020202020204"/>
                <a:ea typeface="Roboto Condensed Light" panose="020B0704020202020204"/>
                <a:cs typeface="Roboto Condensed Light" panose="020B0704020202020204"/>
                <a:sym typeface="Roboto Condensed Light" panose="020B0704020202020204"/>
              </a:defRPr>
            </a:lvl3pPr>
            <a:lvl4pPr marL="1828800" lvl="3" indent="-381000">
              <a:spcBef>
                <a:spcPts val="1000"/>
              </a:spcBef>
              <a:spcAft>
                <a:spcPts val="0"/>
              </a:spcAft>
              <a:buClr>
                <a:schemeClr val="accent4"/>
              </a:buClr>
              <a:buSzPts val="2400"/>
              <a:buFont typeface="Roboto Condensed Light" panose="020B0704020202020204"/>
              <a:buChar char="▻"/>
              <a:defRPr sz="2400">
                <a:solidFill>
                  <a:schemeClr val="dk1"/>
                </a:solidFill>
                <a:latin typeface="Roboto Condensed Light" panose="020B0704020202020204"/>
                <a:ea typeface="Roboto Condensed Light" panose="020B0704020202020204"/>
                <a:cs typeface="Roboto Condensed Light" panose="020B0704020202020204"/>
                <a:sym typeface="Roboto Condensed Light" panose="020B0704020202020204"/>
              </a:defRPr>
            </a:lvl4pPr>
            <a:lvl5pPr marL="2286000" lvl="4" indent="-381000">
              <a:spcBef>
                <a:spcPts val="1000"/>
              </a:spcBef>
              <a:spcAft>
                <a:spcPts val="0"/>
              </a:spcAft>
              <a:buClr>
                <a:schemeClr val="accent4"/>
              </a:buClr>
              <a:buSzPts val="2400"/>
              <a:buFont typeface="Roboto Condensed Light" panose="020B0704020202020204"/>
              <a:buChar char="▻"/>
              <a:defRPr sz="2400">
                <a:solidFill>
                  <a:schemeClr val="dk1"/>
                </a:solidFill>
                <a:latin typeface="Roboto Condensed Light" panose="020B0704020202020204"/>
                <a:ea typeface="Roboto Condensed Light" panose="020B0704020202020204"/>
                <a:cs typeface="Roboto Condensed Light" panose="020B0704020202020204"/>
                <a:sym typeface="Roboto Condensed Light" panose="020B0704020202020204"/>
              </a:defRPr>
            </a:lvl5pPr>
            <a:lvl6pPr marL="2743200" lvl="5" indent="-381000">
              <a:spcBef>
                <a:spcPts val="1000"/>
              </a:spcBef>
              <a:spcAft>
                <a:spcPts val="0"/>
              </a:spcAft>
              <a:buClr>
                <a:schemeClr val="accent4"/>
              </a:buClr>
              <a:buSzPts val="2400"/>
              <a:buFont typeface="Roboto Condensed Light" panose="020B0704020202020204"/>
              <a:buChar char="▻"/>
              <a:defRPr sz="2400">
                <a:solidFill>
                  <a:schemeClr val="dk1"/>
                </a:solidFill>
                <a:latin typeface="Roboto Condensed Light" panose="020B0704020202020204"/>
                <a:ea typeface="Roboto Condensed Light" panose="020B0704020202020204"/>
                <a:cs typeface="Roboto Condensed Light" panose="020B0704020202020204"/>
                <a:sym typeface="Roboto Condensed Light" panose="020B0704020202020204"/>
              </a:defRPr>
            </a:lvl6pPr>
            <a:lvl7pPr marL="3200400" lvl="6" indent="-381000">
              <a:spcBef>
                <a:spcPts val="1000"/>
              </a:spcBef>
              <a:spcAft>
                <a:spcPts val="0"/>
              </a:spcAft>
              <a:buClr>
                <a:schemeClr val="accent4"/>
              </a:buClr>
              <a:buSzPts val="2400"/>
              <a:buFont typeface="Roboto Condensed Light" panose="020B0704020202020204"/>
              <a:buChar char="▻"/>
              <a:defRPr sz="2400">
                <a:solidFill>
                  <a:schemeClr val="dk1"/>
                </a:solidFill>
                <a:latin typeface="Roboto Condensed Light" panose="020B0704020202020204"/>
                <a:ea typeface="Roboto Condensed Light" panose="020B0704020202020204"/>
                <a:cs typeface="Roboto Condensed Light" panose="020B0704020202020204"/>
                <a:sym typeface="Roboto Condensed Light" panose="020B0704020202020204"/>
              </a:defRPr>
            </a:lvl7pPr>
            <a:lvl8pPr marL="3657600" lvl="7" indent="-381000">
              <a:spcBef>
                <a:spcPts val="1000"/>
              </a:spcBef>
              <a:spcAft>
                <a:spcPts val="0"/>
              </a:spcAft>
              <a:buClr>
                <a:schemeClr val="accent4"/>
              </a:buClr>
              <a:buSzPts val="2400"/>
              <a:buFont typeface="Roboto Condensed Light" panose="020B0704020202020204"/>
              <a:buChar char="▻"/>
              <a:defRPr sz="2400">
                <a:solidFill>
                  <a:schemeClr val="dk1"/>
                </a:solidFill>
                <a:latin typeface="Roboto Condensed Light" panose="020B0704020202020204"/>
                <a:ea typeface="Roboto Condensed Light" panose="020B0704020202020204"/>
                <a:cs typeface="Roboto Condensed Light" panose="020B0704020202020204"/>
                <a:sym typeface="Roboto Condensed Light" panose="020B0704020202020204"/>
              </a:defRPr>
            </a:lvl8pPr>
            <a:lvl9pPr marL="4114800" lvl="8" indent="-381000">
              <a:spcBef>
                <a:spcPts val="1000"/>
              </a:spcBef>
              <a:spcAft>
                <a:spcPts val="1000"/>
              </a:spcAft>
              <a:buClr>
                <a:schemeClr val="accent4"/>
              </a:buClr>
              <a:buSzPts val="2400"/>
              <a:buFont typeface="Roboto Condensed Light" panose="020B0704020202020204"/>
              <a:buChar char="▻"/>
              <a:defRPr sz="2400">
                <a:solidFill>
                  <a:schemeClr val="dk1"/>
                </a:solidFill>
                <a:latin typeface="Roboto Condensed Light" panose="020B0704020202020204"/>
                <a:ea typeface="Roboto Condensed Light" panose="020B0704020202020204"/>
                <a:cs typeface="Roboto Condensed Light" panose="020B0704020202020204"/>
                <a:sym typeface="Roboto Condensed Light" panose="020B0704020202020204"/>
              </a:defRPr>
            </a:lvl9pPr>
          </a:lstStyle>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panose="020B0704020202020204"/>
                <a:ea typeface="Roboto Condensed" panose="020B0704020202020204"/>
                <a:cs typeface="Roboto Condensed" panose="020B0704020202020204"/>
                <a:sym typeface="Roboto Condensed" panose="020B0704020202020204"/>
              </a:defRPr>
            </a:lvl1pPr>
            <a:lvl2pPr lvl="1" algn="r">
              <a:buNone/>
              <a:defRPr sz="1200" b="1">
                <a:solidFill>
                  <a:schemeClr val="lt1"/>
                </a:solidFill>
                <a:latin typeface="Roboto Condensed" panose="020B0704020202020204"/>
                <a:ea typeface="Roboto Condensed" panose="020B0704020202020204"/>
                <a:cs typeface="Roboto Condensed" panose="020B0704020202020204"/>
                <a:sym typeface="Roboto Condensed" panose="020B0704020202020204"/>
              </a:defRPr>
            </a:lvl2pPr>
            <a:lvl3pPr lvl="2" algn="r">
              <a:buNone/>
              <a:defRPr sz="1200" b="1">
                <a:solidFill>
                  <a:schemeClr val="lt1"/>
                </a:solidFill>
                <a:latin typeface="Roboto Condensed" panose="020B0704020202020204"/>
                <a:ea typeface="Roboto Condensed" panose="020B0704020202020204"/>
                <a:cs typeface="Roboto Condensed" panose="020B0704020202020204"/>
                <a:sym typeface="Roboto Condensed" panose="020B0704020202020204"/>
              </a:defRPr>
            </a:lvl3pPr>
            <a:lvl4pPr lvl="3" algn="r">
              <a:buNone/>
              <a:defRPr sz="1200" b="1">
                <a:solidFill>
                  <a:schemeClr val="lt1"/>
                </a:solidFill>
                <a:latin typeface="Roboto Condensed" panose="020B0704020202020204"/>
                <a:ea typeface="Roboto Condensed" panose="020B0704020202020204"/>
                <a:cs typeface="Roboto Condensed" panose="020B0704020202020204"/>
                <a:sym typeface="Roboto Condensed" panose="020B0704020202020204"/>
              </a:defRPr>
            </a:lvl4pPr>
            <a:lvl5pPr lvl="4" algn="r">
              <a:buNone/>
              <a:defRPr sz="1200" b="1">
                <a:solidFill>
                  <a:schemeClr val="lt1"/>
                </a:solidFill>
                <a:latin typeface="Roboto Condensed" panose="020B0704020202020204"/>
                <a:ea typeface="Roboto Condensed" panose="020B0704020202020204"/>
                <a:cs typeface="Roboto Condensed" panose="020B0704020202020204"/>
                <a:sym typeface="Roboto Condensed" panose="020B0704020202020204"/>
              </a:defRPr>
            </a:lvl5pPr>
            <a:lvl6pPr lvl="5" algn="r">
              <a:buNone/>
              <a:defRPr sz="1200" b="1">
                <a:solidFill>
                  <a:schemeClr val="lt1"/>
                </a:solidFill>
                <a:latin typeface="Roboto Condensed" panose="020B0704020202020204"/>
                <a:ea typeface="Roboto Condensed" panose="020B0704020202020204"/>
                <a:cs typeface="Roboto Condensed" panose="020B0704020202020204"/>
                <a:sym typeface="Roboto Condensed" panose="020B0704020202020204"/>
              </a:defRPr>
            </a:lvl6pPr>
            <a:lvl7pPr lvl="6" algn="r">
              <a:buNone/>
              <a:defRPr sz="1200" b="1">
                <a:solidFill>
                  <a:schemeClr val="lt1"/>
                </a:solidFill>
                <a:latin typeface="Roboto Condensed" panose="020B0704020202020204"/>
                <a:ea typeface="Roboto Condensed" panose="020B0704020202020204"/>
                <a:cs typeface="Roboto Condensed" panose="020B0704020202020204"/>
                <a:sym typeface="Roboto Condensed" panose="020B0704020202020204"/>
              </a:defRPr>
            </a:lvl7pPr>
            <a:lvl8pPr lvl="7" algn="r">
              <a:buNone/>
              <a:defRPr sz="1200" b="1">
                <a:solidFill>
                  <a:schemeClr val="lt1"/>
                </a:solidFill>
                <a:latin typeface="Roboto Condensed" panose="020B0704020202020204"/>
                <a:ea typeface="Roboto Condensed" panose="020B0704020202020204"/>
                <a:cs typeface="Roboto Condensed" panose="020B0704020202020204"/>
                <a:sym typeface="Roboto Condensed" panose="020B0704020202020204"/>
              </a:defRPr>
            </a:lvl8pPr>
            <a:lvl9pPr lvl="8" algn="r">
              <a:buNone/>
              <a:defRPr sz="1200" b="1">
                <a:solidFill>
                  <a:schemeClr val="lt1"/>
                </a:solidFill>
                <a:latin typeface="Roboto Condensed" panose="020B0704020202020204"/>
                <a:ea typeface="Roboto Condensed" panose="020B0704020202020204"/>
                <a:cs typeface="Roboto Condensed" panose="020B0704020202020204"/>
                <a:sym typeface="Roboto Condensed" panose="020B07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hyperlink" Target="mailto:1croreprojects@gmail.com"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6000" dirty="0">
                <a:solidFill>
                  <a:schemeClr val="accent5"/>
                </a:solidFill>
              </a:rPr>
              <a:t>HELLO!</a:t>
            </a:r>
            <a:endParaRPr sz="6000" dirty="0">
              <a:solidFill>
                <a:schemeClr val="accent5"/>
              </a:solidFill>
            </a:endParaRPr>
          </a:p>
        </p:txBody>
      </p:sp>
      <p:sp>
        <p:nvSpPr>
          <p:cNvPr id="214" name="Google Shape;214;p13"/>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t>Here 1Crore Projects</a:t>
            </a:r>
            <a:endParaRPr sz="2000" b="1" dirty="0"/>
          </a:p>
          <a:p>
            <a:pPr marL="0" lvl="0" indent="0" algn="ctr" rtl="0">
              <a:spcBef>
                <a:spcPts val="0"/>
              </a:spcBef>
              <a:spcAft>
                <a:spcPts val="0"/>
              </a:spcAft>
              <a:buClr>
                <a:schemeClr val="dk1"/>
              </a:buClr>
              <a:buSzPts val="1100"/>
              <a:buFont typeface="Arial" panose="020B0604020202020204"/>
              <a:buNone/>
            </a:pPr>
            <a:r>
              <a:rPr lang="en-GB" sz="2000" dirty="0"/>
              <a:t>I am here because I love to give presentations. </a:t>
            </a:r>
            <a:endParaRPr sz="2000" dirty="0"/>
          </a:p>
          <a:p>
            <a:pPr marL="0" lvl="0" indent="0" algn="ctr" rtl="0">
              <a:spcBef>
                <a:spcPts val="0"/>
              </a:spcBef>
              <a:spcAft>
                <a:spcPts val="0"/>
              </a:spcAft>
              <a:buClr>
                <a:schemeClr val="dk1"/>
              </a:buClr>
              <a:buSzPts val="1100"/>
              <a:buFont typeface="Arial" panose="020B0604020202020204"/>
              <a:buNone/>
            </a:pPr>
            <a:r>
              <a:rPr lang="en-GB" sz="2000" dirty="0"/>
              <a:t>You can find me at @1CROREPROJECTS</a:t>
            </a:r>
            <a:endParaRPr sz="2000" b="1" dirty="0"/>
          </a:p>
        </p:txBody>
      </p:sp>
      <p:pic>
        <p:nvPicPr>
          <p:cNvPr id="215" name="Google Shape;215;p13" descr="10.jpg"/>
          <p:cNvPicPr preferRelativeResize="0"/>
          <p:nvPr/>
        </p:nvPicPr>
        <p:blipFill rotWithShape="1">
          <a:blip r:embed="rId1"/>
          <a:srcRect l="15648" r="28102"/>
          <a:stretch>
            <a:fillRect/>
          </a:stretch>
        </p:blipFill>
        <p:spPr>
          <a:xfrm>
            <a:off x="3539200" y="367400"/>
            <a:ext cx="2065500" cy="2065500"/>
          </a:xfrm>
          <a:prstGeom prst="diamond">
            <a:avLst/>
          </a:prstGeom>
          <a:noFill/>
          <a:ln w="38100" cap="flat" cmpd="sng">
            <a:solidFill>
              <a:srgbClr val="3F5378"/>
            </a:solidFill>
            <a:prstDash val="solid"/>
            <a:miter lim="8000"/>
            <a:headEnd type="none" w="sm" len="sm"/>
            <a:tailEnd type="none" w="sm" len="sm"/>
          </a:ln>
        </p:spPr>
      </p:pic>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075" y="364791"/>
            <a:ext cx="5258400" cy="766200"/>
          </a:xfrm>
        </p:spPr>
        <p:txBody>
          <a:bodyPr/>
          <a:lstStyle/>
          <a:p>
            <a:r>
              <a:rPr lang="en-US" sz="2400" dirty="0">
                <a:latin typeface="Times New Roman" panose="02020603050405020304" pitchFamily="18" charset="0"/>
                <a:cs typeface="Times New Roman" panose="02020603050405020304" pitchFamily="18" charset="0"/>
              </a:rPr>
              <a:t>SYSTEM ARCHITECTURE</a:t>
            </a:r>
            <a:endParaRPr lang="en-IN"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6" name="Picture 5"/>
          <p:cNvPicPr>
            <a:picLocks noChangeAspect="1"/>
          </p:cNvPicPr>
          <p:nvPr/>
        </p:nvPicPr>
        <p:blipFill>
          <a:blip r:embed="rId1"/>
          <a:stretch>
            <a:fillRect/>
          </a:stretch>
        </p:blipFill>
        <p:spPr>
          <a:xfrm>
            <a:off x="7727819" y="32108"/>
            <a:ext cx="1364387" cy="1189194"/>
          </a:xfrm>
          <a:prstGeom prst="rect">
            <a:avLst/>
          </a:prstGeom>
        </p:spPr>
      </p:pic>
      <p:pic>
        <p:nvPicPr>
          <p:cNvPr id="3" name="Picture 2"/>
          <p:cNvPicPr>
            <a:picLocks noChangeAspect="1"/>
          </p:cNvPicPr>
          <p:nvPr/>
        </p:nvPicPr>
        <p:blipFill>
          <a:blip r:embed="rId2"/>
          <a:stretch>
            <a:fillRect/>
          </a:stretch>
        </p:blipFill>
        <p:spPr>
          <a:xfrm>
            <a:off x="515620" y="1535430"/>
            <a:ext cx="6332220" cy="3101340"/>
          </a:xfrm>
          <a:prstGeom prst="rect">
            <a:avLst/>
          </a:prstGeom>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MODULES</a:t>
            </a:r>
            <a:endParaRPr lang="en-IN" sz="2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266330" y="1349407"/>
            <a:ext cx="8052047" cy="3794093"/>
          </a:xfrm>
        </p:spPr>
        <p:txBody>
          <a:bodyPr/>
          <a:lstStyle/>
          <a:p>
            <a:pPr marL="0" indent="0">
              <a:lnSpc>
                <a:spcPct val="150000"/>
              </a:lnSpc>
              <a:spcBef>
                <a:spcPts val="1400"/>
              </a:spcBef>
              <a:buSzPts val="2400"/>
              <a:buNone/>
            </a:pPr>
            <a:r>
              <a:rPr lang="en-US" dirty="0">
                <a:solidFill>
                  <a:schemeClr val="tx1"/>
                </a:solidFill>
                <a:latin typeface="Times New Roman" panose="02020603050405020304" pitchFamily="18" charset="0"/>
                <a:cs typeface="Times New Roman" panose="02020603050405020304" pitchFamily="18" charset="0"/>
                <a:sym typeface="Times New Roman" panose="02020603050405020304"/>
              </a:rPr>
              <a:t>In this project has two modules:</a:t>
            </a:r>
            <a:endParaRPr lang="en-US" dirty="0">
              <a:solidFill>
                <a:schemeClr val="tx1"/>
              </a:solidFill>
              <a:latin typeface="Times New Roman" panose="02020603050405020304" pitchFamily="18" charset="0"/>
              <a:cs typeface="Times New Roman" panose="02020603050405020304" pitchFamily="18" charset="0"/>
              <a:sym typeface="Times New Roman" panose="02020603050405020304"/>
            </a:endParaRPr>
          </a:p>
          <a:p>
            <a:pPr marL="342900" indent="-342900">
              <a:spcBef>
                <a:spcPts val="1400"/>
              </a:spcBef>
              <a:buSzPts val="2400"/>
              <a:buFont typeface="Wingdings" panose="05000000000000000000" charset="0"/>
              <a:buChar char="Ø"/>
            </a:pPr>
            <a:r>
              <a:rPr lang="en-US" dirty="0">
                <a:solidFill>
                  <a:schemeClr val="tx1"/>
                </a:solidFill>
                <a:latin typeface="Times New Roman" panose="02020603050405020304" pitchFamily="18" charset="0"/>
                <a:cs typeface="Times New Roman" panose="02020603050405020304" pitchFamily="18" charset="0"/>
                <a:sym typeface="Times New Roman" panose="02020603050405020304"/>
              </a:rPr>
              <a:t>Admin</a:t>
            </a:r>
            <a:endParaRPr lang="en-US" dirty="0">
              <a:solidFill>
                <a:schemeClr val="tx1"/>
              </a:solidFill>
              <a:latin typeface="Times New Roman" panose="02020603050405020304" pitchFamily="18" charset="0"/>
              <a:cs typeface="Times New Roman" panose="02020603050405020304" pitchFamily="18" charset="0"/>
              <a:sym typeface="Times New Roman" panose="02020603050405020304"/>
            </a:endParaRPr>
          </a:p>
          <a:p>
            <a:pPr marL="285750" indent="-285750">
              <a:lnSpc>
                <a:spcPct val="150000"/>
              </a:lnSpc>
              <a:spcBef>
                <a:spcPts val="1400"/>
              </a:spcBef>
              <a:buSzPts val="2400"/>
              <a:buFont typeface="Wingdings" panose="05000000000000000000" charset="0"/>
              <a:buChar char="Ø"/>
            </a:pPr>
            <a:r>
              <a:rPr lang="en-US" sz="1800" dirty="0">
                <a:solidFill>
                  <a:schemeClr val="accent2"/>
                </a:solidFill>
                <a:latin typeface="Times New Roman" panose="02020603050405020304" pitchFamily="18" charset="0"/>
                <a:cs typeface="Times New Roman" panose="02020603050405020304" pitchFamily="18" charset="0"/>
              </a:rPr>
              <a:t> User</a:t>
            </a:r>
            <a:endParaRPr lang="en-US" sz="1800" dirty="0">
              <a:solidFill>
                <a:schemeClr val="accent2"/>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6" name="Picture 5"/>
          <p:cNvPicPr>
            <a:picLocks noChangeAspect="1"/>
          </p:cNvPicPr>
          <p:nvPr/>
        </p:nvPicPr>
        <p:blipFill>
          <a:blip r:embed="rId1"/>
          <a:stretch>
            <a:fillRect/>
          </a:stretch>
        </p:blipFill>
        <p:spPr>
          <a:xfrm>
            <a:off x="7727819" y="32108"/>
            <a:ext cx="1364387" cy="1189194"/>
          </a:xfrm>
          <a:prstGeom prst="rect">
            <a:avLst/>
          </a:prstGeom>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9122" y="1221302"/>
            <a:ext cx="8805333" cy="3922198"/>
          </a:xfrm>
        </p:spPr>
        <p:txBody>
          <a:bodyPr/>
          <a:lstStyle/>
          <a:p>
            <a:pPr marL="285750" lvl="0" indent="-285750" algn="just">
              <a:lnSpc>
                <a:spcPct val="150000"/>
              </a:lnSpc>
              <a:buFont typeface="Wingdings" panose="05000000000000000000" charset="0"/>
              <a:buChar char="Ø"/>
            </a:pPr>
            <a:r>
              <a:rPr lang="en-IN" sz="1800" dirty="0">
                <a:latin typeface="Times New Roman" panose="02020603050405020304" pitchFamily="18" charset="0"/>
                <a:cs typeface="Times New Roman" panose="02020603050405020304" pitchFamily="18" charset="0"/>
              </a:rPr>
              <a:t>Login the account with correct username and password</a:t>
            </a:r>
            <a:endParaRPr lang="en-IN" sz="1800"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charset="0"/>
              <a:buChar char="Ø"/>
            </a:pPr>
            <a:r>
              <a:rPr lang="en-IN" sz="1800" dirty="0">
                <a:latin typeface="Times New Roman" panose="02020603050405020304" pitchFamily="18" charset="0"/>
                <a:cs typeface="Times New Roman" panose="02020603050405020304" pitchFamily="18" charset="0"/>
              </a:rPr>
              <a:t>Upload cancer related data set</a:t>
            </a:r>
            <a:endParaRPr lang="en-IN" sz="1800"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charset="0"/>
              <a:buChar char="Ø"/>
            </a:pPr>
            <a:r>
              <a:rPr lang="en-IN" sz="1800" dirty="0">
                <a:latin typeface="Times New Roman" panose="02020603050405020304" pitchFamily="18" charset="0"/>
                <a:cs typeface="Times New Roman" panose="02020603050405020304" pitchFamily="18" charset="0"/>
              </a:rPr>
              <a:t>View all datasets </a:t>
            </a:r>
            <a:endParaRPr lang="en-IN" sz="1800"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charset="0"/>
              <a:buChar char="Ø"/>
            </a:pPr>
            <a:r>
              <a:rPr lang="en-IN" sz="1800" dirty="0">
                <a:latin typeface="Times New Roman" panose="02020603050405020304" pitchFamily="18" charset="0"/>
                <a:cs typeface="Times New Roman" panose="02020603050405020304" pitchFamily="18" charset="0"/>
              </a:rPr>
              <a:t>Disease search by id  after click in check over all risk disease</a:t>
            </a:r>
            <a:endParaRPr lang="en-IN" sz="1800"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charset="0"/>
              <a:buChar char="Ø"/>
            </a:pPr>
            <a:r>
              <a:rPr lang="en-IN" sz="1800" dirty="0">
                <a:latin typeface="Times New Roman" panose="02020603050405020304" pitchFamily="18" charset="0"/>
                <a:cs typeface="Times New Roman" panose="02020603050405020304" pitchFamily="18" charset="0"/>
              </a:rPr>
              <a:t>Add data missing</a:t>
            </a:r>
            <a:endParaRPr lang="en-IN" sz="1800"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charset="0"/>
              <a:buChar char="Ø"/>
            </a:pPr>
            <a:r>
              <a:rPr lang="en-IN" sz="1800" dirty="0">
                <a:latin typeface="Times New Roman" panose="02020603050405020304" pitchFamily="18" charset="0"/>
                <a:cs typeface="Times New Roman" panose="02020603050405020304" pitchFamily="18" charset="0"/>
              </a:rPr>
              <a:t>Clustering search by id</a:t>
            </a:r>
            <a:endParaRPr lang="en-IN" sz="1800"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charset="0"/>
              <a:buChar char="Ø"/>
            </a:pPr>
            <a:r>
              <a:rPr lang="en-IN" sz="1800" dirty="0">
                <a:latin typeface="Times New Roman" panose="02020603050405020304" pitchFamily="18" charset="0"/>
                <a:cs typeface="Times New Roman" panose="02020603050405020304" pitchFamily="18" charset="0"/>
              </a:rPr>
              <a:t>Analysis the overall disease </a:t>
            </a:r>
            <a:endParaRPr lang="en-IN" sz="1800"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charset="0"/>
              <a:buChar char="Ø"/>
            </a:pPr>
            <a:r>
              <a:rPr lang="en-IN" sz="1800" dirty="0">
                <a:latin typeface="Times New Roman" panose="02020603050405020304" pitchFamily="18" charset="0"/>
                <a:cs typeface="Times New Roman" panose="02020603050405020304" pitchFamily="18" charset="0"/>
              </a:rPr>
              <a:t>logout</a:t>
            </a:r>
            <a:endParaRPr lang="en-IN"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6" name="Picture 5"/>
          <p:cNvPicPr>
            <a:picLocks noChangeAspect="1"/>
          </p:cNvPicPr>
          <p:nvPr/>
        </p:nvPicPr>
        <p:blipFill>
          <a:blip r:embed="rId1"/>
          <a:stretch>
            <a:fillRect/>
          </a:stretch>
        </p:blipFill>
        <p:spPr>
          <a:xfrm>
            <a:off x="7727819" y="32108"/>
            <a:ext cx="1364387" cy="1189194"/>
          </a:xfrm>
          <a:prstGeom prst="rect">
            <a:avLst/>
          </a:prstGeom>
        </p:spPr>
      </p:pic>
      <p:sp>
        <p:nvSpPr>
          <p:cNvPr id="4" name="TextBox 3"/>
          <p:cNvSpPr txBox="1"/>
          <p:nvPr/>
        </p:nvSpPr>
        <p:spPr>
          <a:xfrm>
            <a:off x="666044" y="584221"/>
            <a:ext cx="1998134"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ADMIN</a:t>
            </a:r>
            <a:endParaRPr lang="en-IN" sz="2400"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9757" y="1510227"/>
            <a:ext cx="8805333" cy="3922198"/>
          </a:xfrm>
        </p:spPr>
        <p:txBody>
          <a:bodyPr/>
          <a:lstStyle/>
          <a:p>
            <a:pPr>
              <a:buFont typeface="Wingdings" panose="05000000000000000000" charset="0"/>
              <a:buChar char="Ø"/>
            </a:pPr>
            <a:r>
              <a:rPr lang="en-US" altLang="en-IN" sz="1800" dirty="0">
                <a:latin typeface="Times New Roman" panose="02020603050405020304" pitchFamily="18" charset="0"/>
                <a:cs typeface="Times New Roman" panose="02020603050405020304" pitchFamily="18" charset="0"/>
              </a:rPr>
              <a:t>Register the account</a:t>
            </a:r>
            <a:endParaRPr lang="en-US" altLang="en-IN" sz="18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IN" sz="1800" dirty="0">
                <a:latin typeface="Times New Roman" panose="02020603050405020304" pitchFamily="18" charset="0"/>
                <a:cs typeface="Times New Roman" panose="02020603050405020304" pitchFamily="18" charset="0"/>
              </a:rPr>
              <a:t>Login the account with correct username and password</a:t>
            </a:r>
            <a:endParaRPr lang="en-US" altLang="en-IN" sz="18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IN" sz="1800" dirty="0">
                <a:latin typeface="Times New Roman" panose="02020603050405020304" pitchFamily="18" charset="0"/>
                <a:cs typeface="Times New Roman" panose="02020603050405020304" pitchFamily="18" charset="0"/>
              </a:rPr>
              <a:t>View user profile</a:t>
            </a:r>
            <a:endParaRPr lang="en-US" altLang="en-IN" sz="18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IN" sz="1800" dirty="0">
                <a:latin typeface="Times New Roman" panose="02020603050405020304" pitchFamily="18" charset="0"/>
                <a:cs typeface="Times New Roman" panose="02020603050405020304" pitchFamily="18" charset="0"/>
              </a:rPr>
              <a:t>Search by symptoms</a:t>
            </a:r>
            <a:endParaRPr lang="en-US" altLang="en-IN" sz="18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IN" sz="1800" dirty="0">
                <a:latin typeface="Times New Roman" panose="02020603050405020304" pitchFamily="18" charset="0"/>
                <a:cs typeface="Times New Roman" panose="02020603050405020304" pitchFamily="18" charset="0"/>
              </a:rPr>
              <a:t>Logout</a:t>
            </a:r>
            <a:endParaRPr lang="en-US" altLang="en-IN"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6" name="Picture 5"/>
          <p:cNvPicPr>
            <a:picLocks noChangeAspect="1"/>
          </p:cNvPicPr>
          <p:nvPr/>
        </p:nvPicPr>
        <p:blipFill>
          <a:blip r:embed="rId1"/>
          <a:stretch>
            <a:fillRect/>
          </a:stretch>
        </p:blipFill>
        <p:spPr>
          <a:xfrm>
            <a:off x="7727819" y="32108"/>
            <a:ext cx="1364387" cy="1189194"/>
          </a:xfrm>
          <a:prstGeom prst="rect">
            <a:avLst/>
          </a:prstGeom>
        </p:spPr>
      </p:pic>
      <p:sp>
        <p:nvSpPr>
          <p:cNvPr id="4" name="TextBox 3"/>
          <p:cNvSpPr txBox="1"/>
          <p:nvPr/>
        </p:nvSpPr>
        <p:spPr>
          <a:xfrm>
            <a:off x="666043" y="584221"/>
            <a:ext cx="2467773" cy="460375"/>
          </a:xfrm>
          <a:prstGeom prst="rect">
            <a:avLst/>
          </a:prstGeom>
          <a:noFill/>
        </p:spPr>
        <p:txBody>
          <a:bodyPr wrap="square" rtlCol="0">
            <a:spAutoFit/>
          </a:bodyPr>
          <a:lstStyle/>
          <a:p>
            <a:pPr algn="just"/>
            <a:r>
              <a:rPr lang="en-US" altLang="en-IN" sz="2400" b="1" dirty="0">
                <a:solidFill>
                  <a:schemeClr val="bg1"/>
                </a:solidFill>
                <a:latin typeface="Times New Roman" panose="02020603050405020304" pitchFamily="18" charset="0"/>
                <a:cs typeface="Times New Roman" panose="02020603050405020304" pitchFamily="18" charset="0"/>
              </a:rPr>
              <a:t>USER</a:t>
            </a:r>
            <a:r>
              <a:rPr lang="en-IN" sz="2400" b="1" dirty="0">
                <a:solidFill>
                  <a:schemeClr val="bg1"/>
                </a:solidFill>
                <a:latin typeface="Times New Roman" panose="02020603050405020304" pitchFamily="18" charset="0"/>
                <a:cs typeface="Times New Roman" panose="02020603050405020304" pitchFamily="18" charset="0"/>
              </a:rPr>
              <a:t> </a:t>
            </a:r>
            <a:endParaRPr lang="en-IN" sz="2400"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HARDWARE REQUIREMENTS</a:t>
            </a:r>
            <a:endParaRPr lang="en-IN" sz="2400" dirty="0"/>
          </a:p>
        </p:txBody>
      </p:sp>
      <p:sp>
        <p:nvSpPr>
          <p:cNvPr id="3" name="Text Placeholder 2"/>
          <p:cNvSpPr>
            <a:spLocks noGrp="1"/>
          </p:cNvSpPr>
          <p:nvPr>
            <p:ph type="body" idx="1"/>
          </p:nvPr>
        </p:nvSpPr>
        <p:spPr>
          <a:xfrm>
            <a:off x="814274" y="1312210"/>
            <a:ext cx="7479719" cy="2724300"/>
          </a:xfrm>
        </p:spPr>
        <p:txBody>
          <a:bodyPr/>
          <a:lstStyle/>
          <a:p>
            <a:pPr marL="0" indent="0">
              <a:buNone/>
            </a:pPr>
            <a:endParaRPr lang="en-IN" sz="1800" dirty="0">
              <a:latin typeface="Times New Roman" panose="02020603050405020304" pitchFamily="18" charset="0"/>
              <a:cs typeface="Times New Roman" panose="02020603050405020304" pitchFamily="18" charset="0"/>
            </a:endParaRPr>
          </a:p>
          <a:p>
            <a:pPr marL="101600" indent="0">
              <a:buNone/>
            </a:pPr>
            <a:endParaRPr lang="en-IN"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6" name="Picture 5"/>
          <p:cNvPicPr>
            <a:picLocks noChangeAspect="1"/>
          </p:cNvPicPr>
          <p:nvPr/>
        </p:nvPicPr>
        <p:blipFill>
          <a:blip r:embed="rId1"/>
          <a:stretch>
            <a:fillRect/>
          </a:stretch>
        </p:blipFill>
        <p:spPr>
          <a:xfrm>
            <a:off x="7727819" y="32108"/>
            <a:ext cx="1364387" cy="1189194"/>
          </a:xfrm>
          <a:prstGeom prst="rect">
            <a:avLst/>
          </a:prstGeom>
        </p:spPr>
      </p:pic>
      <p:graphicFrame>
        <p:nvGraphicFramePr>
          <p:cNvPr id="4" name="Table 3"/>
          <p:cNvGraphicFramePr>
            <a:graphicFrameLocks noGrp="1"/>
          </p:cNvGraphicFramePr>
          <p:nvPr/>
        </p:nvGraphicFramePr>
        <p:xfrm>
          <a:off x="1937454" y="1438260"/>
          <a:ext cx="3726861" cy="2910922"/>
        </p:xfrm>
        <a:graphic>
          <a:graphicData uri="http://schemas.openxmlformats.org/drawingml/2006/table">
            <a:tbl>
              <a:tblPr firstRow="1" firstCol="1" bandRow="1">
                <a:tableStyleId>{E27665BA-8202-44FC-AD62-C9F0E3EA811A}</a:tableStyleId>
              </a:tblPr>
              <a:tblGrid>
                <a:gridCol w="1140460"/>
                <a:gridCol w="2586401"/>
              </a:tblGrid>
              <a:tr h="584150">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System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Intel i3 and above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600859">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Hard Disk</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100GB</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632102">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RAM</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Minimum 4GB</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1093811">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Processor</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IN" sz="1800" dirty="0">
                          <a:effectLst/>
                          <a:latin typeface="Times New Roman" panose="02020603050405020304" pitchFamily="18" charset="0"/>
                          <a:cs typeface="Times New Roman" panose="02020603050405020304" pitchFamily="18" charset="0"/>
                        </a:rPr>
                        <a:t>64-bit, four-core, 2.5 GHz minimum per core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SOFTWARE REQUIREMENTS</a:t>
            </a:r>
            <a:endParaRPr lang="en-IN" sz="24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6" name="Picture 5"/>
          <p:cNvPicPr>
            <a:picLocks noChangeAspect="1"/>
          </p:cNvPicPr>
          <p:nvPr/>
        </p:nvPicPr>
        <p:blipFill>
          <a:blip r:embed="rId1"/>
          <a:stretch>
            <a:fillRect/>
          </a:stretch>
        </p:blipFill>
        <p:spPr>
          <a:xfrm>
            <a:off x="7727819" y="32108"/>
            <a:ext cx="1364387" cy="1189194"/>
          </a:xfrm>
          <a:prstGeom prst="rect">
            <a:avLst/>
          </a:prstGeom>
        </p:spPr>
      </p:pic>
      <p:graphicFrame>
        <p:nvGraphicFramePr>
          <p:cNvPr id="8" name="Table 7"/>
          <p:cNvGraphicFramePr>
            <a:graphicFrameLocks noGrp="1"/>
          </p:cNvGraphicFramePr>
          <p:nvPr/>
        </p:nvGraphicFramePr>
        <p:xfrm>
          <a:off x="1624013" y="1669977"/>
          <a:ext cx="4957092" cy="2951453"/>
        </p:xfrm>
        <a:graphic>
          <a:graphicData uri="http://schemas.openxmlformats.org/drawingml/2006/table">
            <a:tbl>
              <a:tblPr firstRow="1" firstCol="1" bandRow="1">
                <a:tableStyleId>{E27665BA-8202-44FC-AD62-C9F0E3EA811A}</a:tableStyleId>
              </a:tblPr>
              <a:tblGrid>
                <a:gridCol w="1925303"/>
                <a:gridCol w="3031789"/>
              </a:tblGrid>
              <a:tr h="1067222">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Front End Language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HTML, CSS, JAVA, JSP SERVELTS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83450">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Backend</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My SQL</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83450">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Operating System</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Windows 10 or 11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917331">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IDE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JAVADEVELOPEMENTKIT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9" name="Rectangle 2"/>
          <p:cNvSpPr>
            <a:spLocks noChangeArrowheads="1"/>
          </p:cNvSpPr>
          <p:nvPr/>
        </p:nvSpPr>
        <p:spPr bwMode="auto">
          <a:xfrm>
            <a:off x="1624013" y="18637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FUTURE WORK</a:t>
            </a:r>
            <a:endParaRPr lang="en-IN" sz="2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265430" y="1442085"/>
            <a:ext cx="8542020" cy="2724150"/>
          </a:xfrm>
        </p:spPr>
        <p:txBody>
          <a:bodyPr/>
          <a:lstStyle/>
          <a:p>
            <a:pPr marL="101600" indent="0" algn="just">
              <a:lnSpc>
                <a:spcPct val="150000"/>
              </a:lnSpc>
              <a:buFont typeface="Wingdings" panose="05000000000000000000" charset="0"/>
              <a:buNone/>
            </a:pPr>
            <a:r>
              <a:rPr lang="en-US" altLang="en-IN" sz="1800" dirty="0">
                <a:solidFill>
                  <a:schemeClr val="tx1"/>
                </a:solidFill>
                <a:latin typeface="Times New Roman" panose="02020603050405020304" pitchFamily="18" charset="0"/>
                <a:cs typeface="Times New Roman" panose="02020603050405020304" pitchFamily="18" charset="0"/>
              </a:rPr>
              <a:t>In future work </a:t>
            </a:r>
            <a:r>
              <a:rPr lang="en-IN" sz="1800" dirty="0">
                <a:solidFill>
                  <a:schemeClr val="tx1"/>
                </a:solidFill>
                <a:latin typeface="Times New Roman" panose="02020603050405020304" pitchFamily="18" charset="0"/>
                <a:cs typeface="Times New Roman" panose="02020603050405020304" pitchFamily="18" charset="0"/>
              </a:rPr>
              <a:t>the others in such way that it could be declared the optimal algorithm and none of the algorithm performed poorly as to be eliminated from future prediction model in breast cancer survivability tasks.</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6" name="Picture 5"/>
          <p:cNvPicPr>
            <a:picLocks noChangeAspect="1"/>
          </p:cNvPicPr>
          <p:nvPr/>
        </p:nvPicPr>
        <p:blipFill>
          <a:blip r:embed="rId1"/>
          <a:stretch>
            <a:fillRect/>
          </a:stretch>
        </p:blipFill>
        <p:spPr>
          <a:xfrm>
            <a:off x="7727819" y="32108"/>
            <a:ext cx="1364387" cy="1189194"/>
          </a:xfrm>
          <a:prstGeom prst="rect">
            <a:avLst/>
          </a:prstGeom>
        </p:spPr>
      </p:pic>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422" y="368512"/>
            <a:ext cx="5258400" cy="766200"/>
          </a:xfrm>
        </p:spPr>
        <p:txBody>
          <a:bodyPr/>
          <a:lstStyle/>
          <a:p>
            <a:pPr>
              <a:lnSpc>
                <a:spcPct val="150000"/>
              </a:lnSpc>
            </a:pPr>
            <a:r>
              <a:rPr lang="en-US" sz="2400" dirty="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206375" y="1221105"/>
            <a:ext cx="8898890" cy="3484880"/>
          </a:xfrm>
        </p:spPr>
        <p:txBody>
          <a:bodyPr/>
          <a:lstStyle/>
          <a:p>
            <a:pPr marL="0" indent="0" algn="just">
              <a:lnSpc>
                <a:spcPct val="150000"/>
              </a:lnSpc>
              <a:spcBef>
                <a:spcPts val="1400"/>
              </a:spcBef>
              <a:buSzPts val="2400"/>
              <a:buNone/>
            </a:pPr>
            <a:r>
              <a:rPr lang="en-IN" sz="1800" dirty="0">
                <a:solidFill>
                  <a:schemeClr val="tx1"/>
                </a:solidFill>
                <a:latin typeface="Times New Roman" panose="02020603050405020304" pitchFamily="18" charset="0"/>
                <a:cs typeface="Times New Roman" panose="02020603050405020304" pitchFamily="18" charset="0"/>
              </a:rPr>
              <a:t>Cancer is potentially fatal disease. Detecting cancer is still challenging for the doctors in the field of medicine. Even now the actual reason and complete cure of cancer is not invented. Detection of cancer in earlier stage is curable. In this work we have developed a system called data mining based cancer prediction system. The main aim of this model is to provide the earlier warning to the users and it is also cost and time saving benefit to the user. It predicts three specific cancer risks. Specifically, Cancer prediction system estimates the risk of the breast, skin, and lung cancers by examining a number of user_x0002_provided genetic and non-genetic factors.</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lnSpc>
                <a:spcPct val="150000"/>
              </a:lnSpc>
              <a:spcBef>
                <a:spcPts val="0"/>
              </a:spcBef>
              <a:spcAft>
                <a:spcPts val="0"/>
              </a:spcAft>
              <a:buNone/>
            </a:pPr>
            <a:fld id="{00000000-1234-1234-1234-123412341234}" type="slidenum">
              <a:rPr lang="en-GB" smtClean="0"/>
            </a:fld>
            <a:endParaRPr lang="en-GB" dirty="0"/>
          </a:p>
        </p:txBody>
      </p:sp>
      <p:pic>
        <p:nvPicPr>
          <p:cNvPr id="6" name="Picture 5"/>
          <p:cNvPicPr>
            <a:picLocks noChangeAspect="1"/>
          </p:cNvPicPr>
          <p:nvPr/>
        </p:nvPicPr>
        <p:blipFill>
          <a:blip r:embed="rId1"/>
          <a:stretch>
            <a:fillRect/>
          </a:stretch>
        </p:blipFill>
        <p:spPr>
          <a:xfrm>
            <a:off x="7727819" y="32108"/>
            <a:ext cx="1364387" cy="1189194"/>
          </a:xfrm>
          <a:prstGeom prst="rect">
            <a:avLst/>
          </a:prstGeom>
        </p:spPr>
      </p:pic>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latin typeface="Times New Roman" panose="02020603050405020304" pitchFamily="18" charset="0"/>
                <a:cs typeface="Times New Roman" panose="02020603050405020304" pitchFamily="18" charset="0"/>
              </a:rPr>
              <a:t>REFERENCE</a:t>
            </a:r>
            <a:endParaRPr lang="en-IN" sz="2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0" y="1293635"/>
            <a:ext cx="8919486" cy="4032110"/>
          </a:xfrm>
        </p:spPr>
        <p:txBody>
          <a:bodyPr/>
          <a:lstStyle/>
          <a:p>
            <a:pPr lvl="0">
              <a:lnSpc>
                <a:spcPct val="150000"/>
              </a:lnSpc>
              <a:buNone/>
            </a:pPr>
            <a:r>
              <a:rPr lang="en-US" sz="1800" dirty="0">
                <a:latin typeface="Times New Roman" panose="02020603050405020304" pitchFamily="18" charset="0"/>
                <a:cs typeface="Times New Roman" panose="02020603050405020304" pitchFamily="18" charset="0"/>
              </a:rPr>
              <a:t>[1]  Max Roser and Hannah Ritchie, “CANCER”;Our World In Data; 2020</a:t>
            </a:r>
            <a:endParaRPr lang="en-US" sz="1800" dirty="0">
              <a:latin typeface="Times New Roman" panose="02020603050405020304" pitchFamily="18" charset="0"/>
              <a:cs typeface="Times New Roman" panose="02020603050405020304" pitchFamily="18" charset="0"/>
            </a:endParaRPr>
          </a:p>
          <a:p>
            <a:pPr lvl="0">
              <a:lnSpc>
                <a:spcPct val="150000"/>
              </a:lnSpc>
              <a:buNone/>
            </a:pPr>
            <a:r>
              <a:rPr lang="en-US" sz="1800" dirty="0">
                <a:latin typeface="Times New Roman" panose="02020603050405020304" pitchFamily="18" charset="0"/>
                <a:cs typeface="Times New Roman" panose="02020603050405020304" pitchFamily="18" charset="0"/>
              </a:rPr>
              <a:t>[2] Plummer M, Vignat J, Ferlay J, Franceschi S, de  Martel C, Bray F.</a:t>
            </a:r>
            <a:endParaRPr lang="en-US" sz="1800" dirty="0">
              <a:latin typeface="Times New Roman" panose="02020603050405020304" pitchFamily="18" charset="0"/>
              <a:cs typeface="Times New Roman" panose="02020603050405020304" pitchFamily="18" charset="0"/>
            </a:endParaRPr>
          </a:p>
          <a:p>
            <a:pPr lvl="0">
              <a:lnSpc>
                <a:spcPct val="150000"/>
              </a:lnSpc>
              <a:buNone/>
            </a:pPr>
            <a:r>
              <a:rPr lang="en-US" sz="1800" dirty="0">
                <a:latin typeface="Times New Roman" panose="02020603050405020304" pitchFamily="18" charset="0"/>
                <a:cs typeface="Times New Roman" panose="02020603050405020304" pitchFamily="18" charset="0"/>
              </a:rPr>
              <a:t>[3] International Agency for Research on Cancer, 2014, Stewart BW, Wild CP</a:t>
            </a:r>
            <a:endParaRPr lang="en-US" sz="1800" dirty="0">
              <a:latin typeface="Times New Roman" panose="02020603050405020304" pitchFamily="18" charset="0"/>
              <a:cs typeface="Times New Roman" panose="02020603050405020304" pitchFamily="18" charset="0"/>
            </a:endParaRPr>
          </a:p>
          <a:p>
            <a:pPr lvl="0">
              <a:lnSpc>
                <a:spcPct val="150000"/>
              </a:lnSpc>
              <a:buNone/>
            </a:pPr>
            <a:r>
              <a:rPr lang="en-US" sz="1800" dirty="0">
                <a:latin typeface="Times New Roman" panose="02020603050405020304" pitchFamily="18" charset="0"/>
                <a:cs typeface="Times New Roman" panose="02020603050405020304" pitchFamily="18" charset="0"/>
              </a:rPr>
              <a:t>[4.]Global Initiative for Cancer Registry Development. International Agency for Research on Cancer</a:t>
            </a:r>
            <a:endParaRPr lang="en-US"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6" name="Picture 5"/>
          <p:cNvPicPr>
            <a:picLocks noChangeAspect="1"/>
          </p:cNvPicPr>
          <p:nvPr/>
        </p:nvPicPr>
        <p:blipFill>
          <a:blip r:embed="rId1"/>
          <a:stretch>
            <a:fillRect/>
          </a:stretch>
        </p:blipFill>
        <p:spPr>
          <a:xfrm>
            <a:off x="7727819" y="32108"/>
            <a:ext cx="1364387" cy="1189194"/>
          </a:xfrm>
          <a:prstGeom prst="rect">
            <a:avLst/>
          </a:prstGeom>
        </p:spPr>
      </p:pic>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0800" y="1149350"/>
            <a:ext cx="9152890" cy="3355340"/>
          </a:xfrm>
        </p:spPr>
        <p:txBody>
          <a:bodyPr/>
          <a:lstStyle/>
          <a:p>
            <a:pPr marL="101600" indent="0">
              <a:lnSpc>
                <a:spcPct val="150000"/>
              </a:lnSpc>
              <a:buNone/>
            </a:pPr>
            <a:r>
              <a:rPr lang="en-US" altLang="en-IN" dirty="0">
                <a:latin typeface="Times New Roman" panose="02020603050405020304" pitchFamily="18" charset="0"/>
                <a:cs typeface="Times New Roman" panose="02020603050405020304" pitchFamily="18" charset="0"/>
              </a:rPr>
              <a:t> [5]     itu Chauhan “Data clustering method for Discovering clusters in spatial cancer databases” International Journal of Computer Applications (0975-8887) Volume 10-No.6, November 2010.</a:t>
            </a:r>
            <a:endParaRPr lang="en-US" altLang="en-IN" dirty="0">
              <a:latin typeface="Times New Roman" panose="02020603050405020304" pitchFamily="18" charset="0"/>
              <a:cs typeface="Times New Roman" panose="02020603050405020304" pitchFamily="18" charset="0"/>
            </a:endParaRPr>
          </a:p>
          <a:p>
            <a:pPr marL="101600" indent="0">
              <a:lnSpc>
                <a:spcPct val="150000"/>
              </a:lnSpc>
              <a:buNone/>
            </a:pPr>
            <a:r>
              <a:rPr lang="en-US" altLang="en-IN" dirty="0">
                <a:latin typeface="Times New Roman" panose="02020603050405020304" pitchFamily="18" charset="0"/>
                <a:cs typeface="Times New Roman" panose="02020603050405020304" pitchFamily="18" charset="0"/>
              </a:rPr>
              <a:t>[6]Dechang Chen “Developing Prognostic Systems of Cancer Patients byEnsemble Clustering” Hindawi publishing corporation, Journal of Biomedicine and Bio technology Volume 2009, Article Id 632786.</a:t>
            </a:r>
            <a:endParaRPr lang="en-US" altLang="en-IN" dirty="0">
              <a:latin typeface="Times New Roman" panose="02020603050405020304" pitchFamily="18" charset="0"/>
              <a:cs typeface="Times New Roman" panose="02020603050405020304" pitchFamily="18" charset="0"/>
            </a:endParaRPr>
          </a:p>
          <a:p>
            <a:pPr marL="101600" indent="0">
              <a:lnSpc>
                <a:spcPct val="150000"/>
              </a:lnSpc>
              <a:buNone/>
            </a:pPr>
            <a:r>
              <a:rPr lang="en-US" altLang="en-IN" dirty="0">
                <a:latin typeface="Times New Roman" panose="02020603050405020304" pitchFamily="18" charset="0"/>
                <a:cs typeface="Times New Roman" panose="02020603050405020304" pitchFamily="18" charset="0"/>
              </a:rPr>
              <a:t>[3] S M Halawani “A study of digital mammograms by using clustering algorithms” Journal of Scientific &amp; Industrial Research Vol. 71, </a:t>
            </a:r>
            <a:endParaRPr lang="en-US" alt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101600" y="1195070"/>
            <a:ext cx="7513320" cy="2764790"/>
          </a:xfrm>
          <a:prstGeom prst="rect">
            <a:avLst/>
          </a:prstGeom>
        </p:spPr>
        <p:txBody>
          <a:bodyPr spcFirstLastPara="1" wrap="square" lIns="91425" tIns="91425" rIns="91425" bIns="91425" anchor="ctr" anchorCtr="0">
            <a:noAutofit/>
          </a:bodyPr>
          <a:lstStyle/>
          <a:p>
            <a:pPr algn="just"/>
            <a:r>
              <a:rPr lang="en-US" sz="2400" i="0" dirty="0">
                <a:solidFill>
                  <a:schemeClr val="bg1"/>
                </a:solidFill>
                <a:effectLst/>
                <a:latin typeface="Times New Roman" panose="02020603050405020304" pitchFamily="18" charset="0"/>
                <a:cs typeface="Times New Roman" panose="02020603050405020304" pitchFamily="18" charset="0"/>
              </a:rPr>
              <a:t>A Study on Prediction of cancer using Data mining Techniques With CNN Algorithm</a:t>
            </a:r>
            <a:endParaRPr lang="en-US" sz="2400" i="0" dirty="0">
              <a:solidFill>
                <a:schemeClr val="bg1"/>
              </a:solidFill>
              <a:effectLst/>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524" name="Google Shape;524;p33"/>
          <p:cNvSpPr txBox="1">
            <a:spLocks noGrp="1"/>
          </p:cNvSpPr>
          <p:nvPr>
            <p:ph type="ctrTitle" idx="4294967295"/>
          </p:nvPr>
        </p:nvSpPr>
        <p:spPr>
          <a:xfrm>
            <a:off x="1275150" y="228312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6000" dirty="0">
                <a:solidFill>
                  <a:schemeClr val="accent5"/>
                </a:solidFill>
              </a:rPr>
              <a:t>THANKS!</a:t>
            </a:r>
            <a:endParaRPr sz="6000" dirty="0">
              <a:solidFill>
                <a:schemeClr val="accent5"/>
              </a:solidFill>
            </a:endParaRPr>
          </a:p>
        </p:txBody>
      </p:sp>
      <p:sp>
        <p:nvSpPr>
          <p:cNvPr id="525" name="Google Shape;525;p33"/>
          <p:cNvSpPr txBox="1">
            <a:spLocks noGrp="1"/>
          </p:cNvSpPr>
          <p:nvPr>
            <p:ph type="subTitle" idx="4294967295"/>
          </p:nvPr>
        </p:nvSpPr>
        <p:spPr>
          <a:xfrm>
            <a:off x="1278699" y="313856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dirty="0"/>
              <a:t>Any questions?</a:t>
            </a:r>
            <a:endParaRPr sz="2000" b="1" dirty="0"/>
          </a:p>
          <a:p>
            <a:pPr marL="0" lvl="0" indent="0" algn="ctr" rtl="0">
              <a:spcBef>
                <a:spcPts val="0"/>
              </a:spcBef>
              <a:spcAft>
                <a:spcPts val="0"/>
              </a:spcAft>
              <a:buClr>
                <a:schemeClr val="dk1"/>
              </a:buClr>
              <a:buSzPts val="1100"/>
              <a:buFont typeface="Arial" panose="020B0604020202020204"/>
              <a:buNone/>
            </a:pPr>
            <a:r>
              <a:rPr lang="en-GB" sz="2000" dirty="0"/>
              <a:t>You can find me at</a:t>
            </a:r>
            <a:endParaRPr sz="2000" dirty="0"/>
          </a:p>
          <a:p>
            <a:pPr marL="0" lvl="0" indent="0" algn="ctr" rtl="0">
              <a:spcBef>
                <a:spcPts val="0"/>
              </a:spcBef>
              <a:spcAft>
                <a:spcPts val="0"/>
              </a:spcAft>
              <a:buClr>
                <a:schemeClr val="dk1"/>
              </a:buClr>
              <a:buSzPts val="1100"/>
              <a:buFont typeface="Arial" panose="020B0604020202020204"/>
              <a:buNone/>
            </a:pPr>
            <a:r>
              <a:rPr lang="en-GB" sz="2000" b="1" dirty="0"/>
              <a:t>Reach us – </a:t>
            </a:r>
            <a:r>
              <a:rPr lang="en-GB" sz="2000" b="1" dirty="0">
                <a:hlinkClick r:id="rId1"/>
              </a:rPr>
              <a:t>1croreprojects@gmail.com</a:t>
            </a:r>
            <a:endParaRPr lang="en-GB" sz="2000" b="1" dirty="0"/>
          </a:p>
          <a:p>
            <a:pPr marL="0" lvl="0" indent="0" algn="ctr" rtl="0">
              <a:spcBef>
                <a:spcPts val="0"/>
              </a:spcBef>
              <a:spcAft>
                <a:spcPts val="0"/>
              </a:spcAft>
              <a:buClr>
                <a:schemeClr val="dk1"/>
              </a:buClr>
              <a:buSzPts val="1100"/>
              <a:buFont typeface="Arial" panose="020B0604020202020204"/>
              <a:buNone/>
            </a:pPr>
            <a:r>
              <a:rPr lang="en-GB" sz="2000" b="1" dirty="0">
                <a:solidFill>
                  <a:srgbClr val="FF0000"/>
                </a:solidFill>
              </a:rPr>
              <a:t>Contact / Whatsapp: 7708 150 152 / 9751 800 789 / 790 432 0834</a:t>
            </a:r>
            <a:endParaRPr sz="2000" b="1" dirty="0">
              <a:solidFill>
                <a:srgbClr val="FF0000"/>
              </a:solidFill>
            </a:endParaRPr>
          </a:p>
        </p:txBody>
      </p:sp>
      <p:grpSp>
        <p:nvGrpSpPr>
          <p:cNvPr id="526" name="Google Shape;526;p33"/>
          <p:cNvGrpSpPr/>
          <p:nvPr/>
        </p:nvGrpSpPr>
        <p:grpSpPr>
          <a:xfrm>
            <a:off x="3996210" y="966817"/>
            <a:ext cx="1197664" cy="1126777"/>
            <a:chOff x="5972700" y="2330200"/>
            <a:chExt cx="411625" cy="387275"/>
          </a:xfrm>
        </p:grpSpPr>
        <p:sp>
          <p:nvSpPr>
            <p:cNvPr id="527" name="Google Shape;527;p3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3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AIM OF PROJECT</a:t>
            </a:r>
            <a:endParaRPr sz="2400" dirty="0">
              <a:latin typeface="Times New Roman" panose="02020603050405020304" pitchFamily="18" charset="0"/>
              <a:cs typeface="Times New Roman" panose="02020603050405020304" pitchFamily="18" charset="0"/>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800">
                <a:latin typeface="Times New Roman" panose="02020603050405020304" pitchFamily="18" charset="0"/>
                <a:cs typeface="Times New Roman" panose="02020603050405020304" pitchFamily="18" charset="0"/>
              </a:rPr>
            </a:fld>
            <a:endParaRPr sz="1800">
              <a:latin typeface="Times New Roman" panose="02020603050405020304" pitchFamily="18" charset="0"/>
              <a:cs typeface="Times New Roman" panose="02020603050405020304" pitchFamily="18" charset="0"/>
            </a:endParaRPr>
          </a:p>
        </p:txBody>
      </p:sp>
      <p:sp>
        <p:nvSpPr>
          <p:cNvPr id="193" name="Google Shape;193;p12"/>
          <p:cNvSpPr txBox="1">
            <a:spLocks noGrp="1"/>
          </p:cNvSpPr>
          <p:nvPr>
            <p:ph type="body" idx="1"/>
          </p:nvPr>
        </p:nvSpPr>
        <p:spPr>
          <a:xfrm>
            <a:off x="80645" y="1477645"/>
            <a:ext cx="8941435" cy="2475230"/>
          </a:xfrm>
          <a:prstGeom prst="rect">
            <a:avLst/>
          </a:prstGeom>
        </p:spPr>
        <p:txBody>
          <a:bodyPr spcFirstLastPara="1" wrap="square" lIns="91425" tIns="91425" rIns="91425" bIns="91425" anchor="t" anchorCtr="0">
            <a:noAutofit/>
          </a:bodyPr>
          <a:lstStyle/>
          <a:p>
            <a:pPr marL="101600" indent="0" algn="just">
              <a:lnSpc>
                <a:spcPct val="150000"/>
              </a:lnSpc>
              <a:buNone/>
            </a:pPr>
            <a:r>
              <a:rPr lang="en-US" sz="1800" dirty="0">
                <a:solidFill>
                  <a:schemeClr val="tx1"/>
                </a:solidFill>
                <a:latin typeface="Times New Roman" panose="02020603050405020304" pitchFamily="18" charset="0"/>
                <a:cs typeface="Times New Roman" panose="02020603050405020304" pitchFamily="18" charset="0"/>
              </a:rPr>
              <a:t>       The main aim of this model is toprovide the earlier warning to the users and it is also cost</a:t>
            </a:r>
            <a:endParaRPr lang="en-US" sz="1800" dirty="0">
              <a:solidFill>
                <a:schemeClr val="tx1"/>
              </a:solidFill>
              <a:latin typeface="Times New Roman" panose="02020603050405020304" pitchFamily="18" charset="0"/>
              <a:cs typeface="Times New Roman" panose="02020603050405020304" pitchFamily="18" charset="0"/>
            </a:endParaRPr>
          </a:p>
          <a:p>
            <a:pPr marL="101600" indent="0" algn="just">
              <a:lnSpc>
                <a:spcPct val="150000"/>
              </a:lnSpc>
              <a:buNone/>
            </a:pPr>
            <a:r>
              <a:rPr lang="en-US" sz="1800" dirty="0">
                <a:solidFill>
                  <a:schemeClr val="tx1"/>
                </a:solidFill>
                <a:latin typeface="Times New Roman" panose="02020603050405020304" pitchFamily="18" charset="0"/>
                <a:cs typeface="Times New Roman" panose="02020603050405020304" pitchFamily="18" charset="0"/>
              </a:rPr>
              <a:t>efficient to the user. Finally a prediction system is developedto analyze risk levels which help in prognosis</a:t>
            </a:r>
            <a:endParaRPr lang="en-US" sz="1800" dirty="0">
              <a:solidFill>
                <a:schemeClr val="tx1"/>
              </a:solidFill>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grpSp>
      <p:pic>
        <p:nvPicPr>
          <p:cNvPr id="5" name="Picture 4"/>
          <p:cNvPicPr>
            <a:picLocks noChangeAspect="1"/>
          </p:cNvPicPr>
          <p:nvPr/>
        </p:nvPicPr>
        <p:blipFill>
          <a:blip r:embed="rId1"/>
          <a:stretch>
            <a:fillRect/>
          </a:stretch>
        </p:blipFill>
        <p:spPr>
          <a:xfrm>
            <a:off x="7727819" y="32108"/>
            <a:ext cx="1364387" cy="1189194"/>
          </a:xfrm>
          <a:prstGeom prst="rect">
            <a:avLst/>
          </a:prstGeom>
        </p:spPr>
      </p:pic>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400" dirty="0">
                <a:latin typeface="Times New Roman" panose="02020603050405020304" pitchFamily="18" charset="0"/>
                <a:cs typeface="Times New Roman" panose="02020603050405020304" pitchFamily="18" charset="0"/>
              </a:rPr>
              <a:t>ABSTRACT</a:t>
            </a:r>
            <a:endParaRPr sz="2400"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193" name="Google Shape;193;p12"/>
          <p:cNvSpPr txBox="1">
            <a:spLocks noGrp="1"/>
          </p:cNvSpPr>
          <p:nvPr>
            <p:ph type="body" idx="1"/>
          </p:nvPr>
        </p:nvSpPr>
        <p:spPr>
          <a:xfrm>
            <a:off x="144780" y="1278255"/>
            <a:ext cx="8823325" cy="3810000"/>
          </a:xfrm>
          <a:prstGeom prst="rect">
            <a:avLst/>
          </a:prstGeom>
        </p:spPr>
        <p:txBody>
          <a:bodyPr spcFirstLastPara="1" wrap="square" lIns="91425" tIns="91425" rIns="91425" bIns="91425" anchor="t" anchorCtr="0">
            <a:noAutofit/>
          </a:bodyPr>
          <a:lstStyle/>
          <a:p>
            <a:pPr marL="0" indent="0" algn="just">
              <a:lnSpc>
                <a:spcPct val="150000"/>
              </a:lnSpc>
              <a:spcBef>
                <a:spcPts val="0"/>
              </a:spcBef>
              <a:buSzPts val="2400"/>
              <a:buNone/>
            </a:pPr>
            <a:r>
              <a:rPr lang="en-US" sz="1800" dirty="0">
                <a:solidFill>
                  <a:schemeClr val="tx1"/>
                </a:solidFill>
                <a:latin typeface="Times New Roman" panose="02020603050405020304" pitchFamily="18" charset="0"/>
                <a:cs typeface="Times New Roman" panose="02020603050405020304" pitchFamily="18" charset="0"/>
              </a:rPr>
              <a:t> Cancer is one of the major problem today,diagnosing cancer in earlier stage is still challenging for doctors. Identification of genetic and environmental factorsis very important in developing novel methods to detect and prevent cancer. Therefore a novel multi layered method combining clustering and decision tree technique is used to build a cancer risk prediction system. The pro posed system is predicts lung, breast, oral, cervix, stomach and bloodcancers and it is user friendly and cost saving. This research uses data mining techniques such as classfica tion,clustering and prediction to identify potential cancerpatients. We have proposed this cancer prediction systembased on data mining techniques. </a:t>
            </a:r>
            <a:endParaRPr lang="en-US" sz="1800" dirty="0">
              <a:solidFill>
                <a:schemeClr val="tx1"/>
              </a:solidFill>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5" name="Picture 4"/>
          <p:cNvPicPr>
            <a:picLocks noChangeAspect="1"/>
          </p:cNvPicPr>
          <p:nvPr/>
        </p:nvPicPr>
        <p:blipFill>
          <a:blip r:embed="rId1"/>
          <a:stretch>
            <a:fillRect/>
          </a:stretch>
        </p:blipFill>
        <p:spPr>
          <a:xfrm>
            <a:off x="7727819" y="32108"/>
            <a:ext cx="1364387" cy="1189194"/>
          </a:xfrm>
          <a:prstGeom prst="rect">
            <a:avLst/>
          </a:prstGeom>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48142" y="455102"/>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INTRODUCTION</a:t>
            </a:r>
            <a:r>
              <a:rPr lang="en-US" dirty="0">
                <a:latin typeface="Times New Roman" panose="02020603050405020304" pitchFamily="18" charset="0"/>
                <a:cs typeface="Times New Roman" panose="02020603050405020304" pitchFamily="18" charset="0"/>
              </a:rPr>
              <a:t>	</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193" name="Google Shape;193;p12"/>
          <p:cNvSpPr txBox="1">
            <a:spLocks noGrp="1"/>
          </p:cNvSpPr>
          <p:nvPr>
            <p:ph type="body" idx="1"/>
          </p:nvPr>
        </p:nvSpPr>
        <p:spPr>
          <a:xfrm>
            <a:off x="0" y="1285605"/>
            <a:ext cx="8882743" cy="3750126"/>
          </a:xfrm>
          <a:prstGeom prst="rect">
            <a:avLst/>
          </a:prstGeom>
        </p:spPr>
        <p:txBody>
          <a:bodyPr spcFirstLastPara="1" wrap="square" lIns="91425" tIns="91425" rIns="91425" bIns="91425" anchor="t" anchorCtr="0">
            <a:noAutofit/>
          </a:bodyPr>
          <a:lstStyle/>
          <a:p>
            <a:pPr marL="101600" indent="0" algn="just">
              <a:lnSpc>
                <a:spcPct val="150000"/>
              </a:lnSpc>
              <a:spcAft>
                <a:spcPts val="1950"/>
              </a:spcAft>
              <a:buNone/>
            </a:pPr>
            <a:r>
              <a:rPr lang="en-US" dirty="0">
                <a:solidFill>
                  <a:schemeClr val="accent2"/>
                </a:solidFill>
                <a:latin typeface="Times New Roman" panose="02020603050405020304" pitchFamily="18" charset="0"/>
                <a:cs typeface="Times New Roman" panose="02020603050405020304" pitchFamily="18" charset="0"/>
              </a:rPr>
              <a:t>Cancer is a potentially fatal disease caused mainlyby environmental factors that mutate genes encodingcritical cell-regulatory proteins. The resultant aberrant cell behavior leads to expansive masses of abnormal cells thatdestroy surrounding normal tissue and can spread to vitalorgans resulting in disseminated disease, commonly a harbinger of imminent patient death. More significantly,globalization of unhealthy lifestyles, particularly cigarettesmoking and the adoption of many features of the modern Western diet (high fat, low fiber content) will increase  cancer incidence.</a:t>
            </a:r>
            <a:endParaRPr lang="en-US" dirty="0">
              <a:solidFill>
                <a:schemeClr val="accent2"/>
              </a:solidFill>
              <a:latin typeface="Times New Roman" panose="02020603050405020304" pitchFamily="18" charset="0"/>
              <a:cs typeface="Times New Roman" panose="02020603050405020304" pitchFamily="18" charset="0"/>
            </a:endParaRPr>
          </a:p>
          <a:p>
            <a:pPr marL="101600" indent="0" algn="just">
              <a:lnSpc>
                <a:spcPct val="150000"/>
              </a:lnSpc>
              <a:spcAft>
                <a:spcPts val="1950"/>
              </a:spcAft>
              <a:buNone/>
            </a:pPr>
            <a:endParaRPr lang="en-US" dirty="0">
              <a:solidFill>
                <a:schemeClr val="accent2"/>
              </a:solidFill>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5" name="Picture 4"/>
          <p:cNvPicPr>
            <a:picLocks noChangeAspect="1"/>
          </p:cNvPicPr>
          <p:nvPr/>
        </p:nvPicPr>
        <p:blipFill>
          <a:blip r:embed="rId1"/>
          <a:stretch>
            <a:fillRect/>
          </a:stretch>
        </p:blipFill>
        <p:spPr>
          <a:xfrm>
            <a:off x="7727819" y="32108"/>
            <a:ext cx="1364387" cy="1189194"/>
          </a:xfrm>
          <a:prstGeom prst="rect">
            <a:avLst/>
          </a:prstGeom>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EXISTING SYSTEM</a:t>
            </a:r>
            <a:endParaRPr lang="en-US" sz="2400"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193" name="Google Shape;193;p12"/>
          <p:cNvSpPr txBox="1">
            <a:spLocks noGrp="1"/>
          </p:cNvSpPr>
          <p:nvPr>
            <p:ph type="body" idx="1"/>
          </p:nvPr>
        </p:nvSpPr>
        <p:spPr>
          <a:xfrm>
            <a:off x="121285" y="1255395"/>
            <a:ext cx="8776970" cy="3284220"/>
          </a:xfrm>
          <a:prstGeom prst="rect">
            <a:avLst/>
          </a:prstGeom>
        </p:spPr>
        <p:txBody>
          <a:bodyPr spcFirstLastPara="1" wrap="square" lIns="91425" tIns="91425" rIns="91425" bIns="91425" anchor="t" anchorCtr="0">
            <a:noAutofit/>
          </a:bodyPr>
          <a:lstStyle/>
          <a:p>
            <a:pPr marL="355600" algn="just">
              <a:lnSpc>
                <a:spcPct val="150000"/>
              </a:lnSpc>
              <a:spcBef>
                <a:spcPts val="1400"/>
              </a:spcBef>
              <a:buSzPts val="2400"/>
              <a:buFont typeface="Wingdings" panose="05000000000000000000" charset="0"/>
              <a:buChar char="Ø"/>
            </a:pPr>
            <a:r>
              <a:rPr lang="en-US" sz="1800" dirty="0">
                <a:solidFill>
                  <a:schemeClr val="accent2"/>
                </a:solidFill>
                <a:latin typeface="Times New Roman" panose="02020603050405020304" pitchFamily="18" charset="0"/>
                <a:cs typeface="Times New Roman" panose="02020603050405020304" pitchFamily="18" charset="0"/>
              </a:rPr>
              <a:t>This system is validated by comparing its predicted results with the patient’s prior medical record and also this is analyzed using weka system.</a:t>
            </a:r>
            <a:endParaRPr lang="en-US" sz="1800" dirty="0">
              <a:solidFill>
                <a:schemeClr val="accent2"/>
              </a:solidFill>
              <a:latin typeface="Times New Roman" panose="02020603050405020304" pitchFamily="18" charset="0"/>
              <a:cs typeface="Times New Roman" panose="02020603050405020304" pitchFamily="18" charset="0"/>
            </a:endParaRPr>
          </a:p>
          <a:p>
            <a:pPr marL="355600" algn="just">
              <a:lnSpc>
                <a:spcPct val="150000"/>
              </a:lnSpc>
              <a:spcBef>
                <a:spcPts val="1400"/>
              </a:spcBef>
              <a:buSzPts val="2400"/>
              <a:buFont typeface="Wingdings" panose="05000000000000000000" charset="0"/>
              <a:buChar char="Ø"/>
            </a:pPr>
            <a:r>
              <a:rPr lang="en-US" sz="1800" dirty="0">
                <a:solidFill>
                  <a:schemeClr val="accent2"/>
                </a:solidFill>
                <a:latin typeface="Times New Roman" panose="02020603050405020304" pitchFamily="18" charset="0"/>
                <a:cs typeface="Times New Roman" panose="02020603050405020304" pitchFamily="18" charset="0"/>
              </a:rPr>
              <a:t>This prediction system is available in online, people can easily check their risk and take  appropriate action based on their risk status. The performance of the system is better than                        the existing system.</a:t>
            </a:r>
            <a:endParaRPr lang="en-US" sz="1800" dirty="0">
              <a:solidFill>
                <a:schemeClr val="accent2"/>
              </a:solidFill>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5" name="Picture 4"/>
          <p:cNvPicPr>
            <a:picLocks noChangeAspect="1"/>
          </p:cNvPicPr>
          <p:nvPr/>
        </p:nvPicPr>
        <p:blipFill>
          <a:blip r:embed="rId1"/>
          <a:stretch>
            <a:fillRect/>
          </a:stretch>
        </p:blipFill>
        <p:spPr>
          <a:xfrm>
            <a:off x="7727819" y="32108"/>
            <a:ext cx="1364387" cy="1189194"/>
          </a:xfrm>
          <a:prstGeom prst="rect">
            <a:avLst/>
          </a:prstGeom>
        </p:spPr>
      </p:pic>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DISADVANTAGES</a:t>
            </a:r>
            <a:endParaRPr lang="en-IN" sz="2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81610" y="1451610"/>
            <a:ext cx="8543925" cy="2892425"/>
          </a:xfrm>
        </p:spPr>
        <p:txBody>
          <a:bodyPr/>
          <a:lstStyle/>
          <a:p>
            <a:pPr lvl="0" algn="just">
              <a:lnSpc>
                <a:spcPct val="150000"/>
              </a:lnSpc>
              <a:buFont typeface="Wingdings" panose="05000000000000000000" charset="0"/>
              <a:buChar char="Ø"/>
            </a:pPr>
            <a:r>
              <a:rPr lang="en-US" dirty="0">
                <a:solidFill>
                  <a:schemeClr val="tx1"/>
                </a:solidFill>
                <a:latin typeface="Times New Roman" panose="02020603050405020304" pitchFamily="18" charset="0"/>
                <a:cs typeface="Times New Roman" panose="02020603050405020304" pitchFamily="18" charset="0"/>
              </a:rPr>
              <a:t> Most of the tools used for data mining are complex and require trained and specialized professionals to handle them. </a:t>
            </a:r>
            <a:endParaRPr lang="en-US" dirty="0">
              <a:solidFill>
                <a:schemeClr val="tx1"/>
              </a:solidFill>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charset="0"/>
              <a:buChar char="Ø"/>
            </a:pPr>
            <a:r>
              <a:rPr lang="en-US" dirty="0">
                <a:solidFill>
                  <a:schemeClr val="tx1"/>
                </a:solidFill>
                <a:latin typeface="Times New Roman" panose="02020603050405020304" pitchFamily="18" charset="0"/>
                <a:cs typeface="Times New Roman" panose="02020603050405020304" pitchFamily="18" charset="0"/>
              </a:rPr>
              <a:t> Although it is a reliable set of techniques, data mining is not infallible and does not always provide completely accurate information.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6" name="Picture 5"/>
          <p:cNvPicPr>
            <a:picLocks noChangeAspect="1"/>
          </p:cNvPicPr>
          <p:nvPr/>
        </p:nvPicPr>
        <p:blipFill>
          <a:blip r:embed="rId1"/>
          <a:stretch>
            <a:fillRect/>
          </a:stretch>
        </p:blipFill>
        <p:spPr>
          <a:xfrm>
            <a:off x="7727819" y="32108"/>
            <a:ext cx="1364387" cy="1189194"/>
          </a:xfrm>
          <a:prstGeom prst="rect">
            <a:avLst/>
          </a:prstGeom>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PROPOSED SYSTEM</a:t>
            </a:r>
            <a:endParaRPr lang="en-IN" sz="2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29540" y="594995"/>
            <a:ext cx="8667115" cy="3404870"/>
          </a:xfrm>
        </p:spPr>
        <p:txBody>
          <a:bodyPr/>
          <a:lstStyle/>
          <a:p>
            <a:pPr marL="101600" indent="0" algn="just">
              <a:lnSpc>
                <a:spcPct val="150000"/>
              </a:lnSpc>
              <a:buFont typeface="Wingdings" panose="05000000000000000000" charset="0"/>
              <a:buNone/>
            </a:pPr>
            <a:endParaRPr lang="en-US"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Ø"/>
            </a:pPr>
            <a:r>
              <a:rPr lang="en-US" dirty="0">
                <a:solidFill>
                  <a:schemeClr val="tx1"/>
                </a:solidFill>
                <a:latin typeface="Times New Roman" panose="02020603050405020304" pitchFamily="18" charset="0"/>
                <a:cs typeface="Times New Roman" panose="02020603050405020304" pitchFamily="18" charset="0"/>
              </a:rPr>
              <a:t>An architecture data mining technique based cancer prediction system combining the prediction system with mining technology was used. In this model we have used one of the classification algorithms called decision tree.</a:t>
            </a:r>
            <a:endParaRPr lang="en-US"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Ø"/>
            </a:pPr>
            <a:r>
              <a:rPr lang="en-US" dirty="0">
                <a:solidFill>
                  <a:schemeClr val="tx1"/>
                </a:solidFill>
                <a:latin typeface="Times New Roman" panose="02020603050405020304" pitchFamily="18" charset="0"/>
                <a:cs typeface="Times New Roman" panose="02020603050405020304" pitchFamily="18" charset="0"/>
              </a:rPr>
              <a:t>Once the user enters into the cancer prediction system, they need to answer the queries, related to genetic and non genetic factors. Then the prediction system </a:t>
            </a:r>
            <a:endParaRPr lang="en-US"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Ø"/>
            </a:pPr>
            <a:r>
              <a:rPr lang="en-US" dirty="0">
                <a:solidFill>
                  <a:schemeClr val="tx1"/>
                </a:solidFill>
                <a:latin typeface="Times New Roman" panose="02020603050405020304" pitchFamily="18" charset="0"/>
                <a:cs typeface="Times New Roman" panose="02020603050405020304" pitchFamily="18" charset="0"/>
              </a:rPr>
              <a:t>assigns the risk value to each question based on the user responses. Once the risk value is predicted, the range of the risk can be determined by the prediction system.</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stretch>
            <a:fillRect/>
          </a:stretch>
        </p:blipFill>
        <p:spPr>
          <a:xfrm>
            <a:off x="7727819" y="32108"/>
            <a:ext cx="1364387" cy="1189194"/>
          </a:xfrm>
          <a:prstGeom prst="rect">
            <a:avLst/>
          </a:prstGeom>
        </p:spPr>
      </p:pic>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ADVANTAGES</a:t>
            </a:r>
            <a:endParaRPr lang="en-IN" sz="2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54940" y="1456690"/>
            <a:ext cx="8503285" cy="2943860"/>
          </a:xfrm>
        </p:spPr>
        <p:txBody>
          <a:bodyPr/>
          <a:lstStyle/>
          <a:p>
            <a:pPr marL="342900" indent="-342900" algn="just">
              <a:lnSpc>
                <a:spcPct val="150000"/>
              </a:lnSpc>
              <a:buFont typeface="Wingdings" panose="05000000000000000000" charset="0"/>
              <a:buChar char="Ø"/>
            </a:pPr>
            <a:r>
              <a:rPr lang="en-IN" dirty="0">
                <a:latin typeface="Times New Roman" panose="02020603050405020304" pitchFamily="18" charset="0"/>
                <a:cs typeface="Times New Roman" panose="02020603050405020304" pitchFamily="18" charset="0"/>
              </a:rPr>
              <a:t>Automatic pattern discovery is a strategic advantage, and this technique helps in modeling and predicting future behavior.</a:t>
            </a:r>
            <a:endParaRPr lang="en-IN"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charset="0"/>
              <a:buChar char="Ø"/>
            </a:pPr>
            <a:r>
              <a:rPr lang="en-IN" dirty="0">
                <a:latin typeface="Times New Roman" panose="02020603050405020304" pitchFamily="18" charset="0"/>
                <a:cs typeface="Times New Roman" panose="02020603050405020304" pitchFamily="18" charset="0"/>
              </a:rPr>
              <a:t>Trend Analysis: Understanding trends keeps you up-to-date with current developments in the industry, and helps reduce costs and timeliness to market.</a:t>
            </a:r>
            <a:endParaRPr lang="en-IN"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charset="0"/>
              <a:buChar char="Ø"/>
            </a:pPr>
            <a:r>
              <a:rPr lang="en-IN" dirty="0">
                <a:latin typeface="Times New Roman" panose="02020603050405020304" pitchFamily="18" charset="0"/>
                <a:cs typeface="Times New Roman" panose="02020603050405020304" pitchFamily="18" charset="0"/>
              </a:rPr>
              <a:t>Fraud Detection: Data Mining techniques help in fraud detection by discovering anomalies in datasets. ...</a:t>
            </a:r>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6" name="Picture 5"/>
          <p:cNvPicPr>
            <a:picLocks noChangeAspect="1"/>
          </p:cNvPicPr>
          <p:nvPr/>
        </p:nvPicPr>
        <p:blipFill>
          <a:blip r:embed="rId1"/>
          <a:stretch>
            <a:fillRect/>
          </a:stretch>
        </p:blipFill>
        <p:spPr>
          <a:xfrm>
            <a:off x="7727819" y="32108"/>
            <a:ext cx="1364387" cy="1189194"/>
          </a:xfrm>
          <a:prstGeom prst="rect">
            <a:avLst/>
          </a:prstGeom>
        </p:spPr>
      </p:pic>
    </p:spTree>
  </p:cSld>
  <p:clrMapOvr>
    <a:masterClrMapping/>
  </p:clrMapOvr>
  <p:transition>
    <p:fade thruBlk="1"/>
  </p:transition>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5905</Words>
  <Application>WPS Presentation</Application>
  <PresentationFormat>On-screen Show (16:9)</PresentationFormat>
  <Paragraphs>171</Paragraphs>
  <Slides>20</Slides>
  <Notes>11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20</vt:i4>
      </vt:variant>
    </vt:vector>
  </HeadingPairs>
  <TitlesOfParts>
    <vt:vector size="35" baseType="lpstr">
      <vt:lpstr>Arial</vt:lpstr>
      <vt:lpstr>SimSun</vt:lpstr>
      <vt:lpstr>Wingdings</vt:lpstr>
      <vt:lpstr>Arial</vt:lpstr>
      <vt:lpstr>Roboto Condensed</vt:lpstr>
      <vt:lpstr>Roboto Condensed Light</vt:lpstr>
      <vt:lpstr>Arvo</vt:lpstr>
      <vt:lpstr>Times New Roman</vt:lpstr>
      <vt:lpstr>Wingdings</vt:lpstr>
      <vt:lpstr>Microsoft YaHei</vt:lpstr>
      <vt:lpstr>Arial Unicode MS</vt:lpstr>
      <vt:lpstr>Times New Roman</vt:lpstr>
      <vt:lpstr>Calibri</vt:lpstr>
      <vt:lpstr>Wide Latin</vt:lpstr>
      <vt:lpstr>Salerio template</vt:lpstr>
      <vt:lpstr>HELLO!</vt:lpstr>
      <vt:lpstr>A Study on Prediction of cancer using Data mining Techniques With CNN Algorithm</vt:lpstr>
      <vt:lpstr>AIM OF PROJECT</vt:lpstr>
      <vt:lpstr>ABSTRACT</vt:lpstr>
      <vt:lpstr>INTRODUCTION	</vt:lpstr>
      <vt:lpstr>EXISTING SYSTEM</vt:lpstr>
      <vt:lpstr>DISADVANTAGES</vt:lpstr>
      <vt:lpstr>PROPOSED SYSTEM</vt:lpstr>
      <vt:lpstr>ADVANTAGES</vt:lpstr>
      <vt:lpstr>SYSTEM ARCHITECTURE</vt:lpstr>
      <vt:lpstr>MODULES</vt:lpstr>
      <vt:lpstr>PowerPoint 演示文稿</vt:lpstr>
      <vt:lpstr>PowerPoint 演示文稿</vt:lpstr>
      <vt:lpstr>HARDWARE REQUIREMENTS</vt:lpstr>
      <vt:lpstr>SOFTWARE REQUIREMENTS</vt:lpstr>
      <vt:lpstr>FUTURE WORK</vt:lpstr>
      <vt:lpstr>CONCLUSION</vt:lpstr>
      <vt:lpstr>REFERENCE</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ADMIN</dc:creator>
  <cp:lastModifiedBy>hp</cp:lastModifiedBy>
  <cp:revision>133</cp:revision>
  <dcterms:created xsi:type="dcterms:W3CDTF">2023-05-09T05:13:00Z</dcterms:created>
  <dcterms:modified xsi:type="dcterms:W3CDTF">2023-05-11T08:40:50Z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CE5D44D5A9714DB2A3017E866050B50C</vt:lpwstr>
  </property>
  <property fmtid="{D5CDD505-2E9C-101B-9397-08002B2CF9AE}" pid="3" name="KSOProductBuildVer">
    <vt:lpwstr>1033-11.2.0.11537</vt:lpwstr>
  </property>
</Properties>
</file>