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63" r:id="rId4"/>
    <p:sldId id="257" r:id="rId5"/>
    <p:sldId id="258" r:id="rId6"/>
    <p:sldId id="259" r:id="rId7"/>
    <p:sldId id="261" r:id="rId8"/>
    <p:sldId id="260" r:id="rId9"/>
    <p:sldId id="262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DCDA84-9FC9-4E67-8C79-17026750DA9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C0AEE-A5B8-4CE0-AD9F-C17640148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72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"</a:t>
            </a:r>
            <a:r>
              <a:rPr lang="en-US" sz="1200" i="1" dirty="0"/>
              <a:t>Step 1: Collect demonstration data and train a supervised policy. Our </a:t>
            </a:r>
            <a:r>
              <a:rPr lang="en-US" sz="1200" b="1" i="1" dirty="0"/>
              <a:t>labelers provide demonstrations of the desired behavior </a:t>
            </a:r>
            <a:r>
              <a:rPr lang="en-US" sz="1200" i="1" dirty="0"/>
              <a:t>on the input prompt distribution... We then </a:t>
            </a:r>
            <a:r>
              <a:rPr lang="en-US" sz="1200" b="1" i="1" dirty="0"/>
              <a:t>fine-tune a pretrained GPT-3 model on this data</a:t>
            </a:r>
            <a:r>
              <a:rPr lang="en-US" sz="1200" i="1" dirty="0"/>
              <a:t> using supervised learning.</a:t>
            </a:r>
            <a:r>
              <a:rPr lang="en-US" sz="1200" dirty="0"/>
              <a:t>“</a:t>
            </a:r>
            <a:r>
              <a:rPr lang="en-US" sz="1000" dirty="0"/>
              <a:t> </a:t>
            </a:r>
            <a:r>
              <a:rPr lang="en-US" sz="1000" i="1" dirty="0"/>
              <a:t>(Section 3.1, p. 6)</a:t>
            </a:r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9878D-E57B-489E-B3EE-7728EDE7A0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559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"Starting with a set of </a:t>
            </a:r>
            <a:r>
              <a:rPr lang="en-US" sz="1200" b="1" dirty="0"/>
              <a:t>labeler-written prompts </a:t>
            </a:r>
            <a:r>
              <a:rPr lang="en-US" sz="1200" dirty="0"/>
              <a:t>and </a:t>
            </a:r>
            <a:r>
              <a:rPr lang="en-US" sz="1200" b="1" dirty="0"/>
              <a:t>prompts submitted through the OpenAI API</a:t>
            </a:r>
            <a:r>
              <a:rPr lang="en-US" sz="1200" dirty="0"/>
              <a:t>...“ (Abstract, p. 1)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endParaRPr lang="en-US" sz="1200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"To avoid the models learning potentially sensitive customer details, we </a:t>
            </a:r>
            <a:r>
              <a:rPr lang="en-US" sz="1200" b="1" dirty="0"/>
              <a:t>filter all prompts in the training split for personally identifiable information (PII)</a:t>
            </a:r>
            <a:r>
              <a:rPr lang="en-US" sz="1200" dirty="0"/>
              <a:t>. We </a:t>
            </a:r>
            <a:r>
              <a:rPr lang="en-US" sz="1200" b="1" dirty="0"/>
              <a:t>heuristically deduplicate prompts by checking for prompts that share a long common prefix</a:t>
            </a:r>
            <a:r>
              <a:rPr lang="en-US" sz="1200" dirty="0"/>
              <a:t>, and we </a:t>
            </a:r>
            <a:r>
              <a:rPr lang="en-US" sz="1200" b="1" dirty="0"/>
              <a:t>limit the number of prompts to 200 per user ID</a:t>
            </a:r>
            <a:r>
              <a:rPr lang="en-US" sz="1200" dirty="0"/>
              <a:t>.“ (Section 3.2, p. 6)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"To train the very first </a:t>
            </a:r>
            <a:r>
              <a:rPr lang="en-US" sz="1200" dirty="0" err="1"/>
              <a:t>InstructGPT</a:t>
            </a:r>
            <a:r>
              <a:rPr lang="en-US" sz="1200" dirty="0"/>
              <a:t> models, we asked labelers to write prompts themselves. This is because we needed an initial source of instruction-like prompts to bootstrap the process, and these kinds of prompts weren’t often submitted to the regular GPT-3 models on the API.“ (Section 3.2, p. 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9878D-E57B-489E-B3EE-7728EDE7A0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6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3CD43-3BA7-1434-52FA-C6352C4FB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14FF1-373A-0E51-B25F-1E87D65B74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12E2D9-C56F-8196-D717-B89637C26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sz="1200" dirty="0"/>
              <a:t>"We first </a:t>
            </a:r>
            <a:r>
              <a:rPr lang="en-US" sz="1200" b="1" dirty="0"/>
              <a:t>hire a team of 40 contractors to label our data</a:t>
            </a:r>
            <a:r>
              <a:rPr lang="en-US" sz="1200" dirty="0"/>
              <a:t>, </a:t>
            </a:r>
            <a:r>
              <a:rPr lang="en-US" sz="1200" b="1" dirty="0"/>
              <a:t>based on their performance on a screening test</a:t>
            </a:r>
            <a:r>
              <a:rPr lang="en-US" sz="1200" dirty="0"/>
              <a:t> (see Section 3.4 and Appendix B.1 for more details).“ (Section 1, p. 2)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endParaRPr lang="en-US" sz="1200" dirty="0"/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200" dirty="0"/>
              <a:t>"Our </a:t>
            </a:r>
            <a:r>
              <a:rPr lang="en-US" sz="1200" b="1" dirty="0"/>
              <a:t>aim was to select a group of labelers who were sensitive to the preferences of different demographic groups</a:t>
            </a:r>
            <a:r>
              <a:rPr lang="en-US" sz="1200" dirty="0"/>
              <a:t>, and who were </a:t>
            </a:r>
            <a:r>
              <a:rPr lang="en-US" sz="1200" b="1" dirty="0"/>
              <a:t>good at identifying outputs that were potentially harmful</a:t>
            </a:r>
            <a:r>
              <a:rPr lang="en-US" sz="1200" dirty="0"/>
              <a:t>. Thus, </a:t>
            </a:r>
            <a:r>
              <a:rPr lang="en-US" sz="1200" b="1" dirty="0"/>
              <a:t>we conducted a screening test designed to measure labeler performance on these axes</a:t>
            </a:r>
            <a:r>
              <a:rPr lang="en-US" sz="1200" dirty="0"/>
              <a:t>.“ (Section 3.4, p. 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AD025-F7DF-BDF6-DE25-29874C1BE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9878D-E57B-489E-B3EE-7728EDE7A09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12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A8FF-F104-F5BF-7AF4-4F39B76FF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54B16-9716-09C5-5F26-793344D3F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DE22C-7AA5-5663-A1B9-DF7CDE6A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5588A-EB27-AB3B-018A-8EA7A337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62E89-0EE6-56CF-1E55-B43FB751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78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4733-64ED-A318-62C8-B29107B1A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AC0A0-ED94-34AE-FBD5-C7AFD0A98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0B35-61C0-E82E-8B40-4014E2113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EFEB6-3466-2438-F4C2-3D846EFC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E7FA2-3216-3F64-78D2-A3078CC1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4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4411D-46DF-2F60-9AC0-F56B63F69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D19F6-9B13-1DDC-45F9-59BB82C86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DB519-642C-FD88-DCA8-7874CD49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B100E-6FDB-F084-030E-C44C5340D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3ACD4-BAFA-E664-D333-6886925E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05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EE07-722C-ED10-F23F-786CFE04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10597-1AF2-563B-FE8B-3AA08811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55C2-6C46-6DDA-1645-E265F3BA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7D6E-D364-EA38-B6B5-EAAC0C50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CE6A-825E-AD33-11B1-1544D67D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8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B917-04E9-1067-3014-05174744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0D2A-A701-7BBF-1170-949B519C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FE47-0488-A37F-BB96-FF2CB066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54B1-5271-75E8-12FD-C26C947B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7259-9EC7-7C68-8E66-614BCE83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5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0675-E190-B286-15F8-47EE6F28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B0306-A351-AFDD-188A-9FF64776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748D-E474-C62D-462E-FC79592B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4CE8-3C4F-35A7-3284-4EC57DF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101B-6C37-670E-B3BC-4C44D775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3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949-24C5-2EED-8348-073A287F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D4E1-57B2-1E42-9851-2968CFB7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44EF2-1E2C-0930-47C6-C8F8A2A9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B994-27C6-86F3-9DDB-200DCC3C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91D60-D9D7-4633-A497-1F7FEC0A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F920-3EE4-84DA-B2F5-43B4F6E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10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61D3-E146-E068-DB71-916FCF79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243B-C5EF-338C-6A79-FD0EEEC8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A0650-BCA7-BE49-359B-C74E6C26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0E829-6AD8-1D29-12EA-3D3016C8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DC68C-A064-A5AE-A0DA-02DC48C7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1E91C-749D-8865-B3C2-138C9811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05DC-F945-600C-D512-84D533FC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00083-3659-7582-C4DA-A77C6F6E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91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3D0-F836-E7DB-AAFC-9A23A2E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F6664-DE23-E28D-D879-2FF7DE9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458A6-6C20-C6D2-10A7-D2FCD45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E4CFB-C7F0-B1F8-69CC-14C13DA1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1001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3663A-48AA-29B2-D92E-77355A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20725-27A0-6268-53E6-569030C1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FA0B-8917-C559-2ECB-091BF11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162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ED1E-542B-0B53-D156-CA386686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DA33-5E50-E505-6D39-F9D67D83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0FB00-003D-1A04-D38D-30539EA6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24742-E978-1567-2EAB-79AFD47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98BB-1A9E-C208-30A9-07AD9F91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CCE8-207A-2625-271D-53A14950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7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394-87B6-4DF2-147B-E4D78251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EBBA-2139-C9EF-73EF-28853032F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40069-AB8B-7D31-517E-9E6EA5E9C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C147B-8977-4466-9642-A878F3A5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52205-8087-272E-DB11-A84C6140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351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9261-D815-7DA6-E761-0C1AB7C8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26252-12FC-2FE5-DFA4-2A6A3D65D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2F796-B9BD-22B7-8741-1C8458A3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68EB-E09A-2BE8-4B83-28E79D43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0E73-C221-B0BC-F0FA-0173F7A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82E26-D923-EB9B-B799-0D7745EC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762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3635-1BD3-3866-062C-F6B4AF6D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35900-AA31-9CEA-72E5-9AC1EECE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F5A8-2324-4F0A-8A72-AB9D8D93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1A3C-8EE2-4700-3DAC-972FCEAB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6EB3-8881-962F-A76B-15ADD4E9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322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BF879-B1DC-45C0-0F26-862619A33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0B3E7-A370-7B37-8C81-962D530B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15EF-E88B-34AB-842E-5D4721F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F0E2-EA6D-3A2E-21F0-EC219E95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35F7-473D-A28C-40F9-D4463A0A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6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19D4-AADA-E549-BF59-0F3317A03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213E5-1A71-FAB3-8353-D4B49FEAE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851C-E0F6-AA3F-F8DE-4A753B68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8EC2-73BD-B453-511D-D72EA709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3EE99-D52A-D01D-A3B8-1D12905E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2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6F39-339F-1735-F0F6-1CB2D43C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2B03-8D5D-31C9-DFDF-059F6F07B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BB28E-6088-C633-0C07-AF3AFBAD4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3B425-ACAE-0D89-1DCA-2A2F8CD2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3840E-B69A-C667-474A-B91991DA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7FE8F-58B2-88DD-9092-59624909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9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11DC-DA04-E384-9353-F164C989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B88C-0144-60E7-E727-FBBADE586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70377-88DF-195E-19B5-D570197C8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A4C90-85AE-BC69-194C-BB6C2E8EC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419B7-04B5-CCD2-87C7-6C42BDD26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74997-F1C1-0B27-BD33-BE16ECD7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97B53-D03F-C77A-79A5-5030788F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94459D-7D6A-E583-BF1F-766519F20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9D63-85F2-D5B0-C393-30AAB576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9C868-5C60-970E-4629-B0F770899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EABE9-48A0-66D8-0D27-7F8A86A1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88052-051F-E553-91C7-29C0D61F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1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8489-356A-3BA6-8B78-19C598AE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F18D4-78F7-D58C-E480-FD16C027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B87FB-D28B-A83D-2E1A-A9BA766F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74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0C16-BD04-AC73-9E2F-2C1F5E53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3249-5F35-3A86-B29C-8D255E624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E5EE9-60BC-178B-E8C8-FA4586F14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A2895-77C0-EA56-C25B-435BFDD1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9FC6-655A-7883-E882-EB661AB38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44F61-D667-2384-80DB-003EB24C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EC495-6039-3311-0BE1-4B032187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CAD52-53E0-B505-5C91-71C7DEE20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EF0EA-7DED-2CAD-67C3-D796C9800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A4DBF-EEA4-57A2-14BC-BEBFE978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F6A9D-7CCF-8355-6C23-FB505D69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E819-5FEC-BF75-D34B-F69C04331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94386-99AB-7903-35BF-C14F0D61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253F4-D004-85B1-B124-24FA546A9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0C8D0-FD1D-C903-BB4C-3C9FD5E07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3A2FD-D8A6-4122-98D6-8BCBA3F5EEAB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E25DC-7BF5-57B1-D93B-6B7751F22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9A49B-47D9-95FC-1867-BDBEAA14E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DD301-B0E3-42D2-8E46-8E3EB2996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6A403-5841-8C77-04A4-E6F1F02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D927-291E-9EB2-E3A8-88CBF4B6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AAE6-DFA0-9AF1-8512-9836BA8B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5F9F5-D4B5-4EB9-A01F-29DBFF511CA8}" type="datetimeFigureOut">
              <a:rPr lang="en-US" smtClean="0"/>
              <a:t>2025-10-28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143F-48EE-AF52-5A2D-A3E355FD3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B534-4A0C-267F-13E9-E71412640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342C-7F1C-C7B4-D271-11D7B8CDD6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Training Language Models to Follow Instructions with Human Feedback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5F768-94EC-D8D0-51B6-C16737A14A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39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Reward Model (RM) Training via Ranking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badi" panose="020B0604020104020204" pitchFamily="34" charset="0"/>
              </a:rPr>
              <a:t>Goal: </a:t>
            </a:r>
            <a:r>
              <a:rPr lang="en-US" dirty="0">
                <a:latin typeface="Abadi" panose="020B0604020104020204" pitchFamily="34" charset="0"/>
              </a:rPr>
              <a:t>Create a model capable of predicting which outputs humans prefer.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badi" panose="020B0604020104020204" pitchFamily="34" charset="0"/>
              </a:rPr>
              <a:t>Process: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badi" panose="020B0604020104020204" pitchFamily="34" charset="0"/>
              </a:rPr>
              <a:t>Human labelers rank several model responses (1=worst </a:t>
            </a:r>
            <a:r>
              <a:rPr lang="pt-PT" dirty="0"/>
              <a:t>→ 7=</a:t>
            </a:r>
            <a:r>
              <a:rPr lang="pt-PT" dirty="0" err="1"/>
              <a:t>best</a:t>
            </a:r>
            <a:r>
              <a:rPr lang="pt-PT" dirty="0"/>
              <a:t>)</a:t>
            </a:r>
          </a:p>
          <a:p>
            <a:pPr>
              <a:lnSpc>
                <a:spcPct val="110000"/>
              </a:lnSpc>
            </a:pPr>
            <a:r>
              <a:rPr lang="pt-PT" dirty="0">
                <a:latin typeface="Abadi" panose="020B0604020104020204" pitchFamily="34" charset="0"/>
              </a:rPr>
              <a:t>Rankings are </a:t>
            </a:r>
            <a:r>
              <a:rPr lang="pt-PT" dirty="0" err="1">
                <a:latin typeface="Abadi" panose="020B0604020104020204" pitchFamily="34" charset="0"/>
              </a:rPr>
              <a:t>converted</a:t>
            </a:r>
            <a:r>
              <a:rPr lang="pt-PT" dirty="0">
                <a:latin typeface="Abadi" panose="020B0604020104020204" pitchFamily="34" charset="0"/>
              </a:rPr>
              <a:t> </a:t>
            </a:r>
            <a:r>
              <a:rPr lang="pt-PT" dirty="0" err="1">
                <a:latin typeface="Abadi" panose="020B0604020104020204" pitchFamily="34" charset="0"/>
              </a:rPr>
              <a:t>into</a:t>
            </a:r>
            <a:r>
              <a:rPr lang="pt-PT" dirty="0">
                <a:latin typeface="Abadi" panose="020B0604020104020204" pitchFamily="34" charset="0"/>
              </a:rPr>
              <a:t> a </a:t>
            </a:r>
            <a:r>
              <a:rPr lang="pt-PT" dirty="0" err="1">
                <a:latin typeface="Abadi" panose="020B0604020104020204" pitchFamily="34" charset="0"/>
              </a:rPr>
              <a:t>Reward</a:t>
            </a:r>
            <a:r>
              <a:rPr lang="pt-PT" dirty="0">
                <a:latin typeface="Abadi" panose="020B0604020104020204" pitchFamily="34" charset="0"/>
              </a:rPr>
              <a:t> </a:t>
            </a:r>
            <a:r>
              <a:rPr lang="pt-PT" dirty="0" err="1">
                <a:latin typeface="Abadi" panose="020B0604020104020204" pitchFamily="34" charset="0"/>
              </a:rPr>
              <a:t>Model</a:t>
            </a:r>
            <a:r>
              <a:rPr lang="pt-PT" dirty="0">
                <a:latin typeface="Abadi" panose="020B0604020104020204" pitchFamily="34" charset="0"/>
              </a:rPr>
              <a:t> (RM)</a:t>
            </a:r>
          </a:p>
          <a:p>
            <a:pPr>
              <a:lnSpc>
                <a:spcPct val="110000"/>
              </a:lnSpc>
            </a:pPr>
            <a:r>
              <a:rPr lang="pt-PT" dirty="0">
                <a:latin typeface="Abadi" panose="020B0604020104020204" pitchFamily="34" charset="0"/>
              </a:rPr>
              <a:t>RM </a:t>
            </a:r>
            <a:r>
              <a:rPr lang="pt-PT" dirty="0" err="1">
                <a:latin typeface="Abadi" panose="020B0604020104020204" pitchFamily="34" charset="0"/>
              </a:rPr>
              <a:t>predicts</a:t>
            </a:r>
            <a:r>
              <a:rPr lang="pt-PT" dirty="0">
                <a:latin typeface="Abadi" panose="020B0604020104020204" pitchFamily="34" charset="0"/>
              </a:rPr>
              <a:t> a </a:t>
            </a:r>
            <a:r>
              <a:rPr lang="pt-PT" dirty="0" err="1">
                <a:latin typeface="Abadi" panose="020B0604020104020204" pitchFamily="34" charset="0"/>
              </a:rPr>
              <a:t>numerical</a:t>
            </a:r>
            <a:r>
              <a:rPr lang="pt-PT" dirty="0">
                <a:latin typeface="Abadi" panose="020B0604020104020204" pitchFamily="34" charset="0"/>
              </a:rPr>
              <a:t> “</a:t>
            </a:r>
            <a:r>
              <a:rPr lang="pt-PT" dirty="0" err="1">
                <a:latin typeface="Abadi" panose="020B0604020104020204" pitchFamily="34" charset="0"/>
              </a:rPr>
              <a:t>reward</a:t>
            </a:r>
            <a:r>
              <a:rPr lang="pt-PT" dirty="0">
                <a:latin typeface="Abadi" panose="020B0604020104020204" pitchFamily="34" charset="0"/>
              </a:rPr>
              <a:t>” for </a:t>
            </a:r>
            <a:r>
              <a:rPr lang="pt-PT" dirty="0" err="1">
                <a:latin typeface="Abadi" panose="020B0604020104020204" pitchFamily="34" charset="0"/>
              </a:rPr>
              <a:t>each</a:t>
            </a:r>
            <a:r>
              <a:rPr lang="pt-PT" dirty="0">
                <a:latin typeface="Abadi" panose="020B0604020104020204" pitchFamily="34" charset="0"/>
              </a:rPr>
              <a:t> output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Abadi" panose="020B0604020104020204" pitchFamily="34" charset="0"/>
              </a:rPr>
              <a:t>Training Process:</a:t>
            </a:r>
            <a:endParaRPr lang="en-US" dirty="0">
              <a:latin typeface="Abadi" panose="020B0604020104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Abadi" panose="020B0604020104020204" pitchFamily="34" charset="0"/>
              </a:rPr>
              <a:t>The SFT model generates multiple answers for the same prompt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Abadi" panose="020B0604020104020204" pitchFamily="34" charset="0"/>
              </a:rPr>
              <a:t>RM learns to give higher rewards to preferred outputs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6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1A43-5FFA-5E97-825D-B860619FD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ADD9-6C84-FA0C-A29E-99E117BE3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The Reward Model Loss Function</a:t>
            </a:r>
            <a:endParaRPr lang="en-US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9172-6863-6D57-F88A-AD5DD5255A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dirty="0"/>
                  <a:t>Loss Function: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 −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pt-PT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d>
                          <m:dPr>
                            <m:ctrlPr>
                              <a:rPr lang="pt-PT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PT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PT" sz="21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1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sub>
                    </m:sSub>
                  </m:oMath>
                </a14:m>
                <a:r>
                  <a:rPr lang="en-US" sz="2100" dirty="0"/>
                  <a:t>: Average over all samples;</a:t>
                </a:r>
                <a:endParaRPr lang="pt-PT" sz="21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PT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100" dirty="0"/>
                  <a:t>: reward that the RM gives to response </a:t>
                </a:r>
                <a14:m>
                  <m:oMath xmlns:m="http://schemas.openxmlformats.org/officeDocument/2006/math">
                    <m:r>
                      <a:rPr lang="pt-PT" sz="21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100" dirty="0"/>
                  <a:t> for prompt </a:t>
                </a:r>
                <a14:m>
                  <m:oMath xmlns:m="http://schemas.openxmlformats.org/officeDocument/2006/math">
                    <m:r>
                      <a:rPr lang="pt-PT" sz="21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dirty="0"/>
                  <a:t>;</a:t>
                </a:r>
                <a:endParaRPr lang="pt-PT" sz="21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pt-PT" sz="2100" dirty="0"/>
                  <a:t>: </a:t>
                </a:r>
                <a:r>
                  <a:rPr lang="pt-PT" sz="2100" dirty="0" err="1"/>
                  <a:t>preferred</a:t>
                </a:r>
                <a:r>
                  <a:rPr lang="pt-PT" sz="2100" dirty="0"/>
                  <a:t> (</a:t>
                </a:r>
                <a:r>
                  <a:rPr lang="pt-PT" sz="2100" dirty="0" err="1"/>
                  <a:t>winning</a:t>
                </a:r>
                <a:r>
                  <a:rPr lang="pt-PT" sz="2100" dirty="0"/>
                  <a:t>) output;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100" dirty="0"/>
                  <a:t>: less preferred (losing) output;</a:t>
                </a:r>
                <a:endParaRPr lang="pt-PT" sz="21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100" dirty="0"/>
                  <a:t>: sigmoid function → forces higher score for preferred output</a:t>
                </a:r>
              </a:p>
              <a:p>
                <a:pPr lvl="0"/>
                <a:endParaRPr lang="en-US" sz="2000" dirty="0">
                  <a:latin typeface="Abadi" panose="020B0604020104020204" pitchFamily="34" charset="0"/>
                </a:endParaRPr>
              </a:p>
              <a:p>
                <a:pPr marL="0" lvl="0" indent="0">
                  <a:buNone/>
                </a:pPr>
                <a:r>
                  <a:rPr lang="en-US" sz="3000" dirty="0"/>
                  <a:t>Intuition: </a:t>
                </a:r>
              </a:p>
              <a:p>
                <a:pPr marL="0" lvl="0" indent="0">
                  <a:buNone/>
                </a:pPr>
                <a:r>
                  <a:rPr lang="en-US" sz="3000" dirty="0"/>
                  <a:t>	RM learns: “If humans like A more than B </a:t>
                </a:r>
                <a:r>
                  <a:rPr lang="en-US" sz="3300" dirty="0"/>
                  <a:t>→ give A </a:t>
                </a:r>
                <a:r>
                  <a:rPr lang="en-US" sz="3300" dirty="0" err="1"/>
                  <a:t>a</a:t>
                </a:r>
                <a:r>
                  <a:rPr lang="en-US" sz="3300" dirty="0"/>
                  <a:t> higher reward.”</a:t>
                </a:r>
                <a:endParaRPr lang="en-US" sz="39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69172-6863-6D57-F88A-AD5DD5255A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  <a:blipFill>
                <a:blip r:embed="rId2"/>
                <a:stretch>
                  <a:fillRect l="-962" t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701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7FE15-08CA-A4E7-97E1-A5703CF29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E69D-3148-677C-5CBE-DB67CB92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Reinforcement Learning (RLHF) via PPO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D7DE-6A60-FC7E-F818-F5A8C19A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Goal: </a:t>
            </a:r>
            <a:r>
              <a:rPr lang="en-US" dirty="0"/>
              <a:t>Fine-tune the model to maximize the RM’s reward signal.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Feedback loop: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SFT model generates outputs → RM evaluates them → RLHF model learns to maximize the reward.</a:t>
            </a:r>
            <a:endParaRPr lang="pt-PT" dirty="0"/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Challenge: </a:t>
            </a:r>
            <a:r>
              <a:rPr lang="en-US" dirty="0"/>
              <a:t>Model may “forget” what it learned in SFT.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Solution: </a:t>
            </a:r>
            <a:r>
              <a:rPr lang="en-US" dirty="0"/>
              <a:t>Add a penalty term to keep it close to the SFT policy.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5921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223DC-415E-79C1-6C56-B2615ADD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ABA1-35C8-3BEA-9483-E9C8757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Reinforcement Learning (RLHF) via PPO - Penalty</a:t>
            </a:r>
            <a:endParaRPr lang="en-US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D3C93-8386-F46E-225D-1C93A5E00B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pt-PT" dirty="0"/>
                  <a:t>Penalty </a:t>
                </a:r>
                <a:r>
                  <a:rPr lang="pt-PT" dirty="0" err="1"/>
                  <a:t>Function</a:t>
                </a:r>
                <a:r>
                  <a:rPr lang="pt-PT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𝑝𝑒𝑛𝑎𝑙𝑡𝑦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𝑆𝐹𝑇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 Current model (being trained)</a:t>
                </a:r>
                <a:endParaRPr lang="pt-PT" sz="1800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𝑆𝐹𝑇</m:t>
                        </m:r>
                      </m:sub>
                    </m:sSub>
                    <m:d>
                      <m:dPr>
                        <m:ctrlPr>
                          <a:rPr lang="pt-PT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/>
                  <a:t>: Base Model</a:t>
                </a:r>
                <a:endParaRPr lang="pt-PT" sz="1800" dirty="0"/>
              </a:p>
              <a:p>
                <a:pPr lvl="0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800" dirty="0"/>
                  <a:t>: </a:t>
                </a:r>
                <a:r>
                  <a:rPr lang="pt-PT" sz="1800" dirty="0" err="1"/>
                  <a:t>Controls</a:t>
                </a:r>
                <a:r>
                  <a:rPr lang="pt-PT" sz="1800" dirty="0"/>
                  <a:t> </a:t>
                </a:r>
                <a:r>
                  <a:rPr lang="pt-PT" sz="1800" dirty="0" err="1"/>
                  <a:t>how</a:t>
                </a:r>
                <a:r>
                  <a:rPr lang="pt-PT" sz="1800" dirty="0"/>
                  <a:t> </a:t>
                </a:r>
                <a:r>
                  <a:rPr lang="pt-PT" sz="1800" dirty="0" err="1"/>
                  <a:t>much</a:t>
                </a:r>
                <a:r>
                  <a:rPr lang="pt-PT" sz="1800" dirty="0"/>
                  <a:t> </a:t>
                </a:r>
                <a:r>
                  <a:rPr lang="pt-PT" sz="1800" dirty="0" err="1"/>
                  <a:t>deviation</a:t>
                </a:r>
                <a:r>
                  <a:rPr lang="pt-PT" sz="1800" dirty="0"/>
                  <a:t> </a:t>
                </a:r>
                <a:r>
                  <a:rPr lang="pt-PT" sz="1800" dirty="0" err="1"/>
                  <a:t>is</a:t>
                </a:r>
                <a:r>
                  <a:rPr lang="pt-PT" sz="1800" dirty="0"/>
                  <a:t> </a:t>
                </a:r>
                <a:r>
                  <a:rPr lang="pt-PT" sz="1800" dirty="0" err="1"/>
                  <a:t>penalized</a:t>
                </a:r>
                <a:endParaRPr lang="pt-PT" sz="1800" dirty="0"/>
              </a:p>
              <a:p>
                <a:pPr marL="0" lvl="0" indent="0">
                  <a:buNone/>
                </a:pPr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Intuition: </a:t>
                </a:r>
              </a:p>
              <a:p>
                <a:pPr marL="0" lvl="0" indent="0">
                  <a:buNone/>
                </a:pPr>
                <a:r>
                  <a:rPr lang="en-US" dirty="0"/>
                  <a:t>	Penalty teaches the model: “Increase rewards from human 		feedback but stay close to the original SFT behavior</a:t>
                </a:r>
                <a:r>
                  <a:rPr lang="en-US" sz="3200" dirty="0"/>
                  <a:t>.”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3D3C93-8386-F46E-225D-1C93A5E00B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  <a:blipFill>
                <a:blip r:embed="rId2"/>
                <a:stretch>
                  <a:fillRect l="-962" t="-1954" b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968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67058-4784-B74B-D10A-324F2B9F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77D4-E6F4-0960-1EAC-05FB7915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 fontScale="90000"/>
          </a:bodyPr>
          <a:lstStyle/>
          <a:p>
            <a:r>
              <a:rPr lang="en-US" dirty="0"/>
              <a:t>Reinforcement Learning (RLHF) via PPO - Objective</a:t>
            </a:r>
            <a:endParaRPr lang="en-US" dirty="0">
              <a:latin typeface="Abadi" panose="020B06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EFE6B-AD74-208B-8353-C7A0D40335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pt-PT" dirty="0" err="1"/>
                  <a:t>Objective</a:t>
                </a:r>
                <a:r>
                  <a:rPr lang="pt-PT" dirty="0"/>
                  <a:t> </a:t>
                </a:r>
                <a:r>
                  <a:rPr lang="pt-PT" dirty="0" err="1"/>
                  <a:t>Function</a:t>
                </a:r>
                <a:r>
                  <a:rPr lang="pt-PT" dirty="0"/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𝑂𝑏𝑗𝑒𝑐𝑡𝑖𝑣𝑒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𝑝𝑒𝑛𝑎𝑙𝑡𝑦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pt-PT" dirty="0"/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pt-P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 reward from the RM;</a:t>
                </a:r>
                <a:endParaRPr lang="pt-P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EEFE6B-AD74-208B-8353-C7A0D40335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2151" y="1491521"/>
                <a:ext cx="11407515" cy="4991726"/>
              </a:xfrm>
              <a:blipFill>
                <a:blip r:embed="rId2"/>
                <a:stretch>
                  <a:fillRect l="-1068" t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94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F29BC-FAC5-73FD-B504-CA1124F1C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2910-CE76-805F-C90A-CAFE807A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/>
              <a:t>Reinforcement Learning (RLHF-</a:t>
            </a:r>
            <a:r>
              <a:rPr lang="en-US" dirty="0" err="1"/>
              <a:t>ptx</a:t>
            </a:r>
            <a:r>
              <a:rPr lang="en-US" dirty="0"/>
              <a:t>) via PPO-</a:t>
            </a:r>
            <a:r>
              <a:rPr lang="en-US" dirty="0" err="1"/>
              <a:t>ptx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8289-A9FD-6079-DBD1-7DC5EBCFF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PT" b="1" dirty="0" err="1"/>
              <a:t>Goal</a:t>
            </a:r>
            <a:r>
              <a:rPr lang="pt-PT" b="1" dirty="0"/>
              <a:t>: </a:t>
            </a:r>
            <a:r>
              <a:rPr lang="pt-PT" dirty="0" err="1"/>
              <a:t>Maintain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generalization</a:t>
            </a:r>
            <a:r>
              <a:rPr lang="pt-PT" dirty="0"/>
              <a:t> for </a:t>
            </a:r>
            <a:r>
              <a:rPr lang="pt-PT" dirty="0" err="1"/>
              <a:t>other</a:t>
            </a:r>
            <a:r>
              <a:rPr lang="pt-PT" dirty="0"/>
              <a:t> NLP </a:t>
            </a:r>
            <a:r>
              <a:rPr lang="pt-PT" dirty="0" err="1"/>
              <a:t>problems</a:t>
            </a:r>
            <a:endParaRPr lang="pt-PT" dirty="0"/>
          </a:p>
          <a:p>
            <a:pPr marL="0" indent="0">
              <a:lnSpc>
                <a:spcPct val="110000"/>
              </a:lnSpc>
              <a:buNone/>
            </a:pPr>
            <a:r>
              <a:rPr lang="pt-PT" b="1" dirty="0" err="1"/>
              <a:t>Process</a:t>
            </a:r>
            <a:r>
              <a:rPr lang="pt-PT" b="1" dirty="0"/>
              <a:t>:</a:t>
            </a:r>
          </a:p>
          <a:p>
            <a:pPr>
              <a:lnSpc>
                <a:spcPct val="110000"/>
              </a:lnSpc>
            </a:pPr>
            <a:r>
              <a:rPr lang="pt-PT" dirty="0" err="1"/>
              <a:t>Mix</a:t>
            </a:r>
            <a:r>
              <a:rPr lang="pt-PT" dirty="0"/>
              <a:t> </a:t>
            </a:r>
            <a:r>
              <a:rPr lang="pt-PT" dirty="0" err="1"/>
              <a:t>pretraining</a:t>
            </a:r>
            <a:r>
              <a:rPr lang="pt-PT" dirty="0"/>
              <a:t> gradientes </a:t>
            </a:r>
            <a:r>
              <a:rPr lang="pt-PT" dirty="0" err="1"/>
              <a:t>with</a:t>
            </a:r>
            <a:r>
              <a:rPr lang="pt-PT" dirty="0"/>
              <a:t> PPO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pt-PT" b="1" dirty="0" err="1"/>
              <a:t>Result</a:t>
            </a:r>
            <a:r>
              <a:rPr lang="pt-PT" b="1" dirty="0"/>
              <a:t>:</a:t>
            </a:r>
          </a:p>
          <a:p>
            <a:pPr>
              <a:lnSpc>
                <a:spcPct val="110000"/>
              </a:lnSpc>
            </a:pPr>
            <a:r>
              <a:rPr lang="pt-PT" dirty="0" err="1"/>
              <a:t>Keeps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aligned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good</a:t>
            </a:r>
            <a:r>
              <a:rPr lang="pt-PT" dirty="0"/>
              <a:t> </a:t>
            </a:r>
            <a:r>
              <a:rPr lang="pt-PT" dirty="0" err="1"/>
              <a:t>at</a:t>
            </a:r>
            <a:r>
              <a:rPr lang="pt-PT" dirty="0"/>
              <a:t> general NLP </a:t>
            </a:r>
            <a:r>
              <a:rPr lang="pt-PT" dirty="0" err="1"/>
              <a:t>tasks</a:t>
            </a:r>
            <a:endParaRPr lang="pt-PT" dirty="0"/>
          </a:p>
          <a:p>
            <a:pPr>
              <a:lnSpc>
                <a:spcPct val="110000"/>
              </a:lnSpc>
            </a:pP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stays</a:t>
            </a:r>
            <a:r>
              <a:rPr lang="pt-PT" dirty="0"/>
              <a:t> </a:t>
            </a:r>
            <a:r>
              <a:rPr lang="pt-PT" dirty="0" err="1"/>
              <a:t>polite</a:t>
            </a:r>
            <a:r>
              <a:rPr lang="pt-PT" dirty="0"/>
              <a:t>, </a:t>
            </a:r>
            <a:r>
              <a:rPr lang="pt-PT" dirty="0" err="1"/>
              <a:t>aligned</a:t>
            </a:r>
            <a:r>
              <a:rPr lang="pt-PT" dirty="0"/>
              <a:t>,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still</a:t>
            </a:r>
            <a:r>
              <a:rPr lang="pt-PT" dirty="0"/>
              <a:t> </a:t>
            </a:r>
            <a:r>
              <a:rPr lang="pt-PT" dirty="0" err="1"/>
              <a:t>capable</a:t>
            </a:r>
            <a:r>
              <a:rPr lang="pt-PT" dirty="0"/>
              <a:t> in </a:t>
            </a:r>
            <a:r>
              <a:rPr lang="pt-PT" dirty="0" err="1"/>
              <a:t>language</a:t>
            </a:r>
            <a:r>
              <a:rPr lang="pt-PT" dirty="0"/>
              <a:t> </a:t>
            </a:r>
            <a:r>
              <a:rPr lang="pt-PT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48780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 Findings: Performance Metrics and Alignment Tax</a:t>
            </a:r>
          </a:p>
          <a:p>
            <a:r>
              <a:rPr lang="en-US"/>
              <a:t>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57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Evaluation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8" y="1908519"/>
            <a:ext cx="9335333" cy="353768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Abadi" panose="020B0604020104020204" pitchFamily="34" charset="0"/>
              </a:rPr>
              <a:t>The researchers evaluated the model according to alignment, that is, acting according user’s intention. The evaluation metrics are mainly composed by labelers.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800" dirty="0"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Abadi" panose="020B0604020104020204" pitchFamily="34" charset="0"/>
              </a:rPr>
              <a:t> This alignment was measured across three domains: 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badi" panose="020B0604020104020204" pitchFamily="34" charset="0"/>
              </a:rPr>
              <a:t>Helpful;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badi" panose="020B0604020104020204" pitchFamily="34" charset="0"/>
              </a:rPr>
              <a:t>Truthfulness;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badi" panose="020B0604020104020204" pitchFamily="34" charset="0"/>
              </a:rPr>
              <a:t>Toxicity and Bias.</a:t>
            </a:r>
          </a:p>
          <a:p>
            <a:pPr>
              <a:lnSpc>
                <a:spcPct val="110000"/>
              </a:lnSpc>
            </a:pPr>
            <a:endParaRPr lang="en-US" sz="1800" dirty="0"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1800" dirty="0">
                <a:latin typeface="Abadi" panose="020B0604020104020204" pitchFamily="34" charset="0"/>
              </a:rPr>
              <a:t>The evaluations conducted were split into two parts: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badi" panose="020B0604020104020204" pitchFamily="34" charset="0"/>
              </a:rPr>
              <a:t>Evaluations on API Distribution (User’s Scenario / Use case);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latin typeface="Abadi" panose="020B0604020104020204" pitchFamily="34" charset="0"/>
              </a:rPr>
              <a:t>NLP Benchmark Datasets.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03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40BF8D-928B-627E-4CF1-48B7955C4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2EA81-ADF2-366E-145D-2DD741A0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300" dirty="0">
                <a:solidFill>
                  <a:schemeClr val="tx2"/>
                </a:solidFill>
                <a:latin typeface="Abadi" panose="020B0604020104020204" pitchFamily="34" charset="0"/>
              </a:rPr>
              <a:t>Evaluation - </a:t>
            </a:r>
            <a:r>
              <a:rPr lang="pt-PT" sz="3300" dirty="0" err="1">
                <a:solidFill>
                  <a:schemeClr val="tx2"/>
                </a:solidFill>
              </a:rPr>
              <a:t>Truthfulness</a:t>
            </a:r>
            <a:r>
              <a:rPr lang="pt-PT" sz="3300" dirty="0">
                <a:solidFill>
                  <a:schemeClr val="tx2"/>
                </a:solidFill>
              </a:rPr>
              <a:t> </a:t>
            </a:r>
            <a:r>
              <a:rPr lang="pt-PT" sz="3300" dirty="0" err="1">
                <a:solidFill>
                  <a:schemeClr val="tx2"/>
                </a:solidFill>
              </a:rPr>
              <a:t>and</a:t>
            </a:r>
            <a:r>
              <a:rPr lang="pt-PT" sz="3300" dirty="0">
                <a:solidFill>
                  <a:schemeClr val="tx2"/>
                </a:solidFill>
              </a:rPr>
              <a:t> </a:t>
            </a:r>
            <a:r>
              <a:rPr lang="pt-PT" sz="3300" dirty="0" err="1">
                <a:solidFill>
                  <a:schemeClr val="tx2"/>
                </a:solidFill>
              </a:rPr>
              <a:t>Hallucination</a:t>
            </a:r>
            <a:r>
              <a:rPr lang="pt-PT" sz="3300" dirty="0">
                <a:solidFill>
                  <a:schemeClr val="tx2"/>
                </a:solidFill>
              </a:rPr>
              <a:t> </a:t>
            </a:r>
            <a:r>
              <a:rPr lang="pt-PT" sz="3300" dirty="0" err="1">
                <a:solidFill>
                  <a:schemeClr val="tx2"/>
                </a:solidFill>
              </a:rPr>
              <a:t>Reduction</a:t>
            </a:r>
            <a:endParaRPr lang="en-US" sz="33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8FCEB-319B-2D1E-8AE5-9E2DDA53D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5291328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chemeClr val="tx2"/>
                </a:solidFill>
                <a:latin typeface="Abadi" panose="020B0604020104020204" pitchFamily="34" charset="0"/>
              </a:rPr>
              <a:t>InstructGPT</a:t>
            </a: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 generates truthful and informative outputs about twice as often as GPT-3.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When instructed to respond with “I have no comment”, it reported a slight increase compared to GPT-3.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In regard to hallucination, </a:t>
            </a:r>
            <a:r>
              <a:rPr lang="en-US" sz="1800" dirty="0" err="1">
                <a:solidFill>
                  <a:schemeClr val="tx2"/>
                </a:solidFill>
                <a:latin typeface="Abadi" panose="020B0604020104020204" pitchFamily="34" charset="0"/>
              </a:rPr>
              <a:t>InstructGPT</a:t>
            </a:r>
            <a:r>
              <a:rPr lang="en-US" sz="1800" dirty="0">
                <a:solidFill>
                  <a:schemeClr val="tx2"/>
                </a:solidFill>
                <a:latin typeface="Abadi" panose="020B0604020104020204" pitchFamily="34" charset="0"/>
              </a:rPr>
              <a:t> halved hallucination rates (21% vs. 41% on closed domain tasks)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3198B09-20D1-158D-A0BC-678B04329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0" y="1258166"/>
            <a:ext cx="3665728" cy="482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4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E5D845-055C-61D9-75A2-E1CD490E5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AFF28-3146-23CC-1BEF-C311E8C86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  <a:latin typeface="Abadi" panose="020B0604020104020204" pitchFamily="34" charset="0"/>
              </a:rPr>
              <a:t>Evaluation- Toxicity and Bias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F851181-5803-6DA4-D2BF-E7F355E73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The </a:t>
            </a:r>
            <a:r>
              <a:rPr lang="en-US" sz="1500" dirty="0" err="1">
                <a:solidFill>
                  <a:schemeClr val="tx2"/>
                </a:solidFill>
                <a:latin typeface="Abadi" panose="020B0604020104020204" pitchFamily="34" charset="0"/>
              </a:rPr>
              <a:t>InstructGPT</a:t>
            </a: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 obtained similar toxicity rates in a “no prompt” setting;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When instructed to output a safe and respectful output “respectful prompt”, the </a:t>
            </a:r>
            <a:r>
              <a:rPr lang="en-US" sz="1500" dirty="0" err="1">
                <a:solidFill>
                  <a:schemeClr val="tx2"/>
                </a:solidFill>
                <a:latin typeface="Abadi" panose="020B0604020104020204" pitchFamily="34" charset="0"/>
              </a:rPr>
              <a:t>InstructGPT</a:t>
            </a: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 generated fewer toxic outputs then GPT-3;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In contrast, when explicitly prompted to produce toxic outputs, it resulted in much more toxic outputs then GPT-3 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Relatively to bias, the models weren’t less biased then GPT-3.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The </a:t>
            </a:r>
            <a:r>
              <a:rPr lang="en-US" sz="1500" dirty="0" err="1">
                <a:solidFill>
                  <a:schemeClr val="tx2"/>
                </a:solidFill>
                <a:latin typeface="Abadi" panose="020B0604020104020204" pitchFamily="34" charset="0"/>
              </a:rPr>
              <a:t>InstructGPT</a:t>
            </a:r>
            <a:r>
              <a:rPr lang="en-US" sz="1500" dirty="0">
                <a:solidFill>
                  <a:schemeClr val="tx2"/>
                </a:solidFill>
                <a:latin typeface="Abadi" panose="020B0604020104020204" pitchFamily="34" charset="0"/>
              </a:rPr>
              <a:t> models, when told to be respectful, it exhibited a higher bias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49" name="Freeform: Shape 3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0" name="Freeform: Shape 3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1" name="Freeform: Shape 3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2" name="Freeform: Shape 3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pic>
        <p:nvPicPr>
          <p:cNvPr id="8" name="Picture 7" descr="A comparison of a graph&#10;&#10;AI-generated content may be incorrect.">
            <a:extLst>
              <a:ext uri="{FF2B5EF4-FFF2-40B4-BE49-F238E27FC236}">
                <a16:creationId xmlns:a16="http://schemas.microsoft.com/office/drawing/2014/main" id="{B0CE9DE2-B421-EABD-BABC-BA794EE16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765" y="2174240"/>
            <a:ext cx="5538859" cy="274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3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D78B3-7A55-2913-C7CC-703D9438F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061B-EC07-0BEA-D261-1CA83ED39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139EE50-9A26-2D90-05CF-060601420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99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56F67-5571-58FA-2459-E1C40C8A3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8927-0F1A-54D9-ECB5-7BF350BA9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5435354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badi" panose="020B0604020104020204" pitchFamily="34" charset="0"/>
              </a:rPr>
              <a:t>Evaluation- Alignment Tax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9B030B5-6DBE-DCEC-94B0-3B687461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091" y="2444710"/>
            <a:ext cx="7656040" cy="2237822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pt-PT" sz="1500" dirty="0" err="1"/>
              <a:t>On</a:t>
            </a:r>
            <a:r>
              <a:rPr lang="pt-PT" sz="1500" dirty="0"/>
              <a:t> RLHF fine-</a:t>
            </a:r>
            <a:r>
              <a:rPr lang="pt-PT" sz="1500" dirty="0" err="1"/>
              <a:t>tuning</a:t>
            </a:r>
            <a:r>
              <a:rPr lang="pt-PT" sz="1500" dirty="0"/>
              <a:t>, </a:t>
            </a:r>
            <a:r>
              <a:rPr lang="pt-PT" sz="1500" dirty="0" err="1"/>
              <a:t>there</a:t>
            </a:r>
            <a:r>
              <a:rPr lang="pt-PT" sz="1500" dirty="0"/>
              <a:t> </a:t>
            </a:r>
            <a:r>
              <a:rPr lang="pt-PT" sz="1500" dirty="0" err="1"/>
              <a:t>were</a:t>
            </a:r>
            <a:r>
              <a:rPr lang="pt-PT" sz="1500" dirty="0"/>
              <a:t> performance </a:t>
            </a:r>
            <a:r>
              <a:rPr lang="pt-PT" sz="1500" dirty="0" err="1"/>
              <a:t>regressions</a:t>
            </a:r>
            <a:r>
              <a:rPr lang="pt-PT" sz="1500" dirty="0"/>
              <a:t> </a:t>
            </a:r>
            <a:r>
              <a:rPr lang="pt-PT" sz="1500" dirty="0" err="1"/>
              <a:t>compared</a:t>
            </a:r>
            <a:r>
              <a:rPr lang="pt-PT" sz="1500" dirty="0"/>
              <a:t> to GPT-3 </a:t>
            </a:r>
            <a:r>
              <a:rPr lang="pt-PT" sz="1500" dirty="0" err="1"/>
              <a:t>on</a:t>
            </a:r>
            <a:r>
              <a:rPr lang="pt-PT" sz="1500" dirty="0"/>
              <a:t> </a:t>
            </a:r>
            <a:r>
              <a:rPr lang="pt-PT" sz="1500" dirty="0" err="1"/>
              <a:t>certain</a:t>
            </a:r>
            <a:r>
              <a:rPr lang="pt-PT" sz="1500" dirty="0"/>
              <a:t> </a:t>
            </a:r>
            <a:r>
              <a:rPr lang="pt-PT" sz="1500" dirty="0" err="1"/>
              <a:t>public</a:t>
            </a:r>
            <a:r>
              <a:rPr lang="pt-PT" sz="1500" dirty="0"/>
              <a:t> NLP </a:t>
            </a:r>
            <a:r>
              <a:rPr lang="pt-PT" sz="1500" dirty="0" err="1"/>
              <a:t>datasets</a:t>
            </a:r>
            <a:r>
              <a:rPr lang="pt-PT" sz="1500" dirty="0"/>
              <a:t> (</a:t>
            </a:r>
            <a:r>
              <a:rPr lang="pt-PT" sz="1500" dirty="0" err="1"/>
              <a:t>example</a:t>
            </a:r>
            <a:r>
              <a:rPr lang="pt-PT" sz="1500" dirty="0"/>
              <a:t> </a:t>
            </a:r>
            <a:r>
              <a:rPr lang="pt-PT" sz="1500" dirty="0" err="1"/>
              <a:t>of</a:t>
            </a:r>
            <a:r>
              <a:rPr lang="pt-PT" sz="1500" dirty="0"/>
              <a:t> “</a:t>
            </a:r>
            <a:r>
              <a:rPr lang="pt-PT" sz="1500" dirty="0" err="1"/>
              <a:t>alignment</a:t>
            </a:r>
            <a:r>
              <a:rPr lang="pt-PT" sz="1500" dirty="0"/>
              <a:t> </a:t>
            </a:r>
            <a:r>
              <a:rPr lang="pt-PT" sz="1500" dirty="0" err="1"/>
              <a:t>tax</a:t>
            </a:r>
            <a:r>
              <a:rPr lang="pt-PT" sz="1500" dirty="0"/>
              <a:t>”).</a:t>
            </a:r>
          </a:p>
          <a:p>
            <a:pPr marL="0" indent="0" algn="just">
              <a:buNone/>
            </a:pPr>
            <a:r>
              <a:rPr lang="pt-PT" sz="1500" dirty="0" err="1"/>
              <a:t>The</a:t>
            </a:r>
            <a:r>
              <a:rPr lang="pt-PT" sz="1500" dirty="0"/>
              <a:t> </a:t>
            </a:r>
            <a:r>
              <a:rPr lang="pt-PT" sz="1500" dirty="0" err="1"/>
              <a:t>mixing</a:t>
            </a:r>
            <a:r>
              <a:rPr lang="pt-PT" sz="1500" dirty="0"/>
              <a:t> </a:t>
            </a:r>
            <a:r>
              <a:rPr lang="pt-PT" sz="1500" dirty="0" err="1"/>
              <a:t>of</a:t>
            </a:r>
            <a:r>
              <a:rPr lang="pt-PT" sz="1500" dirty="0"/>
              <a:t> </a:t>
            </a:r>
            <a:r>
              <a:rPr lang="pt-PT" sz="1500" dirty="0" err="1"/>
              <a:t>pretraining</a:t>
            </a:r>
            <a:r>
              <a:rPr lang="pt-PT" sz="1500" dirty="0"/>
              <a:t> </a:t>
            </a:r>
            <a:r>
              <a:rPr lang="pt-PT" sz="1500" dirty="0" err="1"/>
              <a:t>gradients</a:t>
            </a:r>
            <a:r>
              <a:rPr lang="pt-PT" sz="1500" dirty="0"/>
              <a:t> (PPO-</a:t>
            </a:r>
            <a:r>
              <a:rPr lang="pt-PT" sz="1500" dirty="0" err="1"/>
              <a:t>ptx</a:t>
            </a:r>
            <a:r>
              <a:rPr lang="pt-PT" sz="1500" dirty="0"/>
              <a:t>) </a:t>
            </a:r>
            <a:r>
              <a:rPr lang="pt-PT" sz="1500" dirty="0" err="1"/>
              <a:t>largely</a:t>
            </a:r>
            <a:r>
              <a:rPr lang="pt-PT" sz="1500" dirty="0"/>
              <a:t> </a:t>
            </a:r>
            <a:r>
              <a:rPr lang="pt-PT" sz="1500" dirty="0" err="1"/>
              <a:t>removed</a:t>
            </a:r>
            <a:r>
              <a:rPr lang="pt-PT" sz="1500" dirty="0"/>
              <a:t> </a:t>
            </a:r>
            <a:r>
              <a:rPr lang="pt-PT" sz="1500" dirty="0" err="1"/>
              <a:t>these</a:t>
            </a:r>
            <a:r>
              <a:rPr lang="pt-PT" sz="1500" dirty="0"/>
              <a:t> </a:t>
            </a:r>
            <a:r>
              <a:rPr lang="pt-PT" sz="1500" dirty="0" err="1"/>
              <a:t>regressions</a:t>
            </a:r>
            <a:r>
              <a:rPr lang="pt-PT" sz="1500" dirty="0"/>
              <a:t> </a:t>
            </a:r>
            <a:r>
              <a:rPr lang="pt-PT" sz="1500" dirty="0" err="1"/>
              <a:t>without</a:t>
            </a:r>
            <a:r>
              <a:rPr lang="pt-PT" sz="1500" dirty="0"/>
              <a:t> </a:t>
            </a:r>
            <a:r>
              <a:rPr lang="pt-PT" sz="1500" dirty="0" err="1"/>
              <a:t>reducing</a:t>
            </a:r>
            <a:r>
              <a:rPr lang="pt-PT" sz="1500" dirty="0"/>
              <a:t> </a:t>
            </a:r>
            <a:r>
              <a:rPr lang="pt-PT" sz="1500" dirty="0" err="1"/>
              <a:t>alignment</a:t>
            </a:r>
            <a:r>
              <a:rPr lang="pt-PT" sz="1500" dirty="0"/>
              <a:t> </a:t>
            </a:r>
            <a:r>
              <a:rPr lang="pt-PT" sz="1500" dirty="0" err="1"/>
              <a:t>quality</a:t>
            </a:r>
            <a:r>
              <a:rPr lang="pt-PT" sz="1500" dirty="0"/>
              <a:t>. </a:t>
            </a:r>
          </a:p>
          <a:p>
            <a:pPr marL="0" indent="0" algn="just">
              <a:buNone/>
            </a:pPr>
            <a:r>
              <a:rPr lang="pt-PT" sz="1500" dirty="0" err="1"/>
              <a:t>This</a:t>
            </a:r>
            <a:r>
              <a:rPr lang="pt-PT" sz="1500" dirty="0"/>
              <a:t> </a:t>
            </a:r>
            <a:r>
              <a:rPr lang="pt-PT" sz="1500" dirty="0" err="1"/>
              <a:t>approach</a:t>
            </a:r>
            <a:r>
              <a:rPr lang="pt-PT" sz="1500" dirty="0"/>
              <a:t> </a:t>
            </a:r>
            <a:r>
              <a:rPr lang="pt-PT" sz="1500" dirty="0" err="1"/>
              <a:t>helps</a:t>
            </a:r>
            <a:r>
              <a:rPr lang="pt-PT" sz="1500" dirty="0"/>
              <a:t> </a:t>
            </a:r>
            <a:r>
              <a:rPr lang="pt-PT" sz="1500" dirty="0" err="1"/>
              <a:t>the</a:t>
            </a:r>
            <a:r>
              <a:rPr lang="pt-PT" sz="1500" dirty="0"/>
              <a:t> </a:t>
            </a:r>
            <a:r>
              <a:rPr lang="pt-PT" sz="1500" dirty="0" err="1"/>
              <a:t>model</a:t>
            </a:r>
            <a:r>
              <a:rPr lang="pt-PT" sz="1500" dirty="0"/>
              <a:t> </a:t>
            </a:r>
            <a:r>
              <a:rPr lang="pt-PT" sz="1500" dirty="0" err="1"/>
              <a:t>keep</a:t>
            </a:r>
            <a:r>
              <a:rPr lang="pt-PT" sz="1500" dirty="0"/>
              <a:t> </a:t>
            </a:r>
            <a:r>
              <a:rPr lang="pt-PT" sz="1500" dirty="0" err="1"/>
              <a:t>or</a:t>
            </a:r>
            <a:r>
              <a:rPr lang="pt-PT" sz="1500" dirty="0"/>
              <a:t> </a:t>
            </a:r>
            <a:r>
              <a:rPr lang="pt-PT" sz="1500" dirty="0" err="1"/>
              <a:t>even</a:t>
            </a:r>
            <a:r>
              <a:rPr lang="pt-PT" sz="1500" dirty="0"/>
              <a:t> improve </a:t>
            </a:r>
            <a:r>
              <a:rPr lang="pt-PT" sz="1500" dirty="0" err="1"/>
              <a:t>its</a:t>
            </a:r>
            <a:r>
              <a:rPr lang="pt-PT" sz="1500" dirty="0"/>
              <a:t> performance </a:t>
            </a:r>
            <a:r>
              <a:rPr lang="pt-PT" sz="1500" dirty="0" err="1"/>
              <a:t>on</a:t>
            </a:r>
            <a:r>
              <a:rPr lang="pt-PT" sz="1500" dirty="0"/>
              <a:t> </a:t>
            </a:r>
            <a:r>
              <a:rPr lang="pt-PT" sz="1500" dirty="0" err="1"/>
              <a:t>those</a:t>
            </a:r>
            <a:r>
              <a:rPr lang="pt-PT" sz="1500" dirty="0"/>
              <a:t> </a:t>
            </a:r>
            <a:r>
              <a:rPr lang="pt-PT" sz="1500" dirty="0" err="1"/>
              <a:t>benchmarks</a:t>
            </a:r>
            <a:r>
              <a:rPr lang="pt-PT" sz="1500" dirty="0"/>
              <a:t>, </a:t>
            </a:r>
            <a:r>
              <a:rPr lang="pt-PT" sz="1500" dirty="0" err="1"/>
              <a:t>reducing</a:t>
            </a:r>
            <a:r>
              <a:rPr lang="pt-PT" sz="1500" dirty="0"/>
              <a:t> </a:t>
            </a:r>
            <a:r>
              <a:rPr lang="pt-PT" sz="1500" dirty="0" err="1"/>
              <a:t>the</a:t>
            </a:r>
            <a:r>
              <a:rPr lang="pt-PT" sz="1500" dirty="0"/>
              <a:t> </a:t>
            </a:r>
            <a:r>
              <a:rPr lang="pt-PT" sz="1500" dirty="0" err="1"/>
              <a:t>alignment</a:t>
            </a:r>
            <a:r>
              <a:rPr lang="pt-PT" sz="1500" dirty="0"/>
              <a:t> </a:t>
            </a:r>
            <a:r>
              <a:rPr lang="pt-PT" sz="1500" dirty="0" err="1"/>
              <a:t>tax</a:t>
            </a:r>
            <a:r>
              <a:rPr lang="pt-PT" sz="1500" dirty="0"/>
              <a:t>.</a:t>
            </a:r>
          </a:p>
          <a:p>
            <a:pPr marL="0" indent="0">
              <a:buNone/>
            </a:pPr>
            <a:endParaRPr lang="en-US" sz="1500" dirty="0">
              <a:solidFill>
                <a:schemeClr val="tx2"/>
              </a:solidFill>
              <a:latin typeface="Abadi" panose="020B06040201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48ED4-86B4-2A8B-6721-BB56974F5233}"/>
              </a:ext>
            </a:extLst>
          </p:cNvPr>
          <p:cNvSpPr txBox="1"/>
          <p:nvPr/>
        </p:nvSpPr>
        <p:spPr>
          <a:xfrm>
            <a:off x="284268" y="6055045"/>
            <a:ext cx="113718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Definition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LLMs acquire a wide range of abilities during pre-training, but aligning LLMs under Reinforcement Learning with Human Feedback (RLHF) can lead to 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forgetting pretrained abilities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which is also known as the alignment tax.</a:t>
            </a:r>
            <a:endParaRPr kumimoji="0" lang="pt-PT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911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Limitations, Generalization, and Broader Implications</a:t>
            </a:r>
          </a:p>
        </p:txBody>
      </p:sp>
    </p:spTree>
    <p:extLst>
      <p:ext uri="{BB962C8B-B14F-4D97-AF65-F5344CB8AC3E}">
        <p14:creationId xmlns:p14="http://schemas.microsoft.com/office/powerpoint/2010/main" val="3216737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GB" dirty="0"/>
              <a:t>Implications for alignment research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2" y="1491521"/>
            <a:ext cx="8856398" cy="4991726"/>
          </a:xfrm>
        </p:spPr>
        <p:txBody>
          <a:bodyPr>
            <a:normAutofit/>
          </a:bodyPr>
          <a:lstStyle/>
          <a:p>
            <a:pPr lvl="0"/>
            <a:r>
              <a:rPr lang="en-GB" sz="2400" dirty="0"/>
              <a:t>The cost of increasing model alignment is modest to relative to pretraining</a:t>
            </a:r>
          </a:p>
          <a:p>
            <a:pPr lvl="0"/>
            <a:r>
              <a:rPr lang="en-GB" sz="2400" dirty="0"/>
              <a:t>The model generalizes instructions to settings that it wasn’t supervised in</a:t>
            </a:r>
          </a:p>
          <a:p>
            <a:pPr lvl="0"/>
            <a:r>
              <a:rPr lang="en-GB" sz="2400" dirty="0"/>
              <a:t>Performance degradation was mitigated by the fine-tuning.</a:t>
            </a:r>
            <a:endParaRPr lang="pt-PT" sz="2400" dirty="0"/>
          </a:p>
          <a:p>
            <a:pPr lvl="0"/>
            <a:r>
              <a:rPr lang="en-GB" sz="2400" dirty="0"/>
              <a:t>The techniques were validated from research of the real world.</a:t>
            </a:r>
            <a:endParaRPr lang="pt-PT" sz="2400" dirty="0"/>
          </a:p>
          <a:p>
            <a:pPr marL="0" indent="0">
              <a:lnSpc>
                <a:spcPct val="110000"/>
              </a:lnSpc>
              <a:buNone/>
            </a:pP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40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9B15A-B047-521B-DBF1-B509C05F7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are we aligning to?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B10B-833B-55E0-4920-C4FE776BC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11856" cy="4351338"/>
          </a:xfrm>
        </p:spPr>
        <p:txBody>
          <a:bodyPr>
            <a:normAutofit/>
          </a:bodyPr>
          <a:lstStyle/>
          <a:p>
            <a:pPr lvl="0"/>
            <a:r>
              <a:rPr lang="en-GB" sz="2400" dirty="0"/>
              <a:t>The model is aligned to the labeller’s demonstrations and preferences. The labeller’s were mostly English‐speaking people </a:t>
            </a:r>
          </a:p>
          <a:p>
            <a:pPr lvl="0"/>
            <a:r>
              <a:rPr lang="en-GB" sz="2400" dirty="0"/>
              <a:t>The labelling instructions are created by the researcher’s, creating an inherent bias to their preferences.</a:t>
            </a:r>
            <a:endParaRPr lang="pt-PT" sz="2400" dirty="0"/>
          </a:p>
          <a:p>
            <a:pPr lvl="0"/>
            <a:r>
              <a:rPr lang="en-GB" sz="2400" dirty="0"/>
              <a:t>The training data is determined by prompts sent by customers, and as such, implicitly aligning with what customers think is valuable</a:t>
            </a:r>
            <a:endParaRPr lang="pt-PT" sz="2400" dirty="0"/>
          </a:p>
          <a:p>
            <a:pPr lvl="0"/>
            <a:r>
              <a:rPr lang="en-GB" sz="2400" dirty="0"/>
              <a:t>The customers of OpenAI are not representative of all potential users, nor by all individuals and groups impacted by language model use</a:t>
            </a:r>
            <a:endParaRPr lang="pt-PT" sz="2400" dirty="0"/>
          </a:p>
          <a:p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598766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D012-10D4-225E-A862-89C9FF0A0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F169-052A-8C4C-C1B1-9FB8B97F9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50888" cy="4351338"/>
          </a:xfrm>
        </p:spPr>
        <p:txBody>
          <a:bodyPr>
            <a:normAutofit/>
          </a:bodyPr>
          <a:lstStyle/>
          <a:p>
            <a:r>
              <a:rPr lang="en-GB" sz="2400" dirty="0"/>
              <a:t>The labeller population is not fully representative of all users or all cultural/linguistic backgrounds. Most prompts and data were in English, and many of the comparisons were labelled by only one annotator.</a:t>
            </a:r>
          </a:p>
          <a:p>
            <a:r>
              <a:rPr lang="en-GB" sz="2400" dirty="0"/>
              <a:t>The model sometimes would fail to follow instructions, hallucinate facts, generate biased or toxic outputs, or comply with harmful user instructions.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3831542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B55A0-E705-CF68-E0A7-74777D20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questions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FA593-D2B0-29CD-2FD6-09FA4471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Collection of worst-case scenarios, filtering pre-training data, and combining different methods to reduce the propensity to generate toxic outputs</a:t>
            </a:r>
          </a:p>
          <a:p>
            <a:r>
              <a:rPr lang="en-GB" sz="2400" dirty="0"/>
              <a:t>Whether an output is harmful will depend on the context. Also, harmful outputs can be beneficial for data augmentation.</a:t>
            </a:r>
            <a:endParaRPr lang="pt-PT" sz="2400" dirty="0"/>
          </a:p>
          <a:p>
            <a:r>
              <a:rPr lang="en-GB" sz="2400" dirty="0"/>
              <a:t>To improve the controllability of the model it may be useful to allow users to specify preferences</a:t>
            </a:r>
          </a:p>
          <a:p>
            <a:r>
              <a:rPr lang="en-GB" sz="2400" dirty="0"/>
              <a:t>Making comparisons of text may not be the best way to align models</a:t>
            </a:r>
            <a:endParaRPr lang="pt-PT" sz="2400" dirty="0"/>
          </a:p>
        </p:txBody>
      </p:sp>
    </p:spTree>
    <p:extLst>
      <p:ext uri="{BB962C8B-B14F-4D97-AF65-F5344CB8AC3E}">
        <p14:creationId xmlns:p14="http://schemas.microsoft.com/office/powerpoint/2010/main" val="1009892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D662A-1550-FECC-9C0B-21335317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Broader Impact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E3C78-20CF-3A9B-3D5E-08C26751E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Deployment carries risks of bias, misalignment with under‐represented groups, or unintended consequences.</a:t>
            </a:r>
            <a:endParaRPr lang="pt-PT" sz="2400" dirty="0"/>
          </a:p>
          <a:p>
            <a:r>
              <a:rPr lang="en-GB" sz="2400" dirty="0"/>
              <a:t>Persuasive text may increase usage time, which may not be good for the user’s well-being.</a:t>
            </a:r>
          </a:p>
          <a:p>
            <a:r>
              <a:rPr lang="en-GB" sz="2400" dirty="0"/>
              <a:t>Ensure models are used responsibly, that their alignment target is revisited as deployment contexts change</a:t>
            </a:r>
          </a:p>
          <a:p>
            <a:r>
              <a:rPr lang="en-GB" sz="2400" dirty="0"/>
              <a:t>Data filtering, monitoring, refusing harmful instructions are also necessary.</a:t>
            </a:r>
            <a:endParaRPr lang="pt-PT" sz="2400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5979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Methodology Phase 1: Supervised Fine-Tuning (SFT) &amp;</a:t>
            </a:r>
          </a:p>
          <a:p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48174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The </a:t>
            </a:r>
            <a:r>
              <a:rPr lang="en-US" dirty="0" err="1">
                <a:latin typeface="Abadi" panose="020B0604020104020204" pitchFamily="34" charset="0"/>
              </a:rPr>
              <a:t>InstructGPT</a:t>
            </a:r>
            <a:r>
              <a:rPr lang="en-US" dirty="0">
                <a:latin typeface="Abadi" panose="020B0604020104020204" pitchFamily="34" charset="0"/>
              </a:rPr>
              <a:t> methodology employs </a:t>
            </a:r>
            <a:r>
              <a:rPr lang="en-US" b="1" dirty="0">
                <a:latin typeface="Abadi" panose="020B0604020104020204" pitchFamily="34" charset="0"/>
              </a:rPr>
              <a:t>three main stages </a:t>
            </a:r>
            <a:r>
              <a:rPr lang="en-US" dirty="0">
                <a:latin typeface="Abadi" panose="020B0604020104020204" pitchFamily="34" charset="0"/>
              </a:rPr>
              <a:t>to align large language models (LLMs) with explicit and implicit user intentions, aiming for outputs that are </a:t>
            </a:r>
            <a:r>
              <a:rPr lang="en-US" b="1" dirty="0">
                <a:latin typeface="Abadi" panose="020B0604020104020204" pitchFamily="34" charset="0"/>
              </a:rPr>
              <a:t>helpful, honest, and harmless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  <a:p>
            <a:pPr marL="274320" indent="0">
              <a:lnSpc>
                <a:spcPct val="110000"/>
              </a:lnSpc>
              <a:buNone/>
            </a:pPr>
            <a:r>
              <a:rPr lang="en-US" sz="2400" dirty="0">
                <a:latin typeface="Abadi" panose="020B0604020104020204" pitchFamily="34" charset="0"/>
              </a:rPr>
              <a:t>"</a:t>
            </a:r>
            <a:r>
              <a:rPr lang="en-US" sz="2400" i="1" dirty="0">
                <a:latin typeface="Abadi" panose="020B0604020104020204" pitchFamily="34" charset="0"/>
              </a:rPr>
              <a:t>Making language models bigger does not inherently make them better at following a user's intent. For example, </a:t>
            </a:r>
            <a:r>
              <a:rPr lang="en-US" sz="2400" b="1" i="1" dirty="0">
                <a:latin typeface="Abadi" panose="020B0604020104020204" pitchFamily="34" charset="0"/>
              </a:rPr>
              <a:t>large language models can generate outputs that are untruthful, toxic, or simply not helpful to the user</a:t>
            </a:r>
            <a:r>
              <a:rPr lang="en-US" sz="2400" i="1" dirty="0">
                <a:latin typeface="Abadi" panose="020B0604020104020204" pitchFamily="34" charset="0"/>
              </a:rPr>
              <a:t>.</a:t>
            </a:r>
            <a:r>
              <a:rPr lang="en-US" sz="2400" dirty="0">
                <a:latin typeface="Abadi" panose="020B0604020104020204" pitchFamily="34" charset="0"/>
              </a:rPr>
              <a:t>“</a:t>
            </a:r>
            <a:r>
              <a:rPr lang="en-US" sz="1900" dirty="0">
                <a:latin typeface="Abadi" panose="020B0604020104020204" pitchFamily="34" charset="0"/>
              </a:rPr>
              <a:t> </a:t>
            </a:r>
            <a:r>
              <a:rPr lang="en-US" sz="2100" i="1" dirty="0">
                <a:latin typeface="Abadi" panose="020B0604020104020204" pitchFamily="34" charset="0"/>
              </a:rPr>
              <a:t>(Section 1, p. 1)</a:t>
            </a:r>
            <a:endParaRPr lang="en-US" sz="2100" dirty="0">
              <a:latin typeface="Abadi" panose="020B0604020104020204" pitchFamily="34" charset="0"/>
            </a:endParaRPr>
          </a:p>
          <a:p>
            <a:pPr marL="274320" indent="0">
              <a:lnSpc>
                <a:spcPct val="110000"/>
              </a:lnSpc>
              <a:buNone/>
            </a:pPr>
            <a:r>
              <a:rPr lang="en-US" sz="2200" dirty="0">
                <a:latin typeface="Abadi" panose="020B0604020104020204" pitchFamily="34" charset="0"/>
              </a:rPr>
              <a:t>"</a:t>
            </a:r>
            <a:r>
              <a:rPr lang="en-US" sz="2200" i="1" dirty="0">
                <a:latin typeface="Abadi" panose="020B0604020104020204" pitchFamily="34" charset="0"/>
              </a:rPr>
              <a:t>Using the language of Askell et al. (2021), </a:t>
            </a:r>
            <a:r>
              <a:rPr lang="en-US" sz="2200" b="1" i="1" dirty="0">
                <a:latin typeface="Abadi" panose="020B0604020104020204" pitchFamily="34" charset="0"/>
              </a:rPr>
              <a:t>we want language models to be helpful </a:t>
            </a:r>
            <a:r>
              <a:rPr lang="en-US" sz="2200" i="1" dirty="0">
                <a:latin typeface="Abadi" panose="020B0604020104020204" pitchFamily="34" charset="0"/>
              </a:rPr>
              <a:t>(they should help the user solve their task), </a:t>
            </a:r>
            <a:r>
              <a:rPr lang="en-US" sz="2200" b="1" i="1" dirty="0">
                <a:latin typeface="Abadi" panose="020B0604020104020204" pitchFamily="34" charset="0"/>
              </a:rPr>
              <a:t>honest</a:t>
            </a:r>
            <a:r>
              <a:rPr lang="en-US" sz="2200" i="1" dirty="0">
                <a:latin typeface="Abadi" panose="020B0604020104020204" pitchFamily="34" charset="0"/>
              </a:rPr>
              <a:t> (they shouldn’t fabricate information or mislead the user), and </a:t>
            </a:r>
            <a:r>
              <a:rPr lang="en-US" sz="2200" b="1" i="1" dirty="0">
                <a:latin typeface="Abadi" panose="020B0604020104020204" pitchFamily="34" charset="0"/>
              </a:rPr>
              <a:t>harmless</a:t>
            </a:r>
            <a:r>
              <a:rPr lang="en-US" sz="2200" i="1" dirty="0">
                <a:latin typeface="Abadi" panose="020B0604020104020204" pitchFamily="34" charset="0"/>
              </a:rPr>
              <a:t> (they should not cause physical, psychological, or social harm to people or the environment).</a:t>
            </a:r>
            <a:r>
              <a:rPr lang="en-US" sz="2200" dirty="0">
                <a:latin typeface="Abadi" panose="020B0604020104020204" pitchFamily="34" charset="0"/>
              </a:rPr>
              <a:t>“</a:t>
            </a:r>
            <a:r>
              <a:rPr lang="en-US" sz="1700" dirty="0">
                <a:latin typeface="Abadi" panose="020B0604020104020204" pitchFamily="34" charset="0"/>
              </a:rPr>
              <a:t> </a:t>
            </a:r>
            <a:r>
              <a:rPr lang="en-US" sz="2100" i="1" dirty="0">
                <a:latin typeface="Abadi" panose="020B0604020104020204" pitchFamily="34" charset="0"/>
              </a:rPr>
              <a:t>(Section 1, p. 2)</a:t>
            </a:r>
            <a:endParaRPr lang="en-US" sz="2100" dirty="0">
              <a:latin typeface="Abadi" panose="020B060402010402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This approach uses </a:t>
            </a:r>
            <a:r>
              <a:rPr lang="en-US" b="1" dirty="0">
                <a:latin typeface="Abadi" panose="020B0604020104020204" pitchFamily="34" charset="0"/>
              </a:rPr>
              <a:t>Reinforcement Learning from Human Feedback (RLHF)</a:t>
            </a:r>
            <a:r>
              <a:rPr lang="en-US" dirty="0">
                <a:latin typeface="Abadi" panose="020B0604020104020204" pitchFamily="34" charset="0"/>
              </a:rPr>
              <a:t> to fine-tune a pretrained GPT-3 model.</a:t>
            </a:r>
          </a:p>
        </p:txBody>
      </p:sp>
    </p:spTree>
    <p:extLst>
      <p:ext uri="{BB962C8B-B14F-4D97-AF65-F5344CB8AC3E}">
        <p14:creationId xmlns:p14="http://schemas.microsoft.com/office/powerpoint/2010/main" val="444257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E2BF4-3135-C7BE-E102-636A13DD4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F739B-7070-24E7-5979-F744DE831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041" y="1349114"/>
            <a:ext cx="4384623" cy="5284034"/>
          </a:xfrm>
        </p:spPr>
        <p:txBody>
          <a:bodyPr>
            <a:normAutofit fontScale="62500" lnSpcReduction="20000"/>
          </a:bodyPr>
          <a:lstStyle/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Supervised Fine-Tuning (SFT):</a:t>
            </a:r>
            <a:r>
              <a:rPr lang="en-US" dirty="0">
                <a:latin typeface="Abadi" panose="020B0604020104020204" pitchFamily="34" charset="0"/>
              </a:rPr>
              <a:t> A pretrained GPT-3 model is fine-tuned on a dataset consisting of </a:t>
            </a:r>
            <a:r>
              <a:rPr lang="en-US" b="1" dirty="0">
                <a:latin typeface="Abadi" panose="020B0604020104020204" pitchFamily="34" charset="0"/>
              </a:rPr>
              <a:t>prompts paired with human-written demonstrations </a:t>
            </a:r>
            <a:r>
              <a:rPr lang="en-US" dirty="0">
                <a:latin typeface="Abadi" panose="020B0604020104020204" pitchFamily="34" charset="0"/>
              </a:rPr>
              <a:t>of the desired output.</a:t>
            </a:r>
            <a:r>
              <a:rPr lang="en-US" sz="2200" dirty="0">
                <a:latin typeface="Abadi" panose="020B0604020104020204" pitchFamily="34" charset="0"/>
              </a:rPr>
              <a:t> </a:t>
            </a:r>
            <a:r>
              <a:rPr lang="en-US" sz="2200" i="1" dirty="0">
                <a:latin typeface="Abadi" panose="020B0604020104020204" pitchFamily="34" charset="0"/>
              </a:rPr>
              <a:t>(Section 3.1, p. 6)</a:t>
            </a:r>
            <a:endParaRPr lang="en-US" sz="2200" dirty="0">
              <a:latin typeface="Abadi" panose="020B0604020104020204" pitchFamily="34" charset="0"/>
            </a:endParaRP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Reward Model (RM) Training:</a:t>
            </a:r>
            <a:r>
              <a:rPr lang="en-US" dirty="0">
                <a:latin typeface="Abadi" panose="020B0604020104020204" pitchFamily="34" charset="0"/>
              </a:rPr>
              <a:t> Human labelers rank multiple candidate model outputs for a given prompt, creating a dataset of human preferences. </a:t>
            </a:r>
            <a:r>
              <a:rPr lang="en-US" b="1" dirty="0">
                <a:latin typeface="Abadi" panose="020B0604020104020204" pitchFamily="34" charset="0"/>
              </a:rPr>
              <a:t>A separate model (the RM) is trained to predict which outputs humans prefer</a:t>
            </a:r>
            <a:r>
              <a:rPr lang="en-US" dirty="0">
                <a:latin typeface="Abadi" panose="020B0604020104020204" pitchFamily="34" charset="0"/>
              </a:rPr>
              <a:t>. </a:t>
            </a:r>
            <a:r>
              <a:rPr lang="en-US" sz="2200" i="1" dirty="0">
                <a:latin typeface="Abadi" panose="020B0604020104020204" pitchFamily="34" charset="0"/>
              </a:rPr>
              <a:t>(Section 3.1, p. 6)</a:t>
            </a:r>
            <a:endParaRPr lang="en-US" sz="2200" dirty="0">
              <a:latin typeface="Abadi" panose="020B0604020104020204" pitchFamily="34" charset="0"/>
            </a:endParaRPr>
          </a:p>
          <a:p>
            <a:pPr marL="274320">
              <a:lnSpc>
                <a:spcPct val="110000"/>
              </a:lnSpc>
              <a:buFont typeface="+mj-lt"/>
              <a:buAutoNum type="arabicPeriod"/>
            </a:pPr>
            <a:r>
              <a:rPr lang="en-US" b="1" dirty="0">
                <a:latin typeface="Abadi" panose="020B0604020104020204" pitchFamily="34" charset="0"/>
              </a:rPr>
              <a:t>Reinforcement Learning (RL) via PPO:</a:t>
            </a:r>
            <a:r>
              <a:rPr lang="en-US" dirty="0">
                <a:latin typeface="Abadi" panose="020B0604020104020204" pitchFamily="34" charset="0"/>
              </a:rPr>
              <a:t> The SFT model is further fine-tuned </a:t>
            </a:r>
            <a:r>
              <a:rPr lang="en-US" b="1" dirty="0">
                <a:latin typeface="Abadi" panose="020B0604020104020204" pitchFamily="34" charset="0"/>
              </a:rPr>
              <a:t>using Proximal Policy Optimization (PPO)</a:t>
            </a:r>
            <a:r>
              <a:rPr lang="en-US" dirty="0">
                <a:latin typeface="Abadi" panose="020B0604020104020204" pitchFamily="34" charset="0"/>
              </a:rPr>
              <a:t>, leveraging the RM's prediction score as a reward signal. </a:t>
            </a:r>
            <a:r>
              <a:rPr lang="en-US" sz="2200" i="1" dirty="0">
                <a:latin typeface="Abadi" panose="020B0604020104020204" pitchFamily="34" charset="0"/>
              </a:rPr>
              <a:t>(Section 3.1, p. 6)</a:t>
            </a:r>
            <a:endParaRPr lang="en-US" sz="2200" dirty="0">
              <a:latin typeface="Abadi" panose="020B06040201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BB355-6D3B-FBE7-2CDB-17E408313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49" y="1349114"/>
            <a:ext cx="6900052" cy="3972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4380AD-0FC6-2AD6-D526-B2DCA9BCEC1F}"/>
              </a:ext>
            </a:extLst>
          </p:cNvPr>
          <p:cNvSpPr txBox="1"/>
          <p:nvPr/>
        </p:nvSpPr>
        <p:spPr>
          <a:xfrm>
            <a:off x="6240336" y="5433934"/>
            <a:ext cx="11918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  <a:ea typeface="+mn-ea"/>
                <a:cs typeface="+mn-cs"/>
              </a:rPr>
              <a:t>(Fig. 2, Page 3)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2960134-EDE3-C7FC-9946-A2D58379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Methodology Overview – The 3 Steps</a:t>
            </a:r>
          </a:p>
        </p:txBody>
      </p:sp>
    </p:spTree>
    <p:extLst>
      <p:ext uri="{BB962C8B-B14F-4D97-AF65-F5344CB8AC3E}">
        <p14:creationId xmlns:p14="http://schemas.microsoft.com/office/powerpoint/2010/main" val="313409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1D8B0-191D-62A0-6E59-12FE31343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D11D-BFCA-F66A-D5E9-274B6869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Step 1 - Supervised Fine-Tuning (SFT)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53631-EA2E-F4BA-8C38-ADDBDC8E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9" y="1394085"/>
            <a:ext cx="11407515" cy="531401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Supervised Fine-Tuning (SFT) is the </a:t>
            </a:r>
            <a:r>
              <a:rPr lang="en-US" sz="2400" b="1" dirty="0"/>
              <a:t>initial phase</a:t>
            </a:r>
            <a:r>
              <a:rPr lang="en-US" sz="2400" dirty="0"/>
              <a:t> of the </a:t>
            </a:r>
            <a:r>
              <a:rPr lang="en-US" sz="2400" dirty="0" err="1"/>
              <a:t>InstructGPT</a:t>
            </a:r>
            <a:r>
              <a:rPr lang="en-US" sz="2400" dirty="0"/>
              <a:t> pipeline, establishing the crucial base policy.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The primary goal is to use </a:t>
            </a:r>
            <a:r>
              <a:rPr lang="en-US" sz="2400" b="1" dirty="0"/>
              <a:t>Behavior Cloning (BC)</a:t>
            </a:r>
            <a:r>
              <a:rPr lang="en-US" sz="2400" dirty="0"/>
              <a:t> to fine-tune a pretrained GPT-3 model on human demonstrations, teaching it basic instruction-following behavior.</a:t>
            </a:r>
            <a:r>
              <a:rPr lang="en-US" sz="1400" dirty="0"/>
              <a:t> (Section 3.1, p. 6)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Human labelers wrote responses demonstrating the desired output behavior. The GPT-3 model was fine-tuned on these prompt-demonstration pairs using standard supervised learning techniques.</a:t>
            </a:r>
            <a:r>
              <a:rPr lang="en-US" sz="1400" dirty="0"/>
              <a:t> </a:t>
            </a:r>
            <a:r>
              <a:rPr lang="en-US" sz="1400" i="1" dirty="0"/>
              <a:t>(Section 3.1, p. 6; Section 3.4, p. 7)</a:t>
            </a:r>
            <a:endParaRPr lang="en-US" sz="1400" dirty="0"/>
          </a:p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While SFT models began to </a:t>
            </a:r>
            <a:r>
              <a:rPr lang="en-US" sz="2400" b="1" dirty="0"/>
              <a:t>overfit on the validation loss after only 1 epoch</a:t>
            </a:r>
            <a:r>
              <a:rPr lang="en-US" sz="2400" dirty="0"/>
              <a:t>, the authors chose to continue training for up to </a:t>
            </a:r>
            <a:r>
              <a:rPr lang="en-US" sz="2400" b="1" dirty="0"/>
              <a:t>16 epochs</a:t>
            </a:r>
            <a:r>
              <a:rPr lang="en-US" sz="2400" dirty="0"/>
              <a:t>. This was because training longer, despite the validation loss increasing, </a:t>
            </a:r>
            <a:r>
              <a:rPr lang="en-US" sz="2400" b="1" dirty="0"/>
              <a:t>improved the Reward Model (RM) score and the final human preference ratings</a:t>
            </a:r>
            <a:r>
              <a:rPr lang="en-US" sz="2400" dirty="0"/>
              <a:t>. This highlights that standard validation loss was not the best proxy for alignment quality.</a:t>
            </a:r>
            <a:r>
              <a:rPr lang="en-US" sz="1400" dirty="0"/>
              <a:t> </a:t>
            </a:r>
            <a:r>
              <a:rPr lang="en-US" sz="1400" i="1" dirty="0"/>
              <a:t>(Section 3.4, p. 7)</a:t>
            </a:r>
            <a:endParaRPr lang="en-US" sz="1400" dirty="0"/>
          </a:p>
          <a:p>
            <a:pPr marL="0" indent="0">
              <a:lnSpc>
                <a:spcPct val="95000"/>
              </a:lnSpc>
              <a:buNone/>
            </a:pPr>
            <a:r>
              <a:rPr lang="en-US" sz="2400" dirty="0"/>
              <a:t>This step results in the </a:t>
            </a:r>
            <a:r>
              <a:rPr lang="en-US" sz="2400" b="1" dirty="0"/>
              <a:t>SFT model</a:t>
            </a:r>
            <a:r>
              <a:rPr lang="en-US" sz="2400" dirty="0"/>
              <a:t>, which serves as the supervised policy used for generating samples in the subsequent RLHF steps.</a:t>
            </a:r>
            <a:r>
              <a:rPr lang="en-US" sz="1400" dirty="0"/>
              <a:t> </a:t>
            </a:r>
            <a:r>
              <a:rPr lang="en-US" sz="1400" i="1" dirty="0"/>
              <a:t>(Section 3.1, p. 6)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517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92AC3-C227-3D47-C491-5AA292699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389-C0B8-7808-D736-CADCD7DE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Step 1 (SFT): Data Collection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3017-DA22-6EDB-50FB-C2D722C00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9" y="1278610"/>
            <a:ext cx="11407515" cy="5486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1800" dirty="0"/>
              <a:t>The SFT dataset was built from two primary, complementary sources:</a:t>
            </a:r>
          </a:p>
          <a:p>
            <a:pPr marL="342900" indent="-274320">
              <a:lnSpc>
                <a:spcPct val="11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/>
              <a:t>Source 1: API Prompts (Bulk Data)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800" dirty="0"/>
              <a:t>The majority were text prompts submitted to the OpenAI API, gathered from users interacting with earlier </a:t>
            </a:r>
            <a:r>
              <a:rPr lang="en-US" sz="1800" dirty="0" err="1"/>
              <a:t>InstructGPT</a:t>
            </a:r>
            <a:r>
              <a:rPr lang="en-US" sz="1800" dirty="0"/>
              <a:t> models on the API Playground. </a:t>
            </a:r>
            <a:r>
              <a:rPr lang="en-US" sz="1600" dirty="0"/>
              <a:t>(Section 3.2, p. 6; Appendix A.2.2, p. 30)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800" b="1" dirty="0"/>
              <a:t>Data Cleaning</a:t>
            </a:r>
            <a:r>
              <a:rPr lang="en-US" sz="1800" dirty="0"/>
              <a:t>: This API data was subject to stringent cleaning: it was </a:t>
            </a:r>
            <a:r>
              <a:rPr lang="en-US" sz="1800" b="1" dirty="0"/>
              <a:t>filtered to remove Personally Identifiable Information</a:t>
            </a:r>
            <a:r>
              <a:rPr lang="en-US" sz="1800" dirty="0"/>
              <a:t> (PII) and </a:t>
            </a:r>
            <a:r>
              <a:rPr lang="en-US" sz="1800" b="1" dirty="0"/>
              <a:t>heuristically de-duplicated </a:t>
            </a:r>
            <a:r>
              <a:rPr lang="en-US" sz="1800" dirty="0"/>
              <a:t>(checking for long common prefixes, and </a:t>
            </a:r>
            <a:r>
              <a:rPr lang="en-US" sz="1800" b="1" dirty="0"/>
              <a:t>limiting the number of prompts </a:t>
            </a:r>
            <a:r>
              <a:rPr lang="en-US" sz="1800" dirty="0"/>
              <a:t>to 200 per user ID). </a:t>
            </a:r>
            <a:r>
              <a:rPr lang="en-US" sz="1600" dirty="0"/>
              <a:t>(Section 3.2, p. 6)</a:t>
            </a:r>
          </a:p>
          <a:p>
            <a:pPr marL="342900" indent="-274320">
              <a:lnSpc>
                <a:spcPct val="115000"/>
              </a:lnSpc>
              <a:spcBef>
                <a:spcPts val="600"/>
              </a:spcBef>
              <a:buFont typeface="+mj-lt"/>
              <a:buAutoNum type="arabicPeriod" startAt="2"/>
            </a:pPr>
            <a:r>
              <a:rPr lang="en-US" sz="1800" b="1" dirty="0"/>
              <a:t>Source 2: Labeler-Written Examples (Bootstrapping)</a:t>
            </a:r>
          </a:p>
          <a:p>
            <a:pPr marL="32004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800" dirty="0"/>
              <a:t>These were necessary to bootstrap the process, as the base GPT-3 did not initially receive many instruction-like prompts. It included: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800" dirty="0"/>
              <a:t>"Plain" </a:t>
            </a:r>
            <a:r>
              <a:rPr lang="en-US" sz="1800" b="1" dirty="0"/>
              <a:t>arbitrary tasks</a:t>
            </a:r>
            <a:r>
              <a:rPr lang="en-US" sz="1800" dirty="0"/>
              <a:t>.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800" dirty="0"/>
              <a:t>"Few-shot" </a:t>
            </a:r>
            <a:r>
              <a:rPr lang="en-US" sz="1800" b="1" dirty="0"/>
              <a:t>instruction/query pairs</a:t>
            </a:r>
            <a:r>
              <a:rPr lang="en-US" sz="1800" dirty="0"/>
              <a:t>.</a:t>
            </a:r>
          </a:p>
          <a:p>
            <a:pPr marL="640080" indent="-182880">
              <a:lnSpc>
                <a:spcPct val="115000"/>
              </a:lnSpc>
              <a:spcBef>
                <a:spcPts val="400"/>
              </a:spcBef>
            </a:pPr>
            <a:r>
              <a:rPr lang="en-US" sz="1800" b="1" dirty="0"/>
              <a:t>"User-based" prompts </a:t>
            </a:r>
            <a:r>
              <a:rPr lang="en-US" sz="1800" dirty="0"/>
              <a:t>corresponding to waitlist use cases. </a:t>
            </a:r>
            <a:r>
              <a:rPr lang="en-US" sz="1600" dirty="0"/>
              <a:t>(Section 3.2, p. 7; Appendix A.1, p. 26)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None/>
            </a:pPr>
            <a:r>
              <a:rPr lang="en-US" sz="1800" b="1" dirty="0"/>
              <a:t>Dataset Composition and Diversity</a:t>
            </a:r>
          </a:p>
          <a:p>
            <a:pPr marL="0" indent="0">
              <a:lnSpc>
                <a:spcPct val="115000"/>
              </a:lnSpc>
              <a:spcBef>
                <a:spcPts val="400"/>
              </a:spcBef>
              <a:buNone/>
            </a:pPr>
            <a:r>
              <a:rPr lang="en-US" sz="1800" dirty="0"/>
              <a:t>The final SFT dataset was heavily geared toward generative tasks, with major categories including </a:t>
            </a:r>
            <a:r>
              <a:rPr lang="en-US" sz="1800" b="1" dirty="0"/>
              <a:t>Generation (45.6%)</a:t>
            </a:r>
            <a:r>
              <a:rPr lang="en-US" sz="1800" dirty="0"/>
              <a:t>, </a:t>
            </a:r>
            <a:r>
              <a:rPr lang="en-US" sz="1800" b="1" dirty="0"/>
              <a:t>Open QA (12.4%)</a:t>
            </a:r>
            <a:r>
              <a:rPr lang="en-US" sz="1800" dirty="0"/>
              <a:t>, and </a:t>
            </a:r>
            <a:r>
              <a:rPr lang="en-US" sz="1800" b="1" dirty="0"/>
              <a:t>Brainstorming (11.2%)</a:t>
            </a:r>
            <a:r>
              <a:rPr lang="en-US" sz="1800" dirty="0"/>
              <a:t>. </a:t>
            </a:r>
            <a:r>
              <a:rPr lang="en-US" sz="1600" dirty="0"/>
              <a:t>(Table 1, p. 6; Appendix A.4, p. 33)</a:t>
            </a:r>
          </a:p>
        </p:txBody>
      </p:sp>
    </p:spTree>
    <p:extLst>
      <p:ext uri="{BB962C8B-B14F-4D97-AF65-F5344CB8AC3E}">
        <p14:creationId xmlns:p14="http://schemas.microsoft.com/office/powerpoint/2010/main" val="76964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9ACAD-3AE3-6B8E-5852-682FA37E7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F924-931E-C016-135D-CD7C4B85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Step 1 (SFT): The Alignment Workforce &amp;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E00D-B063-E045-BB2C-F49443DA5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49" y="1278610"/>
            <a:ext cx="11407515" cy="5486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dirty="0"/>
              <a:t>The alignment process fundamentally relies on human judgment, necessitating a carefully selected workforce and a measured volume of data.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b="1" dirty="0"/>
              <a:t>The Human Labelers</a:t>
            </a:r>
            <a:r>
              <a:rPr lang="en-US" sz="2000" dirty="0"/>
              <a:t>: A team of about </a:t>
            </a:r>
            <a:r>
              <a:rPr lang="en-US" sz="2000" b="1" dirty="0"/>
              <a:t>40 trained contractors</a:t>
            </a:r>
            <a:r>
              <a:rPr lang="en-US" sz="2000" dirty="0"/>
              <a:t> was hired through vendors (Upwork and ScaleAI) to generate the high-quality demonstrations and rankings. </a:t>
            </a:r>
            <a:r>
              <a:rPr lang="en-US" sz="1800" dirty="0"/>
              <a:t>(Section 3.4, p. 7; Appendix B.1, p. 36)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b="1" dirty="0"/>
              <a:t>Selection Criteria</a:t>
            </a:r>
            <a:r>
              <a:rPr lang="en-US" sz="2000" dirty="0"/>
              <a:t>: Labelers were chosen through a screening test that emphasized </a:t>
            </a:r>
            <a:r>
              <a:rPr lang="en-US" sz="2000" b="1" dirty="0"/>
              <a:t>sensitivity to the preferences of different demographic groups</a:t>
            </a:r>
            <a:r>
              <a:rPr lang="en-US" sz="2000" dirty="0"/>
              <a:t> and their ability to identify and respond appropriately to </a:t>
            </a:r>
            <a:r>
              <a:rPr lang="en-US" sz="2000" b="1" dirty="0"/>
              <a:t>potentially harmful outputs</a:t>
            </a:r>
            <a:r>
              <a:rPr lang="en-US" sz="2000" dirty="0"/>
              <a:t>. </a:t>
            </a:r>
            <a:r>
              <a:rPr lang="en-US" sz="1800" dirty="0"/>
              <a:t>(Section 3.4, p. 7; Appendix B.1, p. 36)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b="1" dirty="0"/>
              <a:t>Agreement</a:t>
            </a:r>
            <a:r>
              <a:rPr lang="en-US" sz="2000" dirty="0"/>
              <a:t>: The training labelers demonstrated strong inter-annotator agreement, agreeing with each other </a:t>
            </a:r>
            <a:r>
              <a:rPr lang="en-US" sz="2000" b="1" dirty="0"/>
              <a:t>72.6 ± 1.5%</a:t>
            </a:r>
            <a:r>
              <a:rPr lang="en-US" sz="2000" dirty="0"/>
              <a:t> of the time, validating the quality and consistency of the demonstrations. </a:t>
            </a:r>
            <a:r>
              <a:rPr lang="en-US" sz="1800" dirty="0"/>
              <a:t>(Section 3.4, p. 8)</a:t>
            </a:r>
          </a:p>
          <a:p>
            <a:pPr marL="0" indent="0">
              <a:lnSpc>
                <a:spcPct val="115000"/>
              </a:lnSpc>
              <a:spcBef>
                <a:spcPts val="600"/>
              </a:spcBef>
              <a:buNone/>
            </a:pPr>
            <a:r>
              <a:rPr lang="en-US" sz="2000" b="1" dirty="0"/>
              <a:t>SFT Dataset Volume</a:t>
            </a:r>
            <a:r>
              <a:rPr lang="en-US" sz="2000" dirty="0"/>
              <a:t>: The supervised fine-tuning step used approximately </a:t>
            </a:r>
            <a:r>
              <a:rPr lang="en-US" sz="2000" b="1" dirty="0"/>
              <a:t>13,000</a:t>
            </a:r>
            <a:r>
              <a:rPr lang="en-US" sz="2000" dirty="0"/>
              <a:t> training prompts (including </a:t>
            </a:r>
            <a:r>
              <a:rPr lang="en-US" sz="2000" b="1" dirty="0"/>
              <a:t>11,295</a:t>
            </a:r>
            <a:r>
              <a:rPr lang="en-US" sz="2000" dirty="0"/>
              <a:t> labeler-written and </a:t>
            </a:r>
            <a:r>
              <a:rPr lang="en-US" sz="2000" b="1" dirty="0"/>
              <a:t>1,430</a:t>
            </a:r>
            <a:r>
              <a:rPr lang="en-US" sz="2000" dirty="0"/>
              <a:t> customer API prompts). This data volume initialized the supervised policy. (Section 3.2, p. 7; Table 6, p. 33). For comparison, the later </a:t>
            </a:r>
            <a:r>
              <a:rPr lang="en-US" sz="2000" b="1" dirty="0"/>
              <a:t>Reward Model (RM)</a:t>
            </a:r>
            <a:r>
              <a:rPr lang="en-US" sz="2000" dirty="0"/>
              <a:t> step used approximately </a:t>
            </a:r>
            <a:r>
              <a:rPr lang="en-US" sz="2000" b="1" dirty="0"/>
              <a:t>33,000</a:t>
            </a:r>
            <a:r>
              <a:rPr lang="en-US" sz="2000" dirty="0"/>
              <a:t> prompts for ranking comparisons, and the final </a:t>
            </a:r>
            <a:r>
              <a:rPr lang="en-US" sz="2000" b="1" dirty="0"/>
              <a:t>RLHF (PPO)</a:t>
            </a:r>
            <a:r>
              <a:rPr lang="en-US" sz="2000" dirty="0"/>
              <a:t> stage used </a:t>
            </a:r>
            <a:r>
              <a:rPr lang="en-US" sz="2000" b="1" dirty="0"/>
              <a:t>31,000</a:t>
            </a:r>
            <a:r>
              <a:rPr lang="en-US" sz="2000" dirty="0"/>
              <a:t> unlabeled prompts. </a:t>
            </a:r>
            <a:r>
              <a:rPr lang="en-US" sz="1600" dirty="0"/>
              <a:t>(Section 3.2, p. 7; Table 6, p. 33)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4680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Methodology Phases 2 &amp; 3: Reward Modeling (RM) and</a:t>
            </a:r>
          </a:p>
          <a:p>
            <a:r>
              <a:rPr lang="en-US" dirty="0"/>
              <a:t>RLHF (PPO)</a:t>
            </a:r>
          </a:p>
        </p:txBody>
      </p:sp>
    </p:spTree>
    <p:extLst>
      <p:ext uri="{BB962C8B-B14F-4D97-AF65-F5344CB8AC3E}">
        <p14:creationId xmlns:p14="http://schemas.microsoft.com/office/powerpoint/2010/main" val="266951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2417</Words>
  <Application>Microsoft Office PowerPoint</Application>
  <PresentationFormat>Widescreen</PresentationFormat>
  <Paragraphs>160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Abadi</vt:lpstr>
      <vt:lpstr>Aptos</vt:lpstr>
      <vt:lpstr>Aptos Display</vt:lpstr>
      <vt:lpstr>Arial</vt:lpstr>
      <vt:lpstr>Cambria Math</vt:lpstr>
      <vt:lpstr>Wingdings</vt:lpstr>
      <vt:lpstr>Office Theme</vt:lpstr>
      <vt:lpstr>1_Office Theme</vt:lpstr>
      <vt:lpstr>Training Language Models to Follow Instructions with Human Feedback</vt:lpstr>
      <vt:lpstr>Section 1</vt:lpstr>
      <vt:lpstr>Section 2</vt:lpstr>
      <vt:lpstr>Methodology Overview</vt:lpstr>
      <vt:lpstr>Methodology Overview – The 3 Steps</vt:lpstr>
      <vt:lpstr>Step 1 - Supervised Fine-Tuning (SFT)</vt:lpstr>
      <vt:lpstr>Step 1 (SFT): Data Collection Sources</vt:lpstr>
      <vt:lpstr>Step 1 (SFT): The Alignment Workforce &amp; Scale</vt:lpstr>
      <vt:lpstr>Section 3</vt:lpstr>
      <vt:lpstr>Reward Model (RM) Training via Ranking</vt:lpstr>
      <vt:lpstr>The Reward Model Loss Function</vt:lpstr>
      <vt:lpstr>Reinforcement Learning (RLHF) via PPO</vt:lpstr>
      <vt:lpstr>Reinforcement Learning (RLHF) via PPO - Penalty</vt:lpstr>
      <vt:lpstr>Reinforcement Learning (RLHF) via PPO - Objective</vt:lpstr>
      <vt:lpstr>Reinforcement Learning (RLHF-ptx) via PPO-ptx</vt:lpstr>
      <vt:lpstr>Section 4</vt:lpstr>
      <vt:lpstr>Evaluation Strategy</vt:lpstr>
      <vt:lpstr>Evaluation - Truthfulness and Hallucination Reduction</vt:lpstr>
      <vt:lpstr>Evaluation- Toxicity and Bias</vt:lpstr>
      <vt:lpstr>Evaluation- Alignment Tax</vt:lpstr>
      <vt:lpstr>Section 5</vt:lpstr>
      <vt:lpstr>Implications for alignment research</vt:lpstr>
      <vt:lpstr>Who are we aligning to?</vt:lpstr>
      <vt:lpstr>Limitations</vt:lpstr>
      <vt:lpstr>Open questions</vt:lpstr>
      <vt:lpstr>Broader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CRUZ</dc:creator>
  <cp:lastModifiedBy>ANTONIO CRUZ</cp:lastModifiedBy>
  <cp:revision>10</cp:revision>
  <dcterms:created xsi:type="dcterms:W3CDTF">2025-10-28T14:53:08Z</dcterms:created>
  <dcterms:modified xsi:type="dcterms:W3CDTF">2025-10-28T15:06:33Z</dcterms:modified>
</cp:coreProperties>
</file>