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90" autoAdjust="0"/>
    <p:restoredTop sz="81648" autoAdjust="0"/>
  </p:normalViewPr>
  <p:slideViewPr>
    <p:cSldViewPr snapToGrid="0">
      <p:cViewPr varScale="1">
        <p:scale>
          <a:sx n="85" d="100"/>
          <a:sy n="85" d="100"/>
        </p:scale>
        <p:origin x="5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9AB31-C21E-4C3B-B1A0-0CB868F832B2}" type="datetimeFigureOut">
              <a:rPr lang="en-US" smtClean="0"/>
              <a:t>2025-10-28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9878D-E57B-489E-B3EE-7728EDE7A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65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"</a:t>
            </a:r>
            <a:r>
              <a:rPr lang="en-US" sz="1200" i="1" dirty="0"/>
              <a:t>Step 1: Collect demonstration data and train a supervised policy. Our </a:t>
            </a:r>
            <a:r>
              <a:rPr lang="en-US" sz="1200" b="1" i="1" dirty="0"/>
              <a:t>labelers provide demonstrations of the desired behavior </a:t>
            </a:r>
            <a:r>
              <a:rPr lang="en-US" sz="1200" i="1" dirty="0"/>
              <a:t>on the input prompt distribution... We then </a:t>
            </a:r>
            <a:r>
              <a:rPr lang="en-US" sz="1200" b="1" i="1" dirty="0"/>
              <a:t>fine-tune a pretrained GPT-3 model on this data</a:t>
            </a:r>
            <a:r>
              <a:rPr lang="en-US" sz="1200" i="1" dirty="0"/>
              <a:t> using supervised learning.</a:t>
            </a:r>
            <a:r>
              <a:rPr lang="en-US" sz="1200" dirty="0"/>
              <a:t>“</a:t>
            </a:r>
            <a:r>
              <a:rPr lang="en-US" sz="1000" dirty="0"/>
              <a:t> </a:t>
            </a:r>
            <a:r>
              <a:rPr lang="en-US" sz="1000" i="1" dirty="0"/>
              <a:t>(Section 3.1, p. 6)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9878D-E57B-489E-B3EE-7728EDE7A0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59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15000"/>
              </a:lnSpc>
              <a:spcBef>
                <a:spcPts val="600"/>
              </a:spcBef>
              <a:buNone/>
            </a:pPr>
            <a:r>
              <a:rPr lang="en-US" sz="1200" dirty="0"/>
              <a:t>"Starting with a set of </a:t>
            </a:r>
            <a:r>
              <a:rPr lang="en-US" sz="1200" b="1" dirty="0"/>
              <a:t>labeler-written prompts </a:t>
            </a:r>
            <a:r>
              <a:rPr lang="en-US" sz="1200" dirty="0"/>
              <a:t>and </a:t>
            </a:r>
            <a:r>
              <a:rPr lang="en-US" sz="1200" b="1" dirty="0"/>
              <a:t>prompts submitted through the OpenAI API</a:t>
            </a:r>
            <a:r>
              <a:rPr lang="en-US" sz="1200" dirty="0"/>
              <a:t>...“ (Abstract, p. 1)</a:t>
            </a:r>
          </a:p>
          <a:p>
            <a:pPr marL="0" indent="0">
              <a:lnSpc>
                <a:spcPct val="115000"/>
              </a:lnSpc>
              <a:spcBef>
                <a:spcPts val="600"/>
              </a:spcBef>
              <a:buNone/>
            </a:pPr>
            <a:endParaRPr lang="en-US" sz="1200" dirty="0"/>
          </a:p>
          <a:p>
            <a:pPr marL="0" indent="0">
              <a:lnSpc>
                <a:spcPct val="115000"/>
              </a:lnSpc>
              <a:spcBef>
                <a:spcPts val="600"/>
              </a:spcBef>
              <a:buNone/>
            </a:pPr>
            <a:r>
              <a:rPr lang="en-US" sz="1200" dirty="0"/>
              <a:t>"To avoid the models learning potentially sensitive customer details, we </a:t>
            </a:r>
            <a:r>
              <a:rPr lang="en-US" sz="1200" b="1" dirty="0"/>
              <a:t>filter all prompts in the training split for personally identifiable information (PII)</a:t>
            </a:r>
            <a:r>
              <a:rPr lang="en-US" sz="1200" dirty="0"/>
              <a:t>. We </a:t>
            </a:r>
            <a:r>
              <a:rPr lang="en-US" sz="1200" b="1" dirty="0"/>
              <a:t>heuristically deduplicate prompts by checking for prompts that share a long common prefix</a:t>
            </a:r>
            <a:r>
              <a:rPr lang="en-US" sz="1200" dirty="0"/>
              <a:t>, and we </a:t>
            </a:r>
            <a:r>
              <a:rPr lang="en-US" sz="1200" b="1" dirty="0"/>
              <a:t>limit the number of prompts to 200 per user ID</a:t>
            </a:r>
            <a:r>
              <a:rPr lang="en-US" sz="1200" dirty="0"/>
              <a:t>.“ (Section 3.2, p. 6)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"To train the very first </a:t>
            </a:r>
            <a:r>
              <a:rPr lang="en-US" sz="1200" dirty="0" err="1"/>
              <a:t>InstructGPT</a:t>
            </a:r>
            <a:r>
              <a:rPr lang="en-US" sz="1200" dirty="0"/>
              <a:t> models, we asked labelers to write prompts themselves. This is because we needed an initial source of instruction-like prompts to bootstrap the process, and these kinds of prompts weren’t often submitted to the regular GPT-3 models on the API.“ (Section 3.2, p. 7)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9878D-E57B-489E-B3EE-7728EDE7A0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2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F3CD43-3BA7-1434-52FA-C6352C4FB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114FF1-373A-0E51-B25F-1E87D65B74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12E2D9-C56F-8196-D717-B89637C266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15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sz="1200" dirty="0"/>
              <a:t>"We first </a:t>
            </a:r>
            <a:r>
              <a:rPr lang="en-US" sz="1200" b="1" dirty="0"/>
              <a:t>hire a team of 40 contractors to label our data</a:t>
            </a:r>
            <a:r>
              <a:rPr lang="en-US" sz="1200" dirty="0"/>
              <a:t>, </a:t>
            </a:r>
            <a:r>
              <a:rPr lang="en-US" sz="1200" b="1" dirty="0"/>
              <a:t>based on their performance on a screening test</a:t>
            </a:r>
            <a:r>
              <a:rPr lang="en-US" sz="1200" dirty="0"/>
              <a:t> (see Section 3.4 and Appendix B.1 for more details).“ (Section 1, p. 2)</a:t>
            </a:r>
          </a:p>
          <a:p>
            <a:pPr marL="0" indent="0">
              <a:lnSpc>
                <a:spcPct val="115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endParaRPr lang="en-US" sz="1200" dirty="0"/>
          </a:p>
          <a:p>
            <a:pPr marL="0" indent="0">
              <a:lnSpc>
                <a:spcPct val="115000"/>
              </a:lnSpc>
              <a:spcBef>
                <a:spcPts val="600"/>
              </a:spcBef>
              <a:buNone/>
            </a:pPr>
            <a:r>
              <a:rPr lang="en-US" sz="1200" dirty="0"/>
              <a:t>"Our </a:t>
            </a:r>
            <a:r>
              <a:rPr lang="en-US" sz="1200" b="1" dirty="0"/>
              <a:t>aim was to select a group of labelers who were sensitive to the preferences of different demographic groups</a:t>
            </a:r>
            <a:r>
              <a:rPr lang="en-US" sz="1200" dirty="0"/>
              <a:t>, and who were </a:t>
            </a:r>
            <a:r>
              <a:rPr lang="en-US" sz="1200" b="1" dirty="0"/>
              <a:t>good at identifying outputs that were potentially harmful</a:t>
            </a:r>
            <a:r>
              <a:rPr lang="en-US" sz="1200" dirty="0"/>
              <a:t>. Thus, </a:t>
            </a:r>
            <a:r>
              <a:rPr lang="en-US" sz="1200" b="1" dirty="0"/>
              <a:t>we conducted a screening test designed to measure labeler performance on these axes</a:t>
            </a:r>
            <a:r>
              <a:rPr lang="en-US" sz="1200" dirty="0"/>
              <a:t>.“ (Section 3.4, p. 7)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6AD025-F7DF-BDF6-DE25-29874C1BE4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9878D-E57B-489E-B3EE-7728EDE7A0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23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6EE07-722C-ED10-F23F-786CFE04A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10597-1AF2-563B-FE8B-3AA088116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B55C2-6C46-6DDA-1645-E265F3BA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2025-10-28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D7D6E-D364-EA38-B6B5-EAAC0C503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CCE6A-825E-AD33-11B1-1544D67DE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07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93635-1BD3-3866-062C-F6B4AF6DD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B35900-AA31-9CEA-72E5-9AC1EECE2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7F5A8-2324-4F0A-8A72-AB9D8D93A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2025-10-28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01A3C-8EE2-4700-3DAC-972FCEABB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86EB3-8881-962F-A76B-15ADD4E91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74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CBF879-B1DC-45C0-0F26-862619A332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0B3E7-A370-7B37-8C81-962D530BA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015EF-E88B-34AB-842E-5D4721F0F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2025-10-28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0F0E2-EA6D-3A2E-21F0-EC219E950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635F7-473D-A28C-40F9-D4463A0A1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4B917-04E9-1067-3014-05174744C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40D2A-A701-7BBF-1170-949B519C4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5FE47-0488-A37F-BB96-FF2CB0665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2025-10-28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E54B1-5271-75E8-12FD-C26C947BA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27259-9EC7-7C68-8E66-614BCE832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20675-E190-B286-15F8-47EE6F284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B0306-A351-AFDD-188A-9FF64776E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8748D-E474-C62D-462E-FC79592B9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2025-10-28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64CE8-3C4F-35A7-3284-4EC57DF08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D101B-6C37-670E-B3BC-4C44D775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5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6A949-24C5-2EED-8348-073A287F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ED4E1-57B2-1E42-9851-2968CFB75D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744EF2-1E2C-0930-47C6-C8F8A2A95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AB994-27C6-86F3-9DDB-200DCC3C9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2025-10-28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91D60-D9D7-4633-A497-1F7FEC0AB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0F920-3EE4-84DA-B2F5-43B4F6E87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0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D61D3-E146-E068-DB71-916FCF79D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0243B-C5EF-338C-6A79-FD0EEEC82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A0650-BCA7-BE49-359B-C74E6C260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00E829-6AD8-1D29-12EA-3D3016C8DE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2DC68C-A064-A5AE-A0DA-02DC48C78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31E91C-749D-8865-B3C2-138C98115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2025-10-28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3F05DC-F945-600C-D512-84D533FCF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00083-3659-7582-C4DA-A77C6F6EA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44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3D0-F836-E7DB-AAFC-9A23A2EEB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4F6664-DE23-E28D-D879-2FF7DE9AC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2025-10-28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C458A6-6C20-C6D2-10A7-D2FCD4569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E4CFB-C7F0-B1F8-69CC-14C13DA16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3663A-48AA-29B2-D92E-77355A2DD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2025-10-28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820725-27A0-6268-53E6-569030C1E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2FA0B-8917-C559-2ECB-091BF11E7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40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0ED1E-542B-0B53-D156-CA386686E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7DA33-5E50-E505-6D39-F9D67D831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10FB00-003D-1A04-D38D-30539EA6B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24742-E978-1567-2EAB-79AFD472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2025-10-28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D98BB-1A9E-C208-30A9-07AD9F91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ECCE8-207A-2625-271D-53A149505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73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D9261-D815-7DA6-E761-0C1AB7C80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26252-12FC-2FE5-DFA4-2A6A3D65D2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C2F796-B9BD-22B7-8741-1C8458A35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168EB-E09A-2BE8-4B83-28E79D43A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2025-10-28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E0E73-C221-B0BC-F0FA-0173F7ABE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82E26-D923-EB9B-B799-0D7745EC8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31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F6A403-5841-8C77-04A4-E6F1F02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0D927-291E-9EB2-E3A8-88CBF4B69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2AAE6-DFA0-9AF1-8512-9836BA8B45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65F9F5-D4B5-4EB9-A01F-29DBFF511CA8}" type="datetimeFigureOut">
              <a:rPr lang="en-US" smtClean="0"/>
              <a:t>2025-10-28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B143F-48EE-AF52-5A2D-A3E355FD37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7B534-4A0C-267F-13E9-E71412640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0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D8BA0-1295-49EF-52E0-BD2381C992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Section 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5DC3088-C7C7-0ED1-D85B-8387308F7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Methodology Phase 1: Supervised Fine-Tuning (SFT) &amp;</a:t>
            </a:r>
          </a:p>
          <a:p>
            <a:r>
              <a:rPr lang="en-US" dirty="0"/>
              <a:t>Data Collection</a:t>
            </a:r>
          </a:p>
        </p:txBody>
      </p:sp>
    </p:spTree>
    <p:extLst>
      <p:ext uri="{BB962C8B-B14F-4D97-AF65-F5344CB8AC3E}">
        <p14:creationId xmlns:p14="http://schemas.microsoft.com/office/powerpoint/2010/main" val="481744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7DCA3-C464-F0F6-3ECE-D8F13D3B8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149" y="365125"/>
            <a:ext cx="11407515" cy="849078"/>
          </a:xfrm>
        </p:spPr>
        <p:txBody>
          <a:bodyPr>
            <a:norm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Methodology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F899B-C6B2-1335-AE87-5E057C42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151" y="1491521"/>
            <a:ext cx="11407515" cy="499172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Abadi" panose="020B0604020104020204" pitchFamily="34" charset="0"/>
              </a:rPr>
              <a:t>The </a:t>
            </a:r>
            <a:r>
              <a:rPr lang="en-US" dirty="0" err="1">
                <a:latin typeface="Abadi" panose="020B0604020104020204" pitchFamily="34" charset="0"/>
              </a:rPr>
              <a:t>InstructGPT</a:t>
            </a:r>
            <a:r>
              <a:rPr lang="en-US" dirty="0">
                <a:latin typeface="Abadi" panose="020B0604020104020204" pitchFamily="34" charset="0"/>
              </a:rPr>
              <a:t> methodology employs </a:t>
            </a:r>
            <a:r>
              <a:rPr lang="en-US" b="1" dirty="0">
                <a:latin typeface="Abadi" panose="020B0604020104020204" pitchFamily="34" charset="0"/>
              </a:rPr>
              <a:t>three main stages </a:t>
            </a:r>
            <a:r>
              <a:rPr lang="en-US" dirty="0">
                <a:latin typeface="Abadi" panose="020B0604020104020204" pitchFamily="34" charset="0"/>
              </a:rPr>
              <a:t>to align large language models (LLMs) with explicit and implicit user intentions, aiming for outputs that are </a:t>
            </a:r>
            <a:r>
              <a:rPr lang="en-US" b="1" dirty="0">
                <a:latin typeface="Abadi" panose="020B0604020104020204" pitchFamily="34" charset="0"/>
              </a:rPr>
              <a:t>helpful, honest, and harmless</a:t>
            </a:r>
            <a:r>
              <a:rPr lang="en-US" dirty="0">
                <a:latin typeface="Abadi" panose="020B0604020104020204" pitchFamily="34" charset="0"/>
              </a:rPr>
              <a:t>.</a:t>
            </a:r>
          </a:p>
          <a:p>
            <a:pPr marL="274320" indent="0">
              <a:lnSpc>
                <a:spcPct val="110000"/>
              </a:lnSpc>
              <a:buNone/>
            </a:pPr>
            <a:r>
              <a:rPr lang="en-US" sz="2400" dirty="0">
                <a:latin typeface="Abadi" panose="020B0604020104020204" pitchFamily="34" charset="0"/>
              </a:rPr>
              <a:t>"</a:t>
            </a:r>
            <a:r>
              <a:rPr lang="en-US" sz="2400" i="1" dirty="0">
                <a:latin typeface="Abadi" panose="020B0604020104020204" pitchFamily="34" charset="0"/>
              </a:rPr>
              <a:t>Making language models bigger does not inherently make them better at following a user's intent. For example, </a:t>
            </a:r>
            <a:r>
              <a:rPr lang="en-US" sz="2400" b="1" i="1" dirty="0">
                <a:latin typeface="Abadi" panose="020B0604020104020204" pitchFamily="34" charset="0"/>
              </a:rPr>
              <a:t>large language models can generate outputs that are untruthful, toxic, or simply not helpful to the user</a:t>
            </a:r>
            <a:r>
              <a:rPr lang="en-US" sz="2400" i="1" dirty="0">
                <a:latin typeface="Abadi" panose="020B0604020104020204" pitchFamily="34" charset="0"/>
              </a:rPr>
              <a:t>.</a:t>
            </a:r>
            <a:r>
              <a:rPr lang="en-US" sz="2400" dirty="0">
                <a:latin typeface="Abadi" panose="020B0604020104020204" pitchFamily="34" charset="0"/>
              </a:rPr>
              <a:t>“</a:t>
            </a:r>
            <a:r>
              <a:rPr lang="en-US" sz="1900" dirty="0">
                <a:latin typeface="Abadi" panose="020B0604020104020204" pitchFamily="34" charset="0"/>
              </a:rPr>
              <a:t> </a:t>
            </a:r>
            <a:r>
              <a:rPr lang="en-US" sz="2100" i="1" dirty="0">
                <a:latin typeface="Abadi" panose="020B0604020104020204" pitchFamily="34" charset="0"/>
              </a:rPr>
              <a:t>(Section 1, p. 1)</a:t>
            </a:r>
            <a:endParaRPr lang="en-US" sz="2100" dirty="0">
              <a:latin typeface="Abadi" panose="020B0604020104020204" pitchFamily="34" charset="0"/>
            </a:endParaRPr>
          </a:p>
          <a:p>
            <a:pPr marL="274320" indent="0">
              <a:lnSpc>
                <a:spcPct val="110000"/>
              </a:lnSpc>
              <a:buNone/>
            </a:pPr>
            <a:r>
              <a:rPr lang="en-US" sz="2200" dirty="0">
                <a:latin typeface="Abadi" panose="020B0604020104020204" pitchFamily="34" charset="0"/>
              </a:rPr>
              <a:t>"</a:t>
            </a:r>
            <a:r>
              <a:rPr lang="en-US" sz="2200" i="1" dirty="0">
                <a:latin typeface="Abadi" panose="020B0604020104020204" pitchFamily="34" charset="0"/>
              </a:rPr>
              <a:t>Using the language of Askell et al. (2021), </a:t>
            </a:r>
            <a:r>
              <a:rPr lang="en-US" sz="2200" b="1" i="1" dirty="0">
                <a:latin typeface="Abadi" panose="020B0604020104020204" pitchFamily="34" charset="0"/>
              </a:rPr>
              <a:t>we want language models to be helpful </a:t>
            </a:r>
            <a:r>
              <a:rPr lang="en-US" sz="2200" i="1" dirty="0">
                <a:latin typeface="Abadi" panose="020B0604020104020204" pitchFamily="34" charset="0"/>
              </a:rPr>
              <a:t>(they should help the user solve their task), </a:t>
            </a:r>
            <a:r>
              <a:rPr lang="en-US" sz="2200" b="1" i="1" dirty="0">
                <a:latin typeface="Abadi" panose="020B0604020104020204" pitchFamily="34" charset="0"/>
              </a:rPr>
              <a:t>honest</a:t>
            </a:r>
            <a:r>
              <a:rPr lang="en-US" sz="2200" i="1" dirty="0">
                <a:latin typeface="Abadi" panose="020B0604020104020204" pitchFamily="34" charset="0"/>
              </a:rPr>
              <a:t> (they shouldn’t fabricate information or mislead the user), and </a:t>
            </a:r>
            <a:r>
              <a:rPr lang="en-US" sz="2200" b="1" i="1" dirty="0">
                <a:latin typeface="Abadi" panose="020B0604020104020204" pitchFamily="34" charset="0"/>
              </a:rPr>
              <a:t>harmless</a:t>
            </a:r>
            <a:r>
              <a:rPr lang="en-US" sz="2200" i="1" dirty="0">
                <a:latin typeface="Abadi" panose="020B0604020104020204" pitchFamily="34" charset="0"/>
              </a:rPr>
              <a:t> (they should not cause physical, psychological, or social harm to people or the environment).</a:t>
            </a:r>
            <a:r>
              <a:rPr lang="en-US" sz="2200" dirty="0">
                <a:latin typeface="Abadi" panose="020B0604020104020204" pitchFamily="34" charset="0"/>
              </a:rPr>
              <a:t>“</a:t>
            </a:r>
            <a:r>
              <a:rPr lang="en-US" sz="1700" dirty="0">
                <a:latin typeface="Abadi" panose="020B0604020104020204" pitchFamily="34" charset="0"/>
              </a:rPr>
              <a:t> </a:t>
            </a:r>
            <a:r>
              <a:rPr lang="en-US" sz="2100" i="1" dirty="0">
                <a:latin typeface="Abadi" panose="020B0604020104020204" pitchFamily="34" charset="0"/>
              </a:rPr>
              <a:t>(Section 1, p. 2)</a:t>
            </a:r>
            <a:endParaRPr lang="en-US" sz="2100" dirty="0">
              <a:latin typeface="Abadi" panose="020B0604020104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Abadi" panose="020B0604020104020204" pitchFamily="34" charset="0"/>
              </a:rPr>
              <a:t>This approach uses </a:t>
            </a:r>
            <a:r>
              <a:rPr lang="en-US" b="1" dirty="0">
                <a:latin typeface="Abadi" panose="020B0604020104020204" pitchFamily="34" charset="0"/>
              </a:rPr>
              <a:t>Reinforcement Learning from Human Feedback (RLHF)</a:t>
            </a:r>
            <a:r>
              <a:rPr lang="en-US" dirty="0">
                <a:latin typeface="Abadi" panose="020B0604020104020204" pitchFamily="34" charset="0"/>
              </a:rPr>
              <a:t> to fine-tune a pretrained GPT-3 model.</a:t>
            </a:r>
          </a:p>
        </p:txBody>
      </p:sp>
    </p:spTree>
    <p:extLst>
      <p:ext uri="{BB962C8B-B14F-4D97-AF65-F5344CB8AC3E}">
        <p14:creationId xmlns:p14="http://schemas.microsoft.com/office/powerpoint/2010/main" val="444257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E2BF4-3135-C7BE-E102-636A13DD4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F739B-7070-24E7-5979-F744DE831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041" y="1349114"/>
            <a:ext cx="4384623" cy="5284034"/>
          </a:xfrm>
        </p:spPr>
        <p:txBody>
          <a:bodyPr>
            <a:normAutofit fontScale="62500" lnSpcReduction="20000"/>
          </a:bodyPr>
          <a:lstStyle/>
          <a:p>
            <a:pPr marL="274320">
              <a:lnSpc>
                <a:spcPct val="110000"/>
              </a:lnSpc>
              <a:buFont typeface="+mj-lt"/>
              <a:buAutoNum type="arabicPeriod"/>
            </a:pPr>
            <a:r>
              <a:rPr lang="en-US" b="1" dirty="0">
                <a:latin typeface="Abadi" panose="020B0604020104020204" pitchFamily="34" charset="0"/>
              </a:rPr>
              <a:t>Supervised Fine-Tuning (SFT):</a:t>
            </a:r>
            <a:r>
              <a:rPr lang="en-US" dirty="0">
                <a:latin typeface="Abadi" panose="020B0604020104020204" pitchFamily="34" charset="0"/>
              </a:rPr>
              <a:t> A pretrained GPT-3 model is fine-tuned on a dataset consisting of </a:t>
            </a:r>
            <a:r>
              <a:rPr lang="en-US" b="1" dirty="0">
                <a:latin typeface="Abadi" panose="020B0604020104020204" pitchFamily="34" charset="0"/>
              </a:rPr>
              <a:t>prompts paired with human-written demonstrations </a:t>
            </a:r>
            <a:r>
              <a:rPr lang="en-US" dirty="0">
                <a:latin typeface="Abadi" panose="020B0604020104020204" pitchFamily="34" charset="0"/>
              </a:rPr>
              <a:t>of the desired output.</a:t>
            </a:r>
            <a:r>
              <a:rPr lang="en-US" sz="2200" dirty="0">
                <a:latin typeface="Abadi" panose="020B0604020104020204" pitchFamily="34" charset="0"/>
              </a:rPr>
              <a:t> </a:t>
            </a:r>
            <a:r>
              <a:rPr lang="en-US" sz="2200" i="1" dirty="0">
                <a:latin typeface="Abadi" panose="020B0604020104020204" pitchFamily="34" charset="0"/>
              </a:rPr>
              <a:t>(Section 3.1, p. 6)</a:t>
            </a:r>
            <a:endParaRPr lang="en-US" sz="2200" dirty="0">
              <a:latin typeface="Abadi" panose="020B0604020104020204" pitchFamily="34" charset="0"/>
            </a:endParaRPr>
          </a:p>
          <a:p>
            <a:pPr marL="274320">
              <a:lnSpc>
                <a:spcPct val="110000"/>
              </a:lnSpc>
              <a:buFont typeface="+mj-lt"/>
              <a:buAutoNum type="arabicPeriod"/>
            </a:pPr>
            <a:r>
              <a:rPr lang="en-US" b="1" dirty="0">
                <a:latin typeface="Abadi" panose="020B0604020104020204" pitchFamily="34" charset="0"/>
              </a:rPr>
              <a:t>Reward Model (RM) Training:</a:t>
            </a:r>
            <a:r>
              <a:rPr lang="en-US" dirty="0">
                <a:latin typeface="Abadi" panose="020B0604020104020204" pitchFamily="34" charset="0"/>
              </a:rPr>
              <a:t> Human labelers rank multiple candidate model outputs for a given prompt, creating a dataset of human preferences. </a:t>
            </a:r>
            <a:r>
              <a:rPr lang="en-US" b="1" dirty="0">
                <a:latin typeface="Abadi" panose="020B0604020104020204" pitchFamily="34" charset="0"/>
              </a:rPr>
              <a:t>A separate model (the RM) is trained to predict which outputs humans prefer</a:t>
            </a:r>
            <a:r>
              <a:rPr lang="en-US" dirty="0">
                <a:latin typeface="Abadi" panose="020B0604020104020204" pitchFamily="34" charset="0"/>
              </a:rPr>
              <a:t>. </a:t>
            </a:r>
            <a:r>
              <a:rPr lang="en-US" sz="2200" i="1" dirty="0">
                <a:latin typeface="Abadi" panose="020B0604020104020204" pitchFamily="34" charset="0"/>
              </a:rPr>
              <a:t>(Section 3.1, p. 6)</a:t>
            </a:r>
            <a:endParaRPr lang="en-US" sz="2200" dirty="0">
              <a:latin typeface="Abadi" panose="020B0604020104020204" pitchFamily="34" charset="0"/>
            </a:endParaRPr>
          </a:p>
          <a:p>
            <a:pPr marL="274320">
              <a:lnSpc>
                <a:spcPct val="110000"/>
              </a:lnSpc>
              <a:buFont typeface="+mj-lt"/>
              <a:buAutoNum type="arabicPeriod"/>
            </a:pPr>
            <a:r>
              <a:rPr lang="en-US" b="1" dirty="0">
                <a:latin typeface="Abadi" panose="020B0604020104020204" pitchFamily="34" charset="0"/>
              </a:rPr>
              <a:t>Reinforcement Learning (RL) via PPO:</a:t>
            </a:r>
            <a:r>
              <a:rPr lang="en-US" dirty="0">
                <a:latin typeface="Abadi" panose="020B0604020104020204" pitchFamily="34" charset="0"/>
              </a:rPr>
              <a:t> The SFT model is further fine-tuned </a:t>
            </a:r>
            <a:r>
              <a:rPr lang="en-US" b="1" dirty="0">
                <a:latin typeface="Abadi" panose="020B0604020104020204" pitchFamily="34" charset="0"/>
              </a:rPr>
              <a:t>using Proximal Policy Optimization (PPO)</a:t>
            </a:r>
            <a:r>
              <a:rPr lang="en-US" dirty="0">
                <a:latin typeface="Abadi" panose="020B0604020104020204" pitchFamily="34" charset="0"/>
              </a:rPr>
              <a:t>, leveraging the RM's prediction score as a reward signal. </a:t>
            </a:r>
            <a:r>
              <a:rPr lang="en-US" sz="2200" i="1" dirty="0">
                <a:latin typeface="Abadi" panose="020B0604020104020204" pitchFamily="34" charset="0"/>
              </a:rPr>
              <a:t>(Section 3.1, p. 6)</a:t>
            </a:r>
            <a:endParaRPr lang="en-US" sz="2200" dirty="0">
              <a:latin typeface="Abadi" panose="020B06040201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2BB355-6D3B-FBE7-2CDB-17E408313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49" y="1349114"/>
            <a:ext cx="6900052" cy="39723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4380AD-0FC6-2AD6-D526-B2DCA9BCEC1F}"/>
              </a:ext>
            </a:extLst>
          </p:cNvPr>
          <p:cNvSpPr txBox="1"/>
          <p:nvPr/>
        </p:nvSpPr>
        <p:spPr>
          <a:xfrm>
            <a:off x="6240336" y="5433934"/>
            <a:ext cx="1191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Abadi" panose="020B0604020104020204" pitchFamily="34" charset="0"/>
              </a:rPr>
              <a:t>(Fig. 2, Page 3)</a:t>
            </a:r>
            <a:endParaRPr lang="en-US" sz="12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2960134-EDE3-C7FC-9946-A2D583799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149" y="365125"/>
            <a:ext cx="11407515" cy="849078"/>
          </a:xfrm>
        </p:spPr>
        <p:txBody>
          <a:bodyPr>
            <a:norm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Methodology Overview – The 3 Steps</a:t>
            </a:r>
          </a:p>
        </p:txBody>
      </p:sp>
    </p:spTree>
    <p:extLst>
      <p:ext uri="{BB962C8B-B14F-4D97-AF65-F5344CB8AC3E}">
        <p14:creationId xmlns:p14="http://schemas.microsoft.com/office/powerpoint/2010/main" val="3134095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A1D8B0-191D-62A0-6E59-12FE31343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3D11D-BFCA-F66A-D5E9-274B6869F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149" y="365125"/>
            <a:ext cx="11407515" cy="849078"/>
          </a:xfrm>
        </p:spPr>
        <p:txBody>
          <a:bodyPr>
            <a:norm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Step 1 - Supervised Fine-Tuning (SFT)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53631-EA2E-F4BA-8C38-ADDBDC8EA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149" y="1394085"/>
            <a:ext cx="11407515" cy="531401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5000"/>
              </a:lnSpc>
              <a:buNone/>
            </a:pPr>
            <a:r>
              <a:rPr lang="en-US" sz="2400" dirty="0"/>
              <a:t>Supervised Fine-Tuning (SFT) is the </a:t>
            </a:r>
            <a:r>
              <a:rPr lang="en-US" sz="2400" b="1" dirty="0"/>
              <a:t>initial phase</a:t>
            </a:r>
            <a:r>
              <a:rPr lang="en-US" sz="2400" dirty="0"/>
              <a:t> of the </a:t>
            </a:r>
            <a:r>
              <a:rPr lang="en-US" sz="2400" dirty="0" err="1"/>
              <a:t>InstructGPT</a:t>
            </a:r>
            <a:r>
              <a:rPr lang="en-US" sz="2400" dirty="0"/>
              <a:t> pipeline, establishing the crucial base policy.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2400" dirty="0"/>
              <a:t>The primary goal is to use </a:t>
            </a:r>
            <a:r>
              <a:rPr lang="en-US" sz="2400" b="1" dirty="0"/>
              <a:t>Behavior Cloning (BC)</a:t>
            </a:r>
            <a:r>
              <a:rPr lang="en-US" sz="2400" dirty="0"/>
              <a:t> to fine-tune a pretrained GPT-3 model on human demonstrations, teaching it basic instruction-following behavior.</a:t>
            </a:r>
            <a:r>
              <a:rPr lang="en-US" sz="1400" dirty="0"/>
              <a:t> (Section 3.1, p. 6)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2400" dirty="0"/>
              <a:t>Human labelers wrote responses demonstrating the desired output behavior. The GPT-3 model was fine-tuned on these prompt-demonstration pairs using standard supervised learning techniques.</a:t>
            </a:r>
            <a:r>
              <a:rPr lang="en-US" sz="1400" dirty="0"/>
              <a:t> </a:t>
            </a:r>
            <a:r>
              <a:rPr lang="en-US" sz="1400" i="1" dirty="0"/>
              <a:t>(Section 3.1, p. 6; Section 3.4, p. 7)</a:t>
            </a:r>
            <a:endParaRPr lang="en-US" sz="1400" dirty="0"/>
          </a:p>
          <a:p>
            <a:pPr marL="0" indent="0">
              <a:lnSpc>
                <a:spcPct val="95000"/>
              </a:lnSpc>
              <a:buNone/>
            </a:pPr>
            <a:r>
              <a:rPr lang="en-US" sz="2400" dirty="0"/>
              <a:t>While SFT models began to </a:t>
            </a:r>
            <a:r>
              <a:rPr lang="en-US" sz="2400" b="1" dirty="0"/>
              <a:t>overfit on the validation loss after only 1 epoch</a:t>
            </a:r>
            <a:r>
              <a:rPr lang="en-US" sz="2400" dirty="0"/>
              <a:t>, the authors chose to continue training for up to </a:t>
            </a:r>
            <a:r>
              <a:rPr lang="en-US" sz="2400" b="1" dirty="0"/>
              <a:t>16 epochs</a:t>
            </a:r>
            <a:r>
              <a:rPr lang="en-US" sz="2400" dirty="0"/>
              <a:t>. This was because training longer, despite the validation loss increasing, </a:t>
            </a:r>
            <a:r>
              <a:rPr lang="en-US" sz="2400" b="1" dirty="0"/>
              <a:t>improved the Reward Model (RM) score and the final human preference ratings</a:t>
            </a:r>
            <a:r>
              <a:rPr lang="en-US" sz="2400" dirty="0"/>
              <a:t>. This highlights that standard validation loss was not the best proxy for alignment quality.</a:t>
            </a:r>
            <a:r>
              <a:rPr lang="en-US" sz="1400" dirty="0"/>
              <a:t> </a:t>
            </a:r>
            <a:r>
              <a:rPr lang="en-US" sz="1400" i="1" dirty="0"/>
              <a:t>(Section 3.4, p. 7)</a:t>
            </a:r>
            <a:endParaRPr lang="en-US" sz="1400" dirty="0"/>
          </a:p>
          <a:p>
            <a:pPr marL="0" indent="0">
              <a:lnSpc>
                <a:spcPct val="95000"/>
              </a:lnSpc>
              <a:buNone/>
            </a:pPr>
            <a:r>
              <a:rPr lang="en-US" sz="2400" dirty="0"/>
              <a:t>This step results in the </a:t>
            </a:r>
            <a:r>
              <a:rPr lang="en-US" sz="2400" b="1" dirty="0"/>
              <a:t>SFT model</a:t>
            </a:r>
            <a:r>
              <a:rPr lang="en-US" sz="2400" dirty="0"/>
              <a:t>, which serves as the supervised policy used for generating samples in the subsequent RLHF steps.</a:t>
            </a:r>
            <a:r>
              <a:rPr lang="en-US" sz="1400" dirty="0"/>
              <a:t> </a:t>
            </a:r>
            <a:r>
              <a:rPr lang="en-US" sz="1400" i="1" dirty="0"/>
              <a:t>(Section 3.1, p. 6)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75172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F92AC3-C227-3D47-C491-5AA292699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44389-C0B8-7808-D736-CADCD7DE0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149" y="365125"/>
            <a:ext cx="11407515" cy="849078"/>
          </a:xfrm>
        </p:spPr>
        <p:txBody>
          <a:bodyPr>
            <a:norm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Step 1 (SFT): Data Collection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C3017-DA22-6EDB-50FB-C2D722C00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149" y="1278610"/>
            <a:ext cx="11407515" cy="54864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5000"/>
              </a:lnSpc>
              <a:spcBef>
                <a:spcPts val="600"/>
              </a:spcBef>
              <a:buNone/>
            </a:pPr>
            <a:r>
              <a:rPr lang="en-US" sz="1800" dirty="0"/>
              <a:t>The SFT dataset was built from two primary, complementary sources:</a:t>
            </a:r>
          </a:p>
          <a:p>
            <a:pPr marL="342900" indent="-274320">
              <a:lnSpc>
                <a:spcPct val="115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/>
              <a:t>Source 1: API Prompts (Bulk Data)</a:t>
            </a:r>
          </a:p>
          <a:p>
            <a:pPr marL="320040" indent="0">
              <a:lnSpc>
                <a:spcPct val="115000"/>
              </a:lnSpc>
              <a:spcBef>
                <a:spcPts val="400"/>
              </a:spcBef>
              <a:buNone/>
            </a:pPr>
            <a:r>
              <a:rPr lang="en-US" sz="1800" dirty="0"/>
              <a:t>The majority were text prompts submitted to the OpenAI API, gathered from users interacting with earlier </a:t>
            </a:r>
            <a:r>
              <a:rPr lang="en-US" sz="1800" dirty="0" err="1"/>
              <a:t>InstructGPT</a:t>
            </a:r>
            <a:r>
              <a:rPr lang="en-US" sz="1800" dirty="0"/>
              <a:t> models on the API Playground. </a:t>
            </a:r>
            <a:r>
              <a:rPr lang="en-US" sz="1600" dirty="0"/>
              <a:t>(Section 3.2, p. 6; Appendix A.2.2, p. 30)</a:t>
            </a:r>
          </a:p>
          <a:p>
            <a:pPr marL="320040" indent="0">
              <a:lnSpc>
                <a:spcPct val="115000"/>
              </a:lnSpc>
              <a:spcBef>
                <a:spcPts val="400"/>
              </a:spcBef>
              <a:buNone/>
            </a:pPr>
            <a:r>
              <a:rPr lang="en-US" sz="1800" b="1" dirty="0"/>
              <a:t>Data Cleaning</a:t>
            </a:r>
            <a:r>
              <a:rPr lang="en-US" sz="1800" dirty="0"/>
              <a:t>: This API data was subject to stringent cleaning: it was </a:t>
            </a:r>
            <a:r>
              <a:rPr lang="en-US" sz="1800" b="1" dirty="0"/>
              <a:t>filtered to remove Personally Identifiable Information</a:t>
            </a:r>
            <a:r>
              <a:rPr lang="en-US" sz="1800" dirty="0"/>
              <a:t> (PII) and </a:t>
            </a:r>
            <a:r>
              <a:rPr lang="en-US" sz="1800" b="1" dirty="0"/>
              <a:t>heuristically de-duplicated </a:t>
            </a:r>
            <a:r>
              <a:rPr lang="en-US" sz="1800" dirty="0"/>
              <a:t>(checking for long common prefixes, and </a:t>
            </a:r>
            <a:r>
              <a:rPr lang="en-US" sz="1800" b="1" dirty="0"/>
              <a:t>limiting the number of prompts </a:t>
            </a:r>
            <a:r>
              <a:rPr lang="en-US" sz="1800" dirty="0"/>
              <a:t>to 200 per user ID). </a:t>
            </a:r>
            <a:r>
              <a:rPr lang="en-US" sz="1600" dirty="0"/>
              <a:t>(Section 3.2, p. 6)</a:t>
            </a:r>
          </a:p>
          <a:p>
            <a:pPr marL="342900" indent="-274320">
              <a:lnSpc>
                <a:spcPct val="115000"/>
              </a:lnSpc>
              <a:spcBef>
                <a:spcPts val="600"/>
              </a:spcBef>
              <a:buFont typeface="+mj-lt"/>
              <a:buAutoNum type="arabicPeriod" startAt="2"/>
            </a:pPr>
            <a:r>
              <a:rPr lang="en-US" sz="1800" b="1" dirty="0"/>
              <a:t>Source 2: Labeler-Written Examples (Bootstrapping)</a:t>
            </a:r>
          </a:p>
          <a:p>
            <a:pPr marL="320040" indent="0">
              <a:lnSpc>
                <a:spcPct val="115000"/>
              </a:lnSpc>
              <a:spcBef>
                <a:spcPts val="400"/>
              </a:spcBef>
              <a:buNone/>
            </a:pPr>
            <a:r>
              <a:rPr lang="en-US" sz="1800" dirty="0"/>
              <a:t>These were necessary to bootstrap the process, as the base GPT-3 did not initially receive many instruction-like prompts. It included:</a:t>
            </a:r>
          </a:p>
          <a:p>
            <a:pPr marL="640080" indent="-182880">
              <a:lnSpc>
                <a:spcPct val="115000"/>
              </a:lnSpc>
              <a:spcBef>
                <a:spcPts val="400"/>
              </a:spcBef>
            </a:pPr>
            <a:r>
              <a:rPr lang="en-US" sz="1800" dirty="0"/>
              <a:t>"Plain" </a:t>
            </a:r>
            <a:r>
              <a:rPr lang="en-US" sz="1800" b="1" dirty="0"/>
              <a:t>arbitrary tasks</a:t>
            </a:r>
            <a:r>
              <a:rPr lang="en-US" sz="1800" dirty="0"/>
              <a:t>.</a:t>
            </a:r>
          </a:p>
          <a:p>
            <a:pPr marL="640080" indent="-182880">
              <a:lnSpc>
                <a:spcPct val="115000"/>
              </a:lnSpc>
              <a:spcBef>
                <a:spcPts val="400"/>
              </a:spcBef>
            </a:pPr>
            <a:r>
              <a:rPr lang="en-US" sz="1800" dirty="0"/>
              <a:t>"Few-shot" </a:t>
            </a:r>
            <a:r>
              <a:rPr lang="en-US" sz="1800" b="1" dirty="0"/>
              <a:t>instruction/query pairs</a:t>
            </a:r>
            <a:r>
              <a:rPr lang="en-US" sz="1800" dirty="0"/>
              <a:t>.</a:t>
            </a:r>
          </a:p>
          <a:p>
            <a:pPr marL="640080" indent="-182880">
              <a:lnSpc>
                <a:spcPct val="115000"/>
              </a:lnSpc>
              <a:spcBef>
                <a:spcPts val="400"/>
              </a:spcBef>
            </a:pPr>
            <a:r>
              <a:rPr lang="en-US" sz="1800" b="1" dirty="0"/>
              <a:t>"User-based" prompts </a:t>
            </a:r>
            <a:r>
              <a:rPr lang="en-US" sz="1800" dirty="0"/>
              <a:t>corresponding to waitlist use cases. </a:t>
            </a:r>
            <a:r>
              <a:rPr lang="en-US" sz="1600" dirty="0"/>
              <a:t>(Section 3.2, p. 7; Appendix A.1, p. 26)</a:t>
            </a:r>
          </a:p>
          <a:p>
            <a:pPr marL="0" indent="0">
              <a:lnSpc>
                <a:spcPct val="115000"/>
              </a:lnSpc>
              <a:spcBef>
                <a:spcPts val="1200"/>
              </a:spcBef>
              <a:buNone/>
            </a:pPr>
            <a:r>
              <a:rPr lang="en-US" sz="1800" b="1" dirty="0"/>
              <a:t>Dataset Composition and Diversity</a:t>
            </a:r>
          </a:p>
          <a:p>
            <a:pPr marL="0" indent="0">
              <a:lnSpc>
                <a:spcPct val="115000"/>
              </a:lnSpc>
              <a:spcBef>
                <a:spcPts val="400"/>
              </a:spcBef>
              <a:buNone/>
            </a:pPr>
            <a:r>
              <a:rPr lang="en-US" sz="1800" dirty="0"/>
              <a:t>The final SFT dataset was heavily geared toward generative tasks, with major categories including </a:t>
            </a:r>
            <a:r>
              <a:rPr lang="en-US" sz="1800" b="1" dirty="0"/>
              <a:t>Generation (45.6%)</a:t>
            </a:r>
            <a:r>
              <a:rPr lang="en-US" sz="1800" dirty="0"/>
              <a:t>, </a:t>
            </a:r>
            <a:r>
              <a:rPr lang="en-US" sz="1800" b="1" dirty="0"/>
              <a:t>Open QA (12.4%)</a:t>
            </a:r>
            <a:r>
              <a:rPr lang="en-US" sz="1800" dirty="0"/>
              <a:t>, and </a:t>
            </a:r>
            <a:r>
              <a:rPr lang="en-US" sz="1800" b="1" dirty="0"/>
              <a:t>Brainstorming (11.2%)</a:t>
            </a:r>
            <a:r>
              <a:rPr lang="en-US" sz="1800" dirty="0"/>
              <a:t>. </a:t>
            </a:r>
            <a:r>
              <a:rPr lang="en-US" sz="1600" dirty="0"/>
              <a:t>(Table 1, p. 6; Appendix A.4, p. 33)</a:t>
            </a:r>
          </a:p>
        </p:txBody>
      </p:sp>
    </p:spTree>
    <p:extLst>
      <p:ext uri="{BB962C8B-B14F-4D97-AF65-F5344CB8AC3E}">
        <p14:creationId xmlns:p14="http://schemas.microsoft.com/office/powerpoint/2010/main" val="769649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9ACAD-3AE3-6B8E-5852-682FA37E7A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0F924-931E-C016-135D-CD7C4B851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149" y="365125"/>
            <a:ext cx="11407515" cy="849078"/>
          </a:xfrm>
        </p:spPr>
        <p:txBody>
          <a:bodyPr>
            <a:norm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Step 1 (SFT): The Alignment Workforce &amp;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2E00D-B063-E045-BB2C-F49443DA5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149" y="1278610"/>
            <a:ext cx="11407515" cy="54864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5000"/>
              </a:lnSpc>
              <a:spcBef>
                <a:spcPts val="600"/>
              </a:spcBef>
              <a:buNone/>
            </a:pPr>
            <a:r>
              <a:rPr lang="en-US" sz="2000" dirty="0"/>
              <a:t>The alignment process fundamentally relies on human judgment, necessitating a carefully selected workforce and a measured volume of data.</a:t>
            </a:r>
          </a:p>
          <a:p>
            <a:pPr marL="0" indent="0">
              <a:lnSpc>
                <a:spcPct val="115000"/>
              </a:lnSpc>
              <a:spcBef>
                <a:spcPts val="600"/>
              </a:spcBef>
              <a:buNone/>
            </a:pPr>
            <a:r>
              <a:rPr lang="en-US" sz="2000" b="1" dirty="0"/>
              <a:t>The Human Labelers</a:t>
            </a:r>
            <a:r>
              <a:rPr lang="en-US" sz="2000" dirty="0"/>
              <a:t>: A team of about </a:t>
            </a:r>
            <a:r>
              <a:rPr lang="en-US" sz="2000" b="1" dirty="0"/>
              <a:t>40 trained contractors</a:t>
            </a:r>
            <a:r>
              <a:rPr lang="en-US" sz="2000" dirty="0"/>
              <a:t> was hired through vendors (Upwork and ScaleAI) to generate the high-quality demonstrations and rankings. </a:t>
            </a:r>
            <a:r>
              <a:rPr lang="en-US" sz="1800" dirty="0"/>
              <a:t>(Section 3.4, p. 7; Appendix B.1, p. 36)</a:t>
            </a:r>
          </a:p>
          <a:p>
            <a:pPr marL="0" indent="0">
              <a:lnSpc>
                <a:spcPct val="115000"/>
              </a:lnSpc>
              <a:spcBef>
                <a:spcPts val="600"/>
              </a:spcBef>
              <a:buNone/>
            </a:pPr>
            <a:r>
              <a:rPr lang="en-US" sz="2000" b="1" dirty="0"/>
              <a:t>Selection Criteria</a:t>
            </a:r>
            <a:r>
              <a:rPr lang="en-US" sz="2000" dirty="0"/>
              <a:t>: Labelers were chosen through a screening test that emphasized </a:t>
            </a:r>
            <a:r>
              <a:rPr lang="en-US" sz="2000" b="1" dirty="0"/>
              <a:t>sensitivity to the preferences of different demographic groups</a:t>
            </a:r>
            <a:r>
              <a:rPr lang="en-US" sz="2000" dirty="0"/>
              <a:t> and their ability to identify and respond appropriately to </a:t>
            </a:r>
            <a:r>
              <a:rPr lang="en-US" sz="2000" b="1" dirty="0"/>
              <a:t>potentially harmful outputs</a:t>
            </a:r>
            <a:r>
              <a:rPr lang="en-US" sz="2000" dirty="0"/>
              <a:t>. </a:t>
            </a:r>
            <a:r>
              <a:rPr lang="en-US" sz="1800" dirty="0"/>
              <a:t>(Section 3.4, p. 7; Appendix B.1, p. 36)</a:t>
            </a:r>
          </a:p>
          <a:p>
            <a:pPr marL="0" indent="0">
              <a:lnSpc>
                <a:spcPct val="115000"/>
              </a:lnSpc>
              <a:spcBef>
                <a:spcPts val="600"/>
              </a:spcBef>
              <a:buNone/>
            </a:pPr>
            <a:r>
              <a:rPr lang="en-US" sz="2000" b="1" dirty="0"/>
              <a:t>Agreement</a:t>
            </a:r>
            <a:r>
              <a:rPr lang="en-US" sz="2000" dirty="0"/>
              <a:t>: The training labelers demonstrated strong inter-annotator agreement, agreeing with each other </a:t>
            </a:r>
            <a:r>
              <a:rPr lang="en-US" sz="2000" b="1" dirty="0"/>
              <a:t>72.6 ± 1.5%</a:t>
            </a:r>
            <a:r>
              <a:rPr lang="en-US" sz="2000" dirty="0"/>
              <a:t> of the time, validating the quality and consistency of the demonstrations. </a:t>
            </a:r>
            <a:r>
              <a:rPr lang="en-US" sz="1800" dirty="0"/>
              <a:t>(Section 3.4, p. 8)</a:t>
            </a:r>
          </a:p>
          <a:p>
            <a:pPr marL="0" indent="0">
              <a:lnSpc>
                <a:spcPct val="115000"/>
              </a:lnSpc>
              <a:spcBef>
                <a:spcPts val="600"/>
              </a:spcBef>
              <a:buNone/>
            </a:pPr>
            <a:r>
              <a:rPr lang="en-US" sz="2000" b="1" dirty="0"/>
              <a:t>SFT Dataset Volume</a:t>
            </a:r>
            <a:r>
              <a:rPr lang="en-US" sz="2000" dirty="0"/>
              <a:t>: The supervised fine-tuning step used approximately </a:t>
            </a:r>
            <a:r>
              <a:rPr lang="en-US" sz="2000" b="1" dirty="0"/>
              <a:t>13,000</a:t>
            </a:r>
            <a:r>
              <a:rPr lang="en-US" sz="2000" dirty="0"/>
              <a:t> training prompts (including </a:t>
            </a:r>
            <a:r>
              <a:rPr lang="en-US" sz="2000" b="1" dirty="0"/>
              <a:t>11,295</a:t>
            </a:r>
            <a:r>
              <a:rPr lang="en-US" sz="2000" dirty="0"/>
              <a:t> labeler-written and </a:t>
            </a:r>
            <a:r>
              <a:rPr lang="en-US" sz="2000" b="1" dirty="0"/>
              <a:t>1,430</a:t>
            </a:r>
            <a:r>
              <a:rPr lang="en-US" sz="2000" dirty="0"/>
              <a:t> customer API prompts). This data volume initialized the supervised policy. (Section 3.2, p. 7; Table 6, p. 33). For comparison, the later </a:t>
            </a:r>
            <a:r>
              <a:rPr lang="en-US" sz="2000" b="1" dirty="0"/>
              <a:t>Reward Model (RM)</a:t>
            </a:r>
            <a:r>
              <a:rPr lang="en-US" sz="2000" dirty="0"/>
              <a:t> step used approximately </a:t>
            </a:r>
            <a:r>
              <a:rPr lang="en-US" sz="2000" b="1" dirty="0"/>
              <a:t>33,000</a:t>
            </a:r>
            <a:r>
              <a:rPr lang="en-US" sz="2000" dirty="0"/>
              <a:t> prompts for ranking comparisons, and the final </a:t>
            </a:r>
            <a:r>
              <a:rPr lang="en-US" sz="2000" b="1" dirty="0"/>
              <a:t>RLHF (PPO)</a:t>
            </a:r>
            <a:r>
              <a:rPr lang="en-US" sz="2000" dirty="0"/>
              <a:t> stage used </a:t>
            </a:r>
            <a:r>
              <a:rPr lang="en-US" sz="2000" b="1" dirty="0"/>
              <a:t>31,000</a:t>
            </a:r>
            <a:r>
              <a:rPr lang="en-US" sz="2000" dirty="0"/>
              <a:t> unlabeled prompts. </a:t>
            </a:r>
            <a:r>
              <a:rPr lang="en-US" sz="1600" dirty="0"/>
              <a:t>(Section 3.2, p. 7; Table 6, p. 33)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24680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1331</Words>
  <Application>Microsoft Office PowerPoint</Application>
  <PresentationFormat>Widescreen</PresentationFormat>
  <Paragraphs>49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Abadi</vt:lpstr>
      <vt:lpstr>Aptos</vt:lpstr>
      <vt:lpstr>Aptos Display</vt:lpstr>
      <vt:lpstr>Arial</vt:lpstr>
      <vt:lpstr>Wingdings</vt:lpstr>
      <vt:lpstr>Office Theme</vt:lpstr>
      <vt:lpstr>Section 2</vt:lpstr>
      <vt:lpstr>Methodology Overview</vt:lpstr>
      <vt:lpstr>Methodology Overview – The 3 Steps</vt:lpstr>
      <vt:lpstr>Step 1 - Supervised Fine-Tuning (SFT)</vt:lpstr>
      <vt:lpstr>Step 1 (SFT): Data Collection Sources</vt:lpstr>
      <vt:lpstr>Step 1 (SFT): The Alignment Workforce &amp; Scale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CRUZ</dc:creator>
  <cp:lastModifiedBy>ANTONIO CRUZ</cp:lastModifiedBy>
  <cp:revision>53</cp:revision>
  <dcterms:created xsi:type="dcterms:W3CDTF">2025-10-25T08:50:52Z</dcterms:created>
  <dcterms:modified xsi:type="dcterms:W3CDTF">2025-10-28T14:30:51Z</dcterms:modified>
</cp:coreProperties>
</file>