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3" r:id="rId4"/>
    <p:sldId id="257" r:id="rId5"/>
    <p:sldId id="258" r:id="rId6"/>
    <p:sldId id="259" r:id="rId7"/>
    <p:sldId id="261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81" r:id="rId20"/>
    <p:sldId id="282" r:id="rId21"/>
    <p:sldId id="283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</a:t>
            </a:r>
            <a:r>
              <a:rPr lang="en-US" sz="1200" i="1" dirty="0"/>
              <a:t>Step 1: Collect demonstration data and train a supervised policy. Our </a:t>
            </a:r>
            <a:r>
              <a:rPr lang="en-US" sz="1200" b="1" i="1" dirty="0"/>
              <a:t>labelers provide demonstrations of the desired behavior </a:t>
            </a:r>
            <a:r>
              <a:rPr lang="en-US" sz="1200" i="1" dirty="0"/>
              <a:t>on the input prompt distribution... We then </a:t>
            </a:r>
            <a:r>
              <a:rPr lang="en-US" sz="1200" b="1" i="1" dirty="0"/>
              <a:t>fine-tune a pretrained GPT-3 model on this data</a:t>
            </a:r>
            <a:r>
              <a:rPr lang="en-US" sz="1200" i="1" dirty="0"/>
              <a:t> using supervised learning.</a:t>
            </a:r>
            <a:r>
              <a:rPr lang="en-US" sz="1200" dirty="0"/>
              <a:t>“</a:t>
            </a:r>
            <a:r>
              <a:rPr lang="en-US" sz="1000" dirty="0"/>
              <a:t> </a:t>
            </a:r>
            <a:r>
              <a:rPr lang="en-US" sz="1000" i="1" dirty="0"/>
              <a:t>(Section 3.1, p. 6)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55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"Starting with a set of </a:t>
            </a:r>
            <a:r>
              <a:rPr lang="en-US" sz="1200" b="1" dirty="0"/>
              <a:t>labeler-written prompts </a:t>
            </a:r>
            <a:r>
              <a:rPr lang="en-US" sz="1200" dirty="0"/>
              <a:t>and </a:t>
            </a:r>
            <a:r>
              <a:rPr lang="en-US" sz="1200" b="1" dirty="0"/>
              <a:t>prompts submitted through the OpenAI API</a:t>
            </a:r>
            <a:r>
              <a:rPr lang="en-US" sz="1200" dirty="0"/>
              <a:t>...“ (Abstract, p. 1)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"To avoid the models learning potentially sensitive customer details, we </a:t>
            </a:r>
            <a:r>
              <a:rPr lang="en-US" sz="1200" b="1" dirty="0"/>
              <a:t>filter all prompts in the training split for personally identifiable information (PII)</a:t>
            </a:r>
            <a:r>
              <a:rPr lang="en-US" sz="1200" dirty="0"/>
              <a:t>. We </a:t>
            </a:r>
            <a:r>
              <a:rPr lang="en-US" sz="1200" b="1" dirty="0"/>
              <a:t>heuristically deduplicate prompts by checking for prompts that share a long common prefix</a:t>
            </a:r>
            <a:r>
              <a:rPr lang="en-US" sz="1200" dirty="0"/>
              <a:t>, and we </a:t>
            </a:r>
            <a:r>
              <a:rPr lang="en-US" sz="1200" b="1" dirty="0"/>
              <a:t>limit the number of prompts to 200 per user ID</a:t>
            </a:r>
            <a:r>
              <a:rPr lang="en-US" sz="1200" dirty="0"/>
              <a:t>.“ (Section 3.2, p. 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"To train the very first </a:t>
            </a:r>
            <a:r>
              <a:rPr lang="en-US" sz="1200" dirty="0" err="1"/>
              <a:t>InstructGPT</a:t>
            </a:r>
            <a:r>
              <a:rPr lang="en-US" sz="1200" dirty="0"/>
              <a:t> models, we asked labelers to write prompts themselves. This is because we needed an initial source of instruction-like prompts to bootstrap the process, and these kinds of prompts weren’t often submitted to the regular GPT-3 models on the API.“ (Section 3.2, p.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6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CD43-3BA7-1434-52FA-C6352C4F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4FF1-373A-0E51-B25F-1E87D65B7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2E2D9-C56F-8196-D717-B89637C2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dirty="0"/>
              <a:t>"We first </a:t>
            </a:r>
            <a:r>
              <a:rPr lang="en-US" sz="1200" b="1" dirty="0"/>
              <a:t>hire a team of 40 contractors to label our data</a:t>
            </a:r>
            <a:r>
              <a:rPr lang="en-US" sz="1200" dirty="0"/>
              <a:t>, </a:t>
            </a:r>
            <a:r>
              <a:rPr lang="en-US" sz="1200" b="1" dirty="0"/>
              <a:t>based on their performance on a screening test</a:t>
            </a:r>
            <a:r>
              <a:rPr lang="en-US" sz="1200" dirty="0"/>
              <a:t> (see Section 3.4 and Appendix B.1 for more details).“ (Section 1, p. 2)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"Our </a:t>
            </a:r>
            <a:r>
              <a:rPr lang="en-US" sz="1200" b="1" dirty="0"/>
              <a:t>aim was to select a group of labelers who were sensitive to the preferences of different demographic groups</a:t>
            </a:r>
            <a:r>
              <a:rPr lang="en-US" sz="1200" dirty="0"/>
              <a:t>, and who were </a:t>
            </a:r>
            <a:r>
              <a:rPr lang="en-US" sz="1200" b="1" dirty="0"/>
              <a:t>good at identifying outputs that were potentially harmful</a:t>
            </a:r>
            <a:r>
              <a:rPr lang="en-US" sz="1200" dirty="0"/>
              <a:t>. Thus, </a:t>
            </a:r>
            <a:r>
              <a:rPr lang="en-US" sz="1200" b="1" dirty="0"/>
              <a:t>we conducted a screening test designed to measure labeler performance on these axes</a:t>
            </a:r>
            <a:r>
              <a:rPr lang="en-US" sz="1200" dirty="0"/>
              <a:t>.“ (Section 3.4, p.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025-F7DF-BDF6-DE25-29874C1B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1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A8FF-F104-F5BF-7AF4-4F39B76F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4B16-9716-09C5-5F26-793344D3F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E22C-7AA5-5663-A1B9-DF7CDE6A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588A-EB27-AB3B-018A-8EA7A33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2E89-0EE6-56CF-1E55-B43FB751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733-64ED-A318-62C8-B29107B1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AC0A0-ED94-34AE-FBD5-C7AFD0A9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0B35-61C0-E82E-8B40-4014E21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EB6-3466-2438-F4C2-3D846EFC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7FA2-3216-3F64-78D2-A3078CC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4411D-46DF-2F60-9AC0-F56B63F6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D19F6-9B13-1DDC-45F9-59BB82C8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B519-642C-FD88-DCA8-7874CD49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100E-6FDB-F084-030E-C44C5340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ACD4-BAFA-E664-D333-6886925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0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394-87B6-4DF2-147B-E4D7825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EBBA-2139-C9EF-73EF-28853032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069-AB8B-7D31-517E-9E6EA5E9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147B-8977-4466-9642-A878F3A5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2205-8087-272E-DB11-A84C6140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2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9D4-AADA-E549-BF59-0F3317A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13E5-1A71-FAB3-8353-D4B49FEA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851C-E0F6-AA3F-F8DE-4A753B68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8EC2-73BD-B453-511D-D72EA709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EE99-D52A-D01D-A3B8-1D1290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6F39-339F-1735-F0F6-1CB2D43C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2B03-8D5D-31C9-DFDF-059F6F07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B28E-6088-C633-0C07-AF3AFBAD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B425-ACAE-0D89-1DCA-2A2F8CD2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840E-B69A-C667-474A-B91991DA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FE8F-58B2-88DD-9092-5962490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11DC-DA04-E384-9353-F164C989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B88C-0144-60E7-E727-FBBADE58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70377-88DF-195E-19B5-D570197C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A4C90-85AE-BC69-194C-BB6C2E8E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419B7-04B5-CCD2-87C7-6C42BDD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4997-F1C1-0B27-BD33-BE16ECD7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97B53-D03F-C77A-79A5-5030788F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4459D-7D6A-E583-BF1F-766519F2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D63-85F2-D5B0-C393-30AAB576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C868-5C60-970E-4629-B0F77089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EABE9-48A0-66D8-0D27-7F8A86A1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8052-051F-E553-91C7-29C0D61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8489-356A-3BA6-8B78-19C598A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F18D4-78F7-D58C-E480-FD16C02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87FB-D28B-A83D-2E1A-A9BA766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0C16-BD04-AC73-9E2F-2C1F5E53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3249-5F35-3A86-B29C-8D255E6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5EE9-60BC-178B-E8C8-FA4586F1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2895-77C0-EA56-C25B-435BFDD1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9FC6-655A-7883-E882-EB661AB3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4F61-D667-2384-80DB-003EB24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495-6039-3311-0BE1-4B03218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CAD52-53E0-B505-5C91-71C7DEE2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F0EA-7DED-2CAD-67C3-D796C980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4DBF-EEA4-57A2-14BC-BEBFE978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6A9D-7CCF-8355-6C23-FB505D6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E819-5FEC-BF75-D34B-F69C043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4386-99AB-7903-35BF-C14F0D6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53F4-D004-85B1-B124-24FA546A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C8D0-FD1D-C903-BB4C-3C9FD5E07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25DC-7BF5-57B1-D93B-6B7751F22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A49B-47D9-95FC-1867-BDBEAA14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 Language Models to Follow Instructions with Human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Reward Model (RM) Training via Ranking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Goal: </a:t>
            </a:r>
            <a:r>
              <a:rPr lang="en-US" dirty="0">
                <a:latin typeface="Abadi" panose="020B0604020104020204" pitchFamily="34" charset="0"/>
              </a:rPr>
              <a:t>Create a model capable of predicting which outputs humans prefer.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Process: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Human labelers rank several model responses (1=worst </a:t>
            </a:r>
            <a:r>
              <a:rPr lang="pt-PT" dirty="0"/>
              <a:t>→ 7=</a:t>
            </a:r>
            <a:r>
              <a:rPr lang="pt-PT" dirty="0" err="1"/>
              <a:t>best</a:t>
            </a:r>
            <a:r>
              <a:rPr lang="pt-PT" dirty="0"/>
              <a:t>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Rankings are </a:t>
            </a:r>
            <a:r>
              <a:rPr lang="pt-PT" dirty="0" err="1">
                <a:latin typeface="Abadi" panose="020B0604020104020204" pitchFamily="34" charset="0"/>
              </a:rPr>
              <a:t>converted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into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Model</a:t>
            </a:r>
            <a:r>
              <a:rPr lang="pt-PT" dirty="0">
                <a:latin typeface="Abadi" panose="020B0604020104020204" pitchFamily="34" charset="0"/>
              </a:rPr>
              <a:t> (RM)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RM </a:t>
            </a:r>
            <a:r>
              <a:rPr lang="pt-PT" dirty="0" err="1">
                <a:latin typeface="Abadi" panose="020B0604020104020204" pitchFamily="34" charset="0"/>
              </a:rPr>
              <a:t>predicts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numerical</a:t>
            </a:r>
            <a:r>
              <a:rPr lang="pt-PT" dirty="0">
                <a:latin typeface="Abadi" panose="020B0604020104020204" pitchFamily="34" charset="0"/>
              </a:rPr>
              <a:t> “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” for </a:t>
            </a:r>
            <a:r>
              <a:rPr lang="pt-PT" dirty="0" err="1">
                <a:latin typeface="Abadi" panose="020B0604020104020204" pitchFamily="34" charset="0"/>
              </a:rPr>
              <a:t>each</a:t>
            </a:r>
            <a:r>
              <a:rPr lang="pt-PT" dirty="0">
                <a:latin typeface="Abadi" panose="020B0604020104020204" pitchFamily="34" charset="0"/>
              </a:rPr>
              <a:t> output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Training Process:</a:t>
            </a: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The SFT model generates multiple answers for the same prompt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RM learns to give higher rewards to preferred outputs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The Reward Model Loss Function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Loss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100" dirty="0"/>
                  <a:t>: Average over all samples;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 for prompt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100" dirty="0"/>
                  <a:t>: </a:t>
                </a:r>
                <a:r>
                  <a:rPr lang="pt-PT" sz="2100" dirty="0" err="1"/>
                  <a:t>preferred</a:t>
                </a:r>
                <a:r>
                  <a:rPr lang="pt-PT" sz="2100" dirty="0"/>
                  <a:t> (</a:t>
                </a:r>
                <a:r>
                  <a:rPr lang="pt-PT" sz="2100" dirty="0" err="1"/>
                  <a:t>winning</a:t>
                </a:r>
                <a:r>
                  <a:rPr lang="pt-PT" sz="21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100" dirty="0"/>
                  <a:t>: less preferred (losing) output;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1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3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	RM learns: “If humans like A more than B </a:t>
                </a:r>
                <a:r>
                  <a:rPr lang="en-US" sz="3300" dirty="0"/>
                  <a:t>→ give A </a:t>
                </a:r>
                <a:r>
                  <a:rPr lang="en-US" sz="3300" dirty="0" err="1"/>
                  <a:t>a</a:t>
                </a:r>
                <a:r>
                  <a:rPr lang="en-US" sz="3300" dirty="0"/>
                  <a:t> higher reward.”</a:t>
                </a:r>
                <a:endParaRPr lang="en-US" sz="3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7DE-6A60-FC7E-F818-F5A8C19A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Goal: </a:t>
            </a:r>
            <a:r>
              <a:rPr lang="en-US" dirty="0"/>
              <a:t>Fine-tune the model to maximize the RM’s reward signal.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Feedback 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SFT model generates outputs → RM evaluates them → RLHF model learns to maximize the reward.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Challenge: </a:t>
            </a:r>
            <a:r>
              <a:rPr lang="en-US" dirty="0"/>
              <a:t>Model may “forget” what it learned in SFT.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Solution: </a:t>
            </a:r>
            <a:r>
              <a:rPr lang="en-US" dirty="0"/>
              <a:t>Add a penalty term to keep it close to the SFT policy.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 - Penalty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/>
                  <a:t>Penalty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Current model (being trained)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: Base Model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: </a:t>
                </a:r>
                <a:r>
                  <a:rPr lang="pt-PT" sz="1800" dirty="0" err="1"/>
                  <a:t>Controls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how</a:t>
                </a:r>
                <a:r>
                  <a:rPr lang="pt-PT" sz="1800" dirty="0"/>
                  <a:t> </a:t>
                </a:r>
                <a:r>
                  <a:rPr lang="pt-PT" sz="1800" dirty="0" err="1"/>
                  <a:t>much</a:t>
                </a:r>
                <a:r>
                  <a:rPr lang="pt-PT" sz="1800" dirty="0"/>
                  <a:t> </a:t>
                </a:r>
                <a:r>
                  <a:rPr lang="pt-PT" sz="1800" dirty="0" err="1"/>
                  <a:t>deviation</a:t>
                </a:r>
                <a:r>
                  <a:rPr lang="pt-PT" sz="1800" dirty="0"/>
                  <a:t> </a:t>
                </a:r>
                <a:r>
                  <a:rPr lang="pt-PT" sz="1800" dirty="0" err="1"/>
                  <a:t>is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penalized</a:t>
                </a:r>
                <a:endParaRPr lang="pt-PT" sz="18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dirty="0"/>
                  <a:t>	Penalty teaches the model: “Increase rewards from human 		feedback but stay close to the original SFT behavior</a:t>
                </a:r>
                <a:r>
                  <a:rPr lang="en-US" sz="3200" dirty="0"/>
                  <a:t>.”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954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(RLHF) via PPO - Objective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err="1"/>
                  <a:t>Objective</a:t>
                </a:r>
                <a:r>
                  <a:rPr lang="pt-PT" dirty="0"/>
                  <a:t>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from the RM;</a:t>
                </a:r>
                <a:endParaRPr lang="pt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106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(RLHF-</a:t>
            </a:r>
            <a:r>
              <a:rPr lang="en-US" dirty="0" err="1"/>
              <a:t>ptx</a:t>
            </a:r>
            <a:r>
              <a:rPr lang="en-US" dirty="0"/>
              <a:t>) via PPO-</a:t>
            </a:r>
            <a:r>
              <a:rPr lang="en-US" dirty="0" err="1"/>
              <a:t>ptx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8289-A9FD-6079-DBD1-7DC5EBCF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Goal</a:t>
            </a:r>
            <a:r>
              <a:rPr lang="pt-PT" b="1" dirty="0"/>
              <a:t>: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generalization</a:t>
            </a:r>
            <a:r>
              <a:rPr lang="pt-PT" dirty="0"/>
              <a:t> for </a:t>
            </a:r>
            <a:r>
              <a:rPr lang="pt-PT" dirty="0" err="1"/>
              <a:t>other</a:t>
            </a:r>
            <a:r>
              <a:rPr lang="pt-PT" dirty="0"/>
              <a:t> NLP </a:t>
            </a:r>
            <a:r>
              <a:rPr lang="pt-PT" dirty="0" err="1"/>
              <a:t>problems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Process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Mix</a:t>
            </a:r>
            <a:r>
              <a:rPr lang="pt-PT" dirty="0"/>
              <a:t> </a:t>
            </a:r>
            <a:r>
              <a:rPr lang="pt-PT" dirty="0" err="1"/>
              <a:t>pretraining</a:t>
            </a:r>
            <a:r>
              <a:rPr lang="pt-PT" dirty="0"/>
              <a:t> gradientes </a:t>
            </a:r>
            <a:r>
              <a:rPr lang="pt-PT" dirty="0" err="1"/>
              <a:t>with</a:t>
            </a:r>
            <a:r>
              <a:rPr lang="pt-PT" dirty="0"/>
              <a:t> PPO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Result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Keeps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general NLP </a:t>
            </a:r>
            <a:r>
              <a:rPr lang="pt-PT" dirty="0" err="1"/>
              <a:t>tasks</a:t>
            </a: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stays</a:t>
            </a:r>
            <a:r>
              <a:rPr lang="pt-PT" dirty="0"/>
              <a:t> </a:t>
            </a:r>
            <a:r>
              <a:rPr lang="pt-PT" dirty="0" err="1"/>
              <a:t>polite</a:t>
            </a:r>
            <a:r>
              <a:rPr lang="pt-PT" dirty="0"/>
              <a:t>, </a:t>
            </a:r>
            <a:r>
              <a:rPr lang="pt-PT" dirty="0" err="1"/>
              <a:t>aligned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capable</a:t>
            </a:r>
            <a:r>
              <a:rPr lang="pt-PT" dirty="0"/>
              <a:t> in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Findings: Performance Metrics and Alignment Tax</a:t>
            </a:r>
          </a:p>
          <a:p>
            <a:r>
              <a:rPr lang="en-US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" y="1908519"/>
            <a:ext cx="9335333" cy="35376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researchers evaluated the model according to alignment, that is, acting according user’s intention. The evaluation metrics are mainly composed by labelers.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 This alignment was measured across three domains: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Helpful;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Truthfulness;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Toxicity and Bias.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evaluations conducted were split into two parts: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Evaluations on API Distribution (User’s Scenario / Use case);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NLP Benchmark Datasets.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Abadi" panose="020B0604020104020204" pitchFamily="34" charset="0"/>
              </a:rPr>
              <a:t>Evaluation - </a:t>
            </a:r>
            <a:r>
              <a:rPr lang="pt-PT" sz="3300" dirty="0" err="1">
                <a:solidFill>
                  <a:schemeClr val="tx2"/>
                </a:solidFill>
              </a:rPr>
              <a:t>Truthfulness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and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Hallucination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Reduction</a:t>
            </a:r>
            <a:endParaRPr lang="en-US" sz="3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29132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In regard to hallucination, </a:t>
            </a: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halved hallucination rates (21% vs. 41% on closed domain tasks)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258166"/>
            <a:ext cx="3665728" cy="48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Abadi" panose="020B0604020104020204" pitchFamily="34" charset="0"/>
              </a:rPr>
              <a:t>Evaluation- Toxicity and Bias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obtained similar toxicity rates in a “no prompt” setting;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output a safe and respectful output “respectful prompt”, 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generated fewer toxic outputs then GPT-3;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models, when told to be respectful, it exhibited a higher bias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65" y="2174240"/>
            <a:ext cx="5538859" cy="2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43535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Evaluation- Alignment Tax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B030B5-6DBE-DCEC-94B0-3B68746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1" y="2444710"/>
            <a:ext cx="7656040" cy="223782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PT" sz="1500" dirty="0" err="1"/>
              <a:t>On</a:t>
            </a:r>
            <a:r>
              <a:rPr lang="pt-PT" sz="1500" dirty="0"/>
              <a:t> RLHF fine-</a:t>
            </a:r>
            <a:r>
              <a:rPr lang="pt-PT" sz="1500" dirty="0" err="1"/>
              <a:t>tuning</a:t>
            </a:r>
            <a:r>
              <a:rPr lang="pt-PT" sz="1500" dirty="0"/>
              <a:t>, </a:t>
            </a:r>
            <a:r>
              <a:rPr lang="pt-PT" sz="1500" dirty="0" err="1"/>
              <a:t>there</a:t>
            </a:r>
            <a:r>
              <a:rPr lang="pt-PT" sz="1500" dirty="0"/>
              <a:t> </a:t>
            </a:r>
            <a:r>
              <a:rPr lang="pt-PT" sz="1500" dirty="0" err="1"/>
              <a:t>were</a:t>
            </a:r>
            <a:r>
              <a:rPr lang="pt-PT" sz="1500" dirty="0"/>
              <a:t> performance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compared</a:t>
            </a:r>
            <a:r>
              <a:rPr lang="pt-PT" sz="1500" dirty="0"/>
              <a:t> to GPT-3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certain</a:t>
            </a:r>
            <a:r>
              <a:rPr lang="pt-PT" sz="1500" dirty="0"/>
              <a:t> </a:t>
            </a:r>
            <a:r>
              <a:rPr lang="pt-PT" sz="1500" dirty="0" err="1"/>
              <a:t>public</a:t>
            </a:r>
            <a:r>
              <a:rPr lang="pt-PT" sz="1500" dirty="0"/>
              <a:t> NLP </a:t>
            </a:r>
            <a:r>
              <a:rPr lang="pt-PT" sz="1500" dirty="0" err="1"/>
              <a:t>datasets</a:t>
            </a:r>
            <a:r>
              <a:rPr lang="pt-PT" sz="1500" dirty="0"/>
              <a:t> (</a:t>
            </a:r>
            <a:r>
              <a:rPr lang="pt-PT" sz="1500" dirty="0" err="1"/>
              <a:t>example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“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”).</a:t>
            </a:r>
          </a:p>
          <a:p>
            <a:pPr marL="0" indent="0" algn="just">
              <a:buNone/>
            </a:pP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mixing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</a:t>
            </a:r>
            <a:r>
              <a:rPr lang="pt-PT" sz="1500" dirty="0" err="1"/>
              <a:t>pretraining</a:t>
            </a:r>
            <a:r>
              <a:rPr lang="pt-PT" sz="1500" dirty="0"/>
              <a:t> </a:t>
            </a:r>
            <a:r>
              <a:rPr lang="pt-PT" sz="1500" dirty="0" err="1"/>
              <a:t>gradients</a:t>
            </a:r>
            <a:r>
              <a:rPr lang="pt-PT" sz="1500" dirty="0"/>
              <a:t> (PPO-</a:t>
            </a:r>
            <a:r>
              <a:rPr lang="pt-PT" sz="1500" dirty="0" err="1"/>
              <a:t>ptx</a:t>
            </a:r>
            <a:r>
              <a:rPr lang="pt-PT" sz="1500" dirty="0"/>
              <a:t>) </a:t>
            </a:r>
            <a:r>
              <a:rPr lang="pt-PT" sz="1500" dirty="0" err="1"/>
              <a:t>largely</a:t>
            </a:r>
            <a:r>
              <a:rPr lang="pt-PT" sz="1500" dirty="0"/>
              <a:t> </a:t>
            </a:r>
            <a:r>
              <a:rPr lang="pt-PT" sz="1500" dirty="0" err="1"/>
              <a:t>removed</a:t>
            </a:r>
            <a:r>
              <a:rPr lang="pt-PT" sz="1500" dirty="0"/>
              <a:t> </a:t>
            </a:r>
            <a:r>
              <a:rPr lang="pt-PT" sz="1500" dirty="0" err="1"/>
              <a:t>these</a:t>
            </a:r>
            <a:r>
              <a:rPr lang="pt-PT" sz="1500" dirty="0"/>
              <a:t>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without</a:t>
            </a:r>
            <a:r>
              <a:rPr lang="pt-PT" sz="1500" dirty="0"/>
              <a:t>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quality</a:t>
            </a:r>
            <a:r>
              <a:rPr lang="pt-PT" sz="1500" dirty="0"/>
              <a:t>. </a:t>
            </a:r>
          </a:p>
          <a:p>
            <a:pPr marL="0" indent="0" algn="just">
              <a:buNone/>
            </a:pPr>
            <a:r>
              <a:rPr lang="pt-PT" sz="1500" dirty="0" err="1"/>
              <a:t>This</a:t>
            </a:r>
            <a:r>
              <a:rPr lang="pt-PT" sz="1500" dirty="0"/>
              <a:t> </a:t>
            </a:r>
            <a:r>
              <a:rPr lang="pt-PT" sz="1500" dirty="0" err="1"/>
              <a:t>approach</a:t>
            </a:r>
            <a:r>
              <a:rPr lang="pt-PT" sz="1500" dirty="0"/>
              <a:t> </a:t>
            </a:r>
            <a:r>
              <a:rPr lang="pt-PT" sz="1500" dirty="0" err="1"/>
              <a:t>helps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model</a:t>
            </a:r>
            <a:r>
              <a:rPr lang="pt-PT" sz="1500" dirty="0"/>
              <a:t> </a:t>
            </a:r>
            <a:r>
              <a:rPr lang="pt-PT" sz="1500" dirty="0" err="1"/>
              <a:t>keep</a:t>
            </a:r>
            <a:r>
              <a:rPr lang="pt-PT" sz="1500" dirty="0"/>
              <a:t> </a:t>
            </a:r>
            <a:r>
              <a:rPr lang="pt-PT" sz="1500" dirty="0" err="1"/>
              <a:t>or</a:t>
            </a:r>
            <a:r>
              <a:rPr lang="pt-PT" sz="1500" dirty="0"/>
              <a:t> </a:t>
            </a:r>
            <a:r>
              <a:rPr lang="pt-PT" sz="1500" dirty="0" err="1"/>
              <a:t>even</a:t>
            </a:r>
            <a:r>
              <a:rPr lang="pt-PT" sz="1500" dirty="0"/>
              <a:t> improve </a:t>
            </a:r>
            <a:r>
              <a:rPr lang="pt-PT" sz="1500" dirty="0" err="1"/>
              <a:t>its</a:t>
            </a:r>
            <a:r>
              <a:rPr lang="pt-PT" sz="1500" dirty="0"/>
              <a:t> performance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those</a:t>
            </a:r>
            <a:r>
              <a:rPr lang="pt-PT" sz="1500" dirty="0"/>
              <a:t> </a:t>
            </a:r>
            <a:r>
              <a:rPr lang="pt-PT" sz="1500" dirty="0" err="1"/>
              <a:t>benchmarks</a:t>
            </a:r>
            <a:r>
              <a:rPr lang="pt-PT" sz="1500" dirty="0"/>
              <a:t>,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284268" y="6055045"/>
            <a:ext cx="11371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E8370-28D2-A438-AABD-768C05AC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A682-C551-D99F-89A6-BFDF4D6DA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52974DD-8AB3-6BFE-A613-7078D074D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 1: Supervised Fine-Tuning (SFT) &amp;</a:t>
            </a:r>
          </a:p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</a:t>
            </a:r>
            <a:r>
              <a:rPr lang="en-US" dirty="0" err="1">
                <a:latin typeface="Abadi" panose="020B0604020104020204" pitchFamily="34" charset="0"/>
              </a:rPr>
              <a:t>InstructGPT</a:t>
            </a:r>
            <a:r>
              <a:rPr lang="en-US" dirty="0">
                <a:latin typeface="Abadi" panose="020B0604020104020204" pitchFamily="34" charset="0"/>
              </a:rPr>
              <a:t> methodology employs </a:t>
            </a:r>
            <a:r>
              <a:rPr lang="en-US" b="1" dirty="0">
                <a:latin typeface="Abadi" panose="020B0604020104020204" pitchFamily="34" charset="0"/>
              </a:rPr>
              <a:t>three main stages </a:t>
            </a:r>
            <a:r>
              <a:rPr lang="en-US" dirty="0">
                <a:latin typeface="Abadi" panose="020B0604020104020204" pitchFamily="34" charset="0"/>
              </a:rPr>
              <a:t>to align large language models (LLMs) with explicit and implicit user intentions, aiming for outputs that are </a:t>
            </a:r>
            <a:r>
              <a:rPr lang="en-US" b="1" dirty="0">
                <a:latin typeface="Abadi" panose="020B0604020104020204" pitchFamily="34" charset="0"/>
              </a:rPr>
              <a:t>helpful, honest, and harmless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274320" indent="0">
              <a:lnSpc>
                <a:spcPct val="110000"/>
              </a:lnSpc>
              <a:buNone/>
            </a:pPr>
            <a:r>
              <a:rPr lang="en-US" sz="2400" dirty="0">
                <a:latin typeface="Abadi" panose="020B0604020104020204" pitchFamily="34" charset="0"/>
              </a:rPr>
              <a:t>"</a:t>
            </a:r>
            <a:r>
              <a:rPr lang="en-US" sz="2400" i="1" dirty="0">
                <a:latin typeface="Abadi" panose="020B0604020104020204" pitchFamily="34" charset="0"/>
              </a:rPr>
              <a:t>Making language models bigger does not inherently make them better at following a user's intent. For example, </a:t>
            </a:r>
            <a:r>
              <a:rPr lang="en-US" sz="2400" b="1" i="1" dirty="0">
                <a:latin typeface="Abadi" panose="020B0604020104020204" pitchFamily="34" charset="0"/>
              </a:rPr>
              <a:t>large language models can generate outputs that are untruthful, toxic, or simply not helpful to the user</a:t>
            </a:r>
            <a:r>
              <a:rPr lang="en-US" sz="2400" i="1" dirty="0">
                <a:latin typeface="Abadi" panose="020B0604020104020204" pitchFamily="34" charset="0"/>
              </a:rPr>
              <a:t>.</a:t>
            </a:r>
            <a:r>
              <a:rPr lang="en-US" sz="2400" dirty="0">
                <a:latin typeface="Abadi" panose="020B0604020104020204" pitchFamily="34" charset="0"/>
              </a:rPr>
              <a:t>“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1)</a:t>
            </a:r>
            <a:endParaRPr lang="en-US" sz="2100" dirty="0">
              <a:latin typeface="Abadi" panose="020B0604020104020204" pitchFamily="34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US" sz="2200" dirty="0">
                <a:latin typeface="Abadi" panose="020B0604020104020204" pitchFamily="34" charset="0"/>
              </a:rPr>
              <a:t>"</a:t>
            </a:r>
            <a:r>
              <a:rPr lang="en-US" sz="2200" i="1" dirty="0">
                <a:latin typeface="Abadi" panose="020B0604020104020204" pitchFamily="34" charset="0"/>
              </a:rPr>
              <a:t>Using the language of Askell et al. (2021), </a:t>
            </a:r>
            <a:r>
              <a:rPr lang="en-US" sz="2200" b="1" i="1" dirty="0">
                <a:latin typeface="Abadi" panose="020B0604020104020204" pitchFamily="34" charset="0"/>
              </a:rPr>
              <a:t>we want language models to be helpful </a:t>
            </a:r>
            <a:r>
              <a:rPr lang="en-US" sz="2200" i="1" dirty="0">
                <a:latin typeface="Abadi" panose="020B0604020104020204" pitchFamily="34" charset="0"/>
              </a:rPr>
              <a:t>(they should help the user solve their task), </a:t>
            </a:r>
            <a:r>
              <a:rPr lang="en-US" sz="2200" b="1" i="1" dirty="0">
                <a:latin typeface="Abadi" panose="020B0604020104020204" pitchFamily="34" charset="0"/>
              </a:rPr>
              <a:t>honest</a:t>
            </a:r>
            <a:r>
              <a:rPr lang="en-US" sz="2200" i="1" dirty="0">
                <a:latin typeface="Abadi" panose="020B0604020104020204" pitchFamily="34" charset="0"/>
              </a:rPr>
              <a:t> (they shouldn’t fabricate information or mislead the user), and </a:t>
            </a:r>
            <a:r>
              <a:rPr lang="en-US" sz="2200" b="1" i="1" dirty="0">
                <a:latin typeface="Abadi" panose="020B0604020104020204" pitchFamily="34" charset="0"/>
              </a:rPr>
              <a:t>harmless</a:t>
            </a:r>
            <a:r>
              <a:rPr lang="en-US" sz="2200" i="1" dirty="0">
                <a:latin typeface="Abadi" panose="020B0604020104020204" pitchFamily="34" charset="0"/>
              </a:rPr>
              <a:t> (they should not cause physical, psychological, or social harm to people or the environment).</a:t>
            </a:r>
            <a:r>
              <a:rPr lang="en-US" sz="2200" dirty="0">
                <a:latin typeface="Abadi" panose="020B0604020104020204" pitchFamily="34" charset="0"/>
              </a:rPr>
              <a:t>“</a:t>
            </a:r>
            <a:r>
              <a:rPr lang="en-US" sz="17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2)</a:t>
            </a:r>
            <a:endParaRPr lang="en-US" sz="21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739B-7070-24E7-5979-F744DE83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041" y="1349114"/>
            <a:ext cx="4384623" cy="5284034"/>
          </a:xfrm>
        </p:spPr>
        <p:txBody>
          <a:bodyPr>
            <a:normAutofit fontScale="62500" lnSpcReduction="20000"/>
          </a:bodyPr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9" y="1349114"/>
            <a:ext cx="6900052" cy="397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6240336" y="5433934"/>
            <a:ext cx="11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(Fig. 2, Page 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 – The 3 Steps</a:t>
            </a:r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D8B0-191D-62A0-6E59-12FE3134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11D-BFCA-F66A-D5E9-274B6869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1 - Supervised Fine-Tuning (SFT)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631-EA2E-F4BA-8C38-ADDBDC8E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394085"/>
            <a:ext cx="11407515" cy="5314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Supervised Fine-Tuning (SFT) is the </a:t>
            </a:r>
            <a:r>
              <a:rPr lang="en-US" sz="2400" b="1" dirty="0"/>
              <a:t>initial phase</a:t>
            </a:r>
            <a:r>
              <a:rPr lang="en-US" sz="2400" dirty="0"/>
              <a:t> of the </a:t>
            </a:r>
            <a:r>
              <a:rPr lang="en-US" sz="2400" dirty="0" err="1"/>
              <a:t>InstructGPT</a:t>
            </a:r>
            <a:r>
              <a:rPr lang="en-US" sz="2400" dirty="0"/>
              <a:t>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The primary goal is to use </a:t>
            </a:r>
            <a:r>
              <a:rPr lang="en-US" sz="2400" b="1" dirty="0"/>
              <a:t>Behavior Cloning (BC)</a:t>
            </a:r>
            <a:r>
              <a:rPr lang="en-US" sz="2400" dirty="0"/>
              <a:t> to fine-tune a pretrained GPT-3 model on human demonstrations, teaching it basic instruction-following behavior.</a:t>
            </a:r>
            <a:r>
              <a:rPr lang="en-US" sz="140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400" dirty="0"/>
              <a:t> </a:t>
            </a:r>
            <a:r>
              <a:rPr lang="en-US" sz="1400" i="1" dirty="0"/>
              <a:t>(Section 3.1, p. 6; 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While SFT models began to </a:t>
            </a:r>
            <a:r>
              <a:rPr lang="en-US" sz="2400" b="1" dirty="0"/>
              <a:t>overfit on the validation loss after only 1 epoch</a:t>
            </a:r>
            <a:r>
              <a:rPr lang="en-US" sz="2400" dirty="0"/>
              <a:t>, the authors chose to continue training for up to </a:t>
            </a:r>
            <a:r>
              <a:rPr lang="en-US" sz="2400" b="1" dirty="0"/>
              <a:t>16 epochs</a:t>
            </a:r>
            <a:r>
              <a:rPr lang="en-US" sz="2400" dirty="0"/>
              <a:t>. This was because training longer, despite the validation loss increasing, </a:t>
            </a:r>
            <a:r>
              <a:rPr lang="en-US" sz="2400" b="1" dirty="0"/>
              <a:t>improved the Reward Model (RM) score and the final human preference ratings</a:t>
            </a:r>
            <a:r>
              <a:rPr lang="en-US" sz="2400" dirty="0"/>
              <a:t>. This highlights that standard validation loss was not the best proxy for alignment quality.</a:t>
            </a:r>
            <a:r>
              <a:rPr lang="en-US" sz="1400" dirty="0"/>
              <a:t> </a:t>
            </a:r>
            <a:r>
              <a:rPr lang="en-US" sz="1400" i="1" dirty="0"/>
              <a:t>(Section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This step results in the </a:t>
            </a:r>
            <a:r>
              <a:rPr lang="en-US" sz="2400" b="1" dirty="0"/>
              <a:t>SFT model</a:t>
            </a:r>
            <a:r>
              <a:rPr lang="en-US" sz="2400" dirty="0"/>
              <a:t>, which serves as the supervised policy used for generating samples in the subsequent RLHF steps.</a:t>
            </a:r>
            <a:r>
              <a:rPr lang="en-US" sz="1400" dirty="0"/>
              <a:t> </a:t>
            </a:r>
            <a:r>
              <a:rPr lang="en-US" sz="1400" i="1" dirty="0"/>
              <a:t>(Section 3.1, p. 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17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2AC3-C227-3D47-C491-5AA29269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389-C0B8-7808-D736-CADCD7D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Data Collection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017-DA22-6EDB-50FB-C2D722C0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8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majority were text prompts submitted to the OpenAI API, gathered from users interacting with earlier </a:t>
            </a:r>
            <a:r>
              <a:rPr lang="en-US" sz="1800" dirty="0" err="1"/>
              <a:t>InstructGPT</a:t>
            </a:r>
            <a:r>
              <a:rPr lang="en-US" sz="1800" dirty="0"/>
              <a:t> models on the API Playground. </a:t>
            </a:r>
            <a:r>
              <a:rPr lang="en-US" sz="16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b="1" dirty="0"/>
              <a:t>Data Cleaning</a:t>
            </a:r>
            <a:r>
              <a:rPr lang="en-US" sz="1800" dirty="0"/>
              <a:t>: This API data was subject to stringent cleaning: it was </a:t>
            </a:r>
            <a:r>
              <a:rPr lang="en-US" sz="1800" b="1" dirty="0"/>
              <a:t>filtered to remove Personally Identifiable Information</a:t>
            </a:r>
            <a:r>
              <a:rPr lang="en-US" sz="1800" dirty="0"/>
              <a:t> (PII) and </a:t>
            </a:r>
            <a:r>
              <a:rPr lang="en-US" sz="1800" b="1" dirty="0"/>
              <a:t>heuristically de-duplicated </a:t>
            </a:r>
            <a:r>
              <a:rPr lang="en-US" sz="1800" dirty="0"/>
              <a:t>(checking for long common prefixes, and </a:t>
            </a:r>
            <a:r>
              <a:rPr lang="en-US" sz="1800" b="1" dirty="0"/>
              <a:t>limiting the number of prompts </a:t>
            </a:r>
            <a:r>
              <a:rPr lang="en-US" sz="1800" dirty="0"/>
              <a:t>to 200 per user ID). </a:t>
            </a:r>
            <a:r>
              <a:rPr lang="en-US" sz="16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"Plain" </a:t>
            </a:r>
            <a:r>
              <a:rPr lang="en-US" sz="1800" b="1" dirty="0"/>
              <a:t>arbitrary tasks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"Few-shot" </a:t>
            </a:r>
            <a:r>
              <a:rPr lang="en-US" sz="1800" b="1" dirty="0"/>
              <a:t>instruction/query pairs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b="1" dirty="0"/>
              <a:t>"User-based" prompts </a:t>
            </a:r>
            <a:r>
              <a:rPr lang="en-US" sz="1800" dirty="0"/>
              <a:t>corresponding to waitlist use cases. </a:t>
            </a:r>
            <a:r>
              <a:rPr lang="en-US" sz="16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final SFT dataset was heavily geared toward generative tasks, with major categories including </a:t>
            </a:r>
            <a:r>
              <a:rPr lang="en-US" sz="1800" b="1" dirty="0"/>
              <a:t>Generation (45.6%)</a:t>
            </a:r>
            <a:r>
              <a:rPr lang="en-US" sz="1800" dirty="0"/>
              <a:t>, </a:t>
            </a:r>
            <a:r>
              <a:rPr lang="en-US" sz="1800" b="1" dirty="0"/>
              <a:t>Open QA (12.4%)</a:t>
            </a:r>
            <a:r>
              <a:rPr lang="en-US" sz="1800" dirty="0"/>
              <a:t>, and </a:t>
            </a:r>
            <a:r>
              <a:rPr lang="en-US" sz="1800" b="1" dirty="0"/>
              <a:t>Brainstorming (11.2%)</a:t>
            </a:r>
            <a:r>
              <a:rPr lang="en-US" sz="1800" dirty="0"/>
              <a:t>. </a:t>
            </a:r>
            <a:r>
              <a:rPr lang="en-US" sz="1600" dirty="0"/>
              <a:t>(Table 1, p. 6; Appendix A.4, p. 33)</a:t>
            </a:r>
          </a:p>
        </p:txBody>
      </p:sp>
    </p:spTree>
    <p:extLst>
      <p:ext uri="{BB962C8B-B14F-4D97-AF65-F5344CB8AC3E}">
        <p14:creationId xmlns:p14="http://schemas.microsoft.com/office/powerpoint/2010/main" val="7696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ACAD-3AE3-6B8E-5852-682FA37E7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F924-931E-C016-135D-CD7C4B8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The Alignment Workforce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E00D-B063-E045-BB2C-F49443DA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The Human Labelers</a:t>
            </a:r>
            <a:r>
              <a:rPr lang="en-US" sz="2000" dirty="0"/>
              <a:t>: A team of about </a:t>
            </a:r>
            <a:r>
              <a:rPr lang="en-US" sz="2000" b="1" dirty="0"/>
              <a:t>40 trained contractors</a:t>
            </a:r>
            <a:r>
              <a:rPr lang="en-US" sz="2000" dirty="0"/>
              <a:t> was hired through vendors (Upwork and ScaleAI) to generate the high-quality demonstrations and rankings.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Selection Criteria</a:t>
            </a:r>
            <a:r>
              <a:rPr lang="en-US" sz="2000" dirty="0"/>
              <a:t>: Labelers were chosen through a screening test that emphasized </a:t>
            </a:r>
            <a:r>
              <a:rPr lang="en-US" sz="2000" b="1" dirty="0"/>
              <a:t>sensitivity to the preferences of different demographic groups</a:t>
            </a:r>
            <a:r>
              <a:rPr lang="en-US" sz="2000" dirty="0"/>
              <a:t> and their ability to identify and respond appropriately to </a:t>
            </a:r>
            <a:r>
              <a:rPr lang="en-US" sz="2000" b="1" dirty="0"/>
              <a:t>potentially harmful outputs</a:t>
            </a:r>
            <a:r>
              <a:rPr lang="en-US" sz="2000" dirty="0"/>
              <a:t>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Agreement</a:t>
            </a:r>
            <a:r>
              <a:rPr lang="en-US" sz="2000" dirty="0"/>
              <a:t>: The training labelers demonstrated strong inter-annotator agreement, agreeing with each other </a:t>
            </a:r>
            <a:r>
              <a:rPr lang="en-US" sz="2000" b="1" dirty="0"/>
              <a:t>72.6 ± 1.5%</a:t>
            </a:r>
            <a:r>
              <a:rPr lang="en-US" sz="2000" dirty="0"/>
              <a:t> of the time, validating the quality and consistency of the demonstrations. </a:t>
            </a:r>
            <a:r>
              <a:rPr lang="en-US" sz="18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SFT Dataset Volume</a:t>
            </a:r>
            <a:r>
              <a:rPr lang="en-US" sz="2000" dirty="0"/>
              <a:t>: The supervised fine-tuning step used approximately </a:t>
            </a:r>
            <a:r>
              <a:rPr lang="en-US" sz="2000" b="1" dirty="0"/>
              <a:t>13,000</a:t>
            </a:r>
            <a:r>
              <a:rPr lang="en-US" sz="2000" dirty="0"/>
              <a:t> training prompts (including </a:t>
            </a:r>
            <a:r>
              <a:rPr lang="en-US" sz="2000" b="1" dirty="0"/>
              <a:t>11,295</a:t>
            </a:r>
            <a:r>
              <a:rPr lang="en-US" sz="2000" dirty="0"/>
              <a:t> labeler-written and </a:t>
            </a:r>
            <a:r>
              <a:rPr lang="en-US" sz="2000" b="1" dirty="0"/>
              <a:t>1,430</a:t>
            </a:r>
            <a:r>
              <a:rPr lang="en-US" sz="2000" dirty="0"/>
              <a:t> customer API prompts). This data volume initialized the supervised policy. (Section 3.2, p. 7; Table 6, p. 33). For comparison, the later </a:t>
            </a:r>
            <a:r>
              <a:rPr lang="en-US" sz="2000" b="1" dirty="0"/>
              <a:t>Reward Model (RM)</a:t>
            </a:r>
            <a:r>
              <a:rPr lang="en-US" sz="2000" dirty="0"/>
              <a:t> step used approximately </a:t>
            </a:r>
            <a:r>
              <a:rPr lang="en-US" sz="2000" b="1" dirty="0"/>
              <a:t>33,000</a:t>
            </a:r>
            <a:r>
              <a:rPr lang="en-US" sz="2000" dirty="0"/>
              <a:t> prompts for ranking comparisons, and the final </a:t>
            </a:r>
            <a:r>
              <a:rPr lang="en-US" sz="2000" b="1" dirty="0"/>
              <a:t>RLHF (PPO)</a:t>
            </a:r>
            <a:r>
              <a:rPr lang="en-US" sz="2000" dirty="0"/>
              <a:t> stage used </a:t>
            </a:r>
            <a:r>
              <a:rPr lang="en-US" sz="2000" b="1" dirty="0"/>
              <a:t>31,000</a:t>
            </a:r>
            <a:r>
              <a:rPr lang="en-US" sz="2000" dirty="0"/>
              <a:t> unlabeled prompts. </a:t>
            </a:r>
            <a:r>
              <a:rPr lang="en-US" sz="1600" dirty="0"/>
              <a:t>(Section 3.2, p. 7; Table 6, p. 33)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8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Phases 2 &amp; 3: Reward Modeling (RM) and</a:t>
            </a:r>
          </a:p>
          <a:p>
            <a:r>
              <a:rPr lang="en-US" dirty="0"/>
              <a:t>RLHF (PPO)</a:t>
            </a:r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2073</Words>
  <Application>Microsoft Office PowerPoint</Application>
  <PresentationFormat>Widescreen</PresentationFormat>
  <Paragraphs>136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Abadi</vt:lpstr>
      <vt:lpstr>Aptos</vt:lpstr>
      <vt:lpstr>Aptos Display</vt:lpstr>
      <vt:lpstr>Arial</vt:lpstr>
      <vt:lpstr>Cambria Math</vt:lpstr>
      <vt:lpstr>Wingdings</vt:lpstr>
      <vt:lpstr>Office Theme</vt:lpstr>
      <vt:lpstr>1_Office Theme</vt:lpstr>
      <vt:lpstr>Training Language Models to Follow Instructions with Human Feedback</vt:lpstr>
      <vt:lpstr>Section 1</vt:lpstr>
      <vt:lpstr>Section 2</vt:lpstr>
      <vt:lpstr>Methodology Overview</vt:lpstr>
      <vt:lpstr>Methodology Overview – The 3 Steps</vt:lpstr>
      <vt:lpstr>Step 1 - Supervised Fine-Tuning (SFT)</vt:lpstr>
      <vt:lpstr>Step 1 (SFT): Data Collection Sources</vt:lpstr>
      <vt:lpstr>Step 1 (SFT): The Alignment Workforce &amp; Scale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Evaluation- Alignment Tax</vt:lpstr>
      <vt:lpstr>Section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9</cp:revision>
  <dcterms:created xsi:type="dcterms:W3CDTF">2025-10-28T14:53:08Z</dcterms:created>
  <dcterms:modified xsi:type="dcterms:W3CDTF">2025-10-28T15:00:11Z</dcterms:modified>
</cp:coreProperties>
</file>