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81648" autoAdjust="0"/>
  </p:normalViewPr>
  <p:slideViewPr>
    <p:cSldViewPr snapToGrid="0">
      <p:cViewPr varScale="1">
        <p:scale>
          <a:sx n="95" d="100"/>
          <a:sy n="95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Findings: Performance Metrics and Alignment Tax</a:t>
            </a:r>
          </a:p>
          <a:p>
            <a:r>
              <a:rPr lang="en-US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" y="1908519"/>
            <a:ext cx="9335333" cy="35376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researchers evaluated the model according to alignment, that is, acting according user’s intention. The evaluation metrics are mainly composed by labelers.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 This alignment was measured across three domains: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Helpful;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Truthfulness;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Toxicity and Bias.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evaluations conducted were split into two parts: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Evaluations on API Distribution (User’s Scenario / Use case);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NLP Benchmark Datasets.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Abadi" panose="020B0604020104020204" pitchFamily="34" charset="0"/>
              </a:rPr>
              <a:t>Evaluation - </a:t>
            </a:r>
            <a:r>
              <a:rPr lang="pt-PT" sz="3300" dirty="0" err="1">
                <a:solidFill>
                  <a:schemeClr val="tx2"/>
                </a:solidFill>
              </a:rPr>
              <a:t>Truthfulness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and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Hallucination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Reduction</a:t>
            </a:r>
            <a:endParaRPr lang="en-US" sz="3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29132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In regard to hallucination, </a:t>
            </a: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halved hallucination rates (21% vs. 41% on closed domain tasks)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258166"/>
            <a:ext cx="3665728" cy="48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Abadi" panose="020B0604020104020204" pitchFamily="34" charset="0"/>
              </a:rPr>
              <a:t>Evaluation- Toxicity and Bias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obtained similar toxicity rates in a “no prompt” setting;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output a safe and respectful output “respectful prompt”, 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generated fewer toxic outputs then GPT-3;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models, when told to be respectful, it exhibited a higher bias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65" y="2174240"/>
            <a:ext cx="5538859" cy="2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43535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Evaluation- Alignment Tax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B030B5-6DBE-DCEC-94B0-3B68746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1" y="2444710"/>
            <a:ext cx="7656040" cy="223782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PT" sz="1500" dirty="0" err="1"/>
              <a:t>On</a:t>
            </a:r>
            <a:r>
              <a:rPr lang="pt-PT" sz="1500" dirty="0"/>
              <a:t> RLHF fine-</a:t>
            </a:r>
            <a:r>
              <a:rPr lang="pt-PT" sz="1500" dirty="0" err="1"/>
              <a:t>tuning</a:t>
            </a:r>
            <a:r>
              <a:rPr lang="pt-PT" sz="1500" dirty="0"/>
              <a:t>, </a:t>
            </a:r>
            <a:r>
              <a:rPr lang="pt-PT" sz="1500" dirty="0" err="1"/>
              <a:t>there</a:t>
            </a:r>
            <a:r>
              <a:rPr lang="pt-PT" sz="1500" dirty="0"/>
              <a:t> </a:t>
            </a:r>
            <a:r>
              <a:rPr lang="pt-PT" sz="1500" dirty="0" err="1"/>
              <a:t>were</a:t>
            </a:r>
            <a:r>
              <a:rPr lang="pt-PT" sz="1500" dirty="0"/>
              <a:t> performance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compared</a:t>
            </a:r>
            <a:r>
              <a:rPr lang="pt-PT" sz="1500" dirty="0"/>
              <a:t> to GPT-3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certain</a:t>
            </a:r>
            <a:r>
              <a:rPr lang="pt-PT" sz="1500" dirty="0"/>
              <a:t> </a:t>
            </a:r>
            <a:r>
              <a:rPr lang="pt-PT" sz="1500" dirty="0" err="1"/>
              <a:t>public</a:t>
            </a:r>
            <a:r>
              <a:rPr lang="pt-PT" sz="1500" dirty="0"/>
              <a:t> NLP </a:t>
            </a:r>
            <a:r>
              <a:rPr lang="pt-PT" sz="1500" dirty="0" err="1"/>
              <a:t>datasets</a:t>
            </a:r>
            <a:r>
              <a:rPr lang="pt-PT" sz="1500" dirty="0"/>
              <a:t> (</a:t>
            </a:r>
            <a:r>
              <a:rPr lang="pt-PT" sz="1500" dirty="0" err="1"/>
              <a:t>example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“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”).</a:t>
            </a:r>
          </a:p>
          <a:p>
            <a:pPr marL="0" indent="0" algn="just">
              <a:buNone/>
            </a:pP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mixing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</a:t>
            </a:r>
            <a:r>
              <a:rPr lang="pt-PT" sz="1500" dirty="0" err="1"/>
              <a:t>pretraining</a:t>
            </a:r>
            <a:r>
              <a:rPr lang="pt-PT" sz="1500" dirty="0"/>
              <a:t> </a:t>
            </a:r>
            <a:r>
              <a:rPr lang="pt-PT" sz="1500" dirty="0" err="1"/>
              <a:t>gradients</a:t>
            </a:r>
            <a:r>
              <a:rPr lang="pt-PT" sz="1500" dirty="0"/>
              <a:t> (PPO-</a:t>
            </a:r>
            <a:r>
              <a:rPr lang="pt-PT" sz="1500" dirty="0" err="1"/>
              <a:t>ptx</a:t>
            </a:r>
            <a:r>
              <a:rPr lang="pt-PT" sz="1500" dirty="0"/>
              <a:t>) </a:t>
            </a:r>
            <a:r>
              <a:rPr lang="pt-PT" sz="1500" dirty="0" err="1"/>
              <a:t>largely</a:t>
            </a:r>
            <a:r>
              <a:rPr lang="pt-PT" sz="1500" dirty="0"/>
              <a:t> </a:t>
            </a:r>
            <a:r>
              <a:rPr lang="pt-PT" sz="1500" dirty="0" err="1"/>
              <a:t>removed</a:t>
            </a:r>
            <a:r>
              <a:rPr lang="pt-PT" sz="1500" dirty="0"/>
              <a:t> </a:t>
            </a:r>
            <a:r>
              <a:rPr lang="pt-PT" sz="1500" dirty="0" err="1"/>
              <a:t>these</a:t>
            </a:r>
            <a:r>
              <a:rPr lang="pt-PT" sz="1500" dirty="0"/>
              <a:t>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without</a:t>
            </a:r>
            <a:r>
              <a:rPr lang="pt-PT" sz="1500" dirty="0"/>
              <a:t>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quality</a:t>
            </a:r>
            <a:r>
              <a:rPr lang="pt-PT" sz="1500" dirty="0"/>
              <a:t>. </a:t>
            </a:r>
          </a:p>
          <a:p>
            <a:pPr marL="0" indent="0" algn="just">
              <a:buNone/>
            </a:pPr>
            <a:r>
              <a:rPr lang="pt-PT" sz="1500" dirty="0" err="1"/>
              <a:t>This</a:t>
            </a:r>
            <a:r>
              <a:rPr lang="pt-PT" sz="1500" dirty="0"/>
              <a:t> </a:t>
            </a:r>
            <a:r>
              <a:rPr lang="pt-PT" sz="1500" dirty="0" err="1"/>
              <a:t>approach</a:t>
            </a:r>
            <a:r>
              <a:rPr lang="pt-PT" sz="1500" dirty="0"/>
              <a:t> </a:t>
            </a:r>
            <a:r>
              <a:rPr lang="pt-PT" sz="1500" dirty="0" err="1"/>
              <a:t>helps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model</a:t>
            </a:r>
            <a:r>
              <a:rPr lang="pt-PT" sz="1500" dirty="0"/>
              <a:t> </a:t>
            </a:r>
            <a:r>
              <a:rPr lang="pt-PT" sz="1500" dirty="0" err="1"/>
              <a:t>keep</a:t>
            </a:r>
            <a:r>
              <a:rPr lang="pt-PT" sz="1500" dirty="0"/>
              <a:t> </a:t>
            </a:r>
            <a:r>
              <a:rPr lang="pt-PT" sz="1500" dirty="0" err="1"/>
              <a:t>or</a:t>
            </a:r>
            <a:r>
              <a:rPr lang="pt-PT" sz="1500" dirty="0"/>
              <a:t> </a:t>
            </a:r>
            <a:r>
              <a:rPr lang="pt-PT" sz="1500" dirty="0" err="1"/>
              <a:t>even</a:t>
            </a:r>
            <a:r>
              <a:rPr lang="pt-PT" sz="1500" dirty="0"/>
              <a:t> improve </a:t>
            </a:r>
            <a:r>
              <a:rPr lang="pt-PT" sz="1500" dirty="0" err="1"/>
              <a:t>its</a:t>
            </a:r>
            <a:r>
              <a:rPr lang="pt-PT" sz="1500" dirty="0"/>
              <a:t> performance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those</a:t>
            </a:r>
            <a:r>
              <a:rPr lang="pt-PT" sz="1500" dirty="0"/>
              <a:t> </a:t>
            </a:r>
            <a:r>
              <a:rPr lang="pt-PT" sz="1500" dirty="0" err="1"/>
              <a:t>benchmarks</a:t>
            </a:r>
            <a:r>
              <a:rPr lang="pt-PT" sz="1500" dirty="0"/>
              <a:t>,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284268" y="6055045"/>
            <a:ext cx="11371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PT" sz="1400" dirty="0" err="1"/>
              <a:t>Definition</a:t>
            </a:r>
            <a:r>
              <a:rPr lang="pt-PT" sz="1400" dirty="0"/>
              <a:t>: </a:t>
            </a:r>
            <a:r>
              <a:rPr lang="en-US" sz="1400" dirty="0"/>
              <a:t>LLMs acquire a wide range of abilities during pre-training, but aligning LLMs under Reinforcement Learning with Human Feedback (RLHF) can lead to </a:t>
            </a:r>
            <a:r>
              <a:rPr lang="en-US" sz="1400" b="1" dirty="0"/>
              <a:t>forgetting pretrained abilities</a:t>
            </a:r>
            <a:r>
              <a:rPr lang="en-US" sz="1400" dirty="0"/>
              <a:t>, which is also known as the alignment tax.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55935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Aptos</vt:lpstr>
      <vt:lpstr>Aptos Display</vt:lpstr>
      <vt:lpstr>Arial</vt:lpstr>
      <vt:lpstr>Office Theme</vt:lpstr>
      <vt:lpstr>Section 4</vt:lpstr>
      <vt:lpstr>Evaluation Strategy</vt:lpstr>
      <vt:lpstr>Evaluation - Truthfulness and Hallucination Reduction</vt:lpstr>
      <vt:lpstr>Evaluation- Toxicity and Bias</vt:lpstr>
      <vt:lpstr>Evaluation- Alignment 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Erik Daskalyuk</cp:lastModifiedBy>
  <cp:revision>58</cp:revision>
  <dcterms:created xsi:type="dcterms:W3CDTF">2025-10-25T08:50:52Z</dcterms:created>
  <dcterms:modified xsi:type="dcterms:W3CDTF">2025-10-25T16:53:47Z</dcterms:modified>
</cp:coreProperties>
</file>