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81648" autoAdjust="0"/>
  </p:normalViewPr>
  <p:slideViewPr>
    <p:cSldViewPr snapToGrid="0">
      <p:cViewPr varScale="1">
        <p:scale>
          <a:sx n="57" d="100"/>
          <a:sy n="57" d="100"/>
        </p:scale>
        <p:origin x="7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9AB31-C21E-4C3B-B1A0-0CB868F832B2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9878D-E57B-489E-B3EE-7728EDE7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Methodology Phases 2 &amp; 3: Reward Modeling (RM) and</a:t>
            </a:r>
          </a:p>
          <a:p>
            <a:r>
              <a:rPr lang="en-US"/>
              <a:t>RLHF (PPO)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Reward Model (RM) Training via Ranking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Goal: </a:t>
            </a:r>
            <a:r>
              <a:rPr lang="en-US" dirty="0">
                <a:latin typeface="Abadi" panose="020B0604020104020204" pitchFamily="34" charset="0"/>
              </a:rPr>
              <a:t>Create a model capable of predicting which outputs humans prefer.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Process: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Human labelers rank several model responses (1=worst </a:t>
            </a:r>
            <a:r>
              <a:rPr lang="pt-PT" dirty="0"/>
              <a:t>→ 7=</a:t>
            </a:r>
            <a:r>
              <a:rPr lang="pt-PT" dirty="0" err="1"/>
              <a:t>best</a:t>
            </a:r>
            <a:r>
              <a:rPr lang="pt-PT" dirty="0"/>
              <a:t>)</a:t>
            </a:r>
          </a:p>
          <a:p>
            <a:pPr>
              <a:lnSpc>
                <a:spcPct val="110000"/>
              </a:lnSpc>
            </a:pPr>
            <a:r>
              <a:rPr lang="pt-PT" dirty="0">
                <a:latin typeface="Abadi" panose="020B0604020104020204" pitchFamily="34" charset="0"/>
              </a:rPr>
              <a:t>Rankings are </a:t>
            </a:r>
            <a:r>
              <a:rPr lang="pt-PT" dirty="0" err="1">
                <a:latin typeface="Abadi" panose="020B0604020104020204" pitchFamily="34" charset="0"/>
              </a:rPr>
              <a:t>converted</a:t>
            </a:r>
            <a:r>
              <a:rPr lang="pt-PT" dirty="0">
                <a:latin typeface="Abadi" panose="020B0604020104020204" pitchFamily="34" charset="0"/>
              </a:rPr>
              <a:t> </a:t>
            </a:r>
            <a:r>
              <a:rPr lang="pt-PT" dirty="0" err="1">
                <a:latin typeface="Abadi" panose="020B0604020104020204" pitchFamily="34" charset="0"/>
              </a:rPr>
              <a:t>into</a:t>
            </a:r>
            <a:r>
              <a:rPr lang="pt-PT" dirty="0">
                <a:latin typeface="Abadi" panose="020B0604020104020204" pitchFamily="34" charset="0"/>
              </a:rPr>
              <a:t> a </a:t>
            </a:r>
            <a:r>
              <a:rPr lang="pt-PT" dirty="0" err="1">
                <a:latin typeface="Abadi" panose="020B0604020104020204" pitchFamily="34" charset="0"/>
              </a:rPr>
              <a:t>Reward</a:t>
            </a:r>
            <a:r>
              <a:rPr lang="pt-PT" dirty="0">
                <a:latin typeface="Abadi" panose="020B0604020104020204" pitchFamily="34" charset="0"/>
              </a:rPr>
              <a:t> </a:t>
            </a:r>
            <a:r>
              <a:rPr lang="pt-PT" dirty="0" err="1">
                <a:latin typeface="Abadi" panose="020B0604020104020204" pitchFamily="34" charset="0"/>
              </a:rPr>
              <a:t>Model</a:t>
            </a:r>
            <a:r>
              <a:rPr lang="pt-PT" dirty="0">
                <a:latin typeface="Abadi" panose="020B0604020104020204" pitchFamily="34" charset="0"/>
              </a:rPr>
              <a:t> (RM)</a:t>
            </a:r>
          </a:p>
          <a:p>
            <a:pPr>
              <a:lnSpc>
                <a:spcPct val="110000"/>
              </a:lnSpc>
            </a:pPr>
            <a:r>
              <a:rPr lang="pt-PT" dirty="0">
                <a:latin typeface="Abadi" panose="020B0604020104020204" pitchFamily="34" charset="0"/>
              </a:rPr>
              <a:t>RM </a:t>
            </a:r>
            <a:r>
              <a:rPr lang="pt-PT" dirty="0" err="1">
                <a:latin typeface="Abadi" panose="020B0604020104020204" pitchFamily="34" charset="0"/>
              </a:rPr>
              <a:t>predicts</a:t>
            </a:r>
            <a:r>
              <a:rPr lang="pt-PT" dirty="0">
                <a:latin typeface="Abadi" panose="020B0604020104020204" pitchFamily="34" charset="0"/>
              </a:rPr>
              <a:t> a </a:t>
            </a:r>
            <a:r>
              <a:rPr lang="pt-PT" dirty="0" err="1">
                <a:latin typeface="Abadi" panose="020B0604020104020204" pitchFamily="34" charset="0"/>
              </a:rPr>
              <a:t>numerical</a:t>
            </a:r>
            <a:r>
              <a:rPr lang="pt-PT" dirty="0">
                <a:latin typeface="Abadi" panose="020B0604020104020204" pitchFamily="34" charset="0"/>
              </a:rPr>
              <a:t> “</a:t>
            </a:r>
            <a:r>
              <a:rPr lang="pt-PT" dirty="0" err="1">
                <a:latin typeface="Abadi" panose="020B0604020104020204" pitchFamily="34" charset="0"/>
              </a:rPr>
              <a:t>reward</a:t>
            </a:r>
            <a:r>
              <a:rPr lang="pt-PT" dirty="0">
                <a:latin typeface="Abadi" panose="020B0604020104020204" pitchFamily="34" charset="0"/>
              </a:rPr>
              <a:t>” for </a:t>
            </a:r>
            <a:r>
              <a:rPr lang="pt-PT" dirty="0" err="1">
                <a:latin typeface="Abadi" panose="020B0604020104020204" pitchFamily="34" charset="0"/>
              </a:rPr>
              <a:t>each</a:t>
            </a:r>
            <a:r>
              <a:rPr lang="pt-PT" dirty="0">
                <a:latin typeface="Abadi" panose="020B0604020104020204" pitchFamily="34" charset="0"/>
              </a:rPr>
              <a:t> output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Training Process:</a:t>
            </a:r>
            <a:endParaRPr lang="en-US" dirty="0"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The SFT model generates multiple answers for the same prompt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RM learns to give higher rewards to preferred outputs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1A43-5FFA-5E97-825D-B860619F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ADD9-6C84-FA0C-A29E-99E117BE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The Reward Model Loss Function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Loss Function: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𝑙𝑜𝑠𝑠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𝜃</m:t>
                      </m:r>
                      <m:r>
                        <a:rPr lang="en-US" i="1"/>
                        <m:t>)= −</m:t>
                      </m:r>
                      <m:sSub>
                        <m:sSubPr>
                          <m:ctrlPr>
                            <a:rPr lang="pt-PT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Ε</m:t>
                          </m:r>
                        </m:e>
                        <m:sub>
                          <m:d>
                            <m:dPr>
                              <m:ctrlPr>
                                <a:rPr lang="pt-PT" i="1"/>
                              </m:ctrlPr>
                            </m:dPr>
                            <m:e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,</m:t>
                              </m:r>
                              <m:sSub>
                                <m:sSubPr>
                                  <m:ctrlPr>
                                    <a:rPr lang="pt-PT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𝑦</m:t>
                                  </m:r>
                                </m:e>
                                <m:sub>
                                  <m:r>
                                    <a:rPr lang="en-US" i="1"/>
                                    <m:t>𝑤</m:t>
                                  </m:r>
                                </m:sub>
                              </m:sSub>
                              <m:r>
                                <a:rPr lang="en-US" i="1"/>
                                <m:t>,</m:t>
                              </m:r>
                              <m:sSub>
                                <m:sSubPr>
                                  <m:ctrlPr>
                                    <a:rPr lang="pt-PT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𝑦</m:t>
                                  </m:r>
                                </m:e>
                                <m:sub>
                                  <m:r>
                                    <a:rPr lang="en-US" i="1"/>
                                    <m:t>𝑙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i="1"/>
                        <m:t>[</m:t>
                      </m:r>
                      <m:func>
                        <m:funcPr>
                          <m:ctrlPr>
                            <a:rPr lang="pt-PT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i="1"/>
                              </m:ctrlPr>
                            </m:dPr>
                            <m:e>
                              <m:r>
                                <a:rPr lang="en-US" i="1"/>
                                <m:t>𝜎</m:t>
                              </m:r>
                              <m:d>
                                <m:dPr>
                                  <m:ctrlPr>
                                    <a:rPr lang="pt-PT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/>
                                      </m:ctrlPr>
                                    </m:d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  <m:r>
                                        <a:rPr lang="en-US" i="1"/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/>
                                      </m:ctrlPr>
                                    </m:d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  <m:r>
                                        <a:rPr lang="en-US" i="1"/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/>
                        <m:t>]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/>
                          <m:t>Ε</m:t>
                        </m:r>
                      </m:e>
                      <m:sub>
                        <m:d>
                          <m:dPr>
                            <m:ctrlPr>
                              <a:rPr lang="pt-PT" sz="2100" i="1"/>
                            </m:ctrlPr>
                          </m:dPr>
                          <m:e>
                            <m:r>
                              <a:rPr lang="en-US" sz="2100" i="1"/>
                              <m:t>𝑥</m:t>
                            </m:r>
                            <m:r>
                              <a:rPr lang="en-US" sz="2100" i="1"/>
                              <m:t>,</m:t>
                            </m:r>
                            <m:sSub>
                              <m:sSubPr>
                                <m:ctrlPr>
                                  <a:rPr lang="pt-PT" sz="2100" i="1"/>
                                </m:ctrlPr>
                              </m:sSubPr>
                              <m:e>
                                <m:r>
                                  <a:rPr lang="en-US" sz="2100" i="1"/>
                                  <m:t>𝑦</m:t>
                                </m:r>
                              </m:e>
                              <m:sub>
                                <m:r>
                                  <a:rPr lang="en-US" sz="2100" i="1"/>
                                  <m:t>𝑤</m:t>
                                </m:r>
                              </m:sub>
                            </m:sSub>
                            <m:r>
                              <a:rPr lang="en-US" sz="2100" i="1"/>
                              <m:t>,</m:t>
                            </m:r>
                            <m:sSub>
                              <m:sSubPr>
                                <m:ctrlPr>
                                  <a:rPr lang="pt-PT" sz="2100" i="1"/>
                                </m:ctrlPr>
                              </m:sSubPr>
                              <m:e>
                                <m:r>
                                  <a:rPr lang="en-US" sz="2100" i="1"/>
                                  <m:t>𝑦</m:t>
                                </m:r>
                              </m:e>
                              <m:sub>
                                <m:r>
                                  <a:rPr lang="en-US" sz="2100" i="1"/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2100" dirty="0"/>
                  <a:t>: Average over all samples;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/>
                        </m:ctrlPr>
                      </m:sSubPr>
                      <m:e>
                        <m:r>
                          <a:rPr lang="en-US" sz="2100" i="1"/>
                          <m:t>𝑟</m:t>
                        </m:r>
                      </m:e>
                      <m:sub>
                        <m:r>
                          <a:rPr lang="en-US" sz="2100" i="1"/>
                          <m:t>𝜃</m:t>
                        </m:r>
                      </m:sub>
                    </m:sSub>
                    <m:d>
                      <m:dPr>
                        <m:ctrlPr>
                          <a:rPr lang="pt-PT" sz="2100" i="1"/>
                        </m:ctrlPr>
                      </m:dPr>
                      <m:e>
                        <m:r>
                          <a:rPr lang="en-US" sz="2100" i="1"/>
                          <m:t>𝑥</m:t>
                        </m:r>
                        <m:r>
                          <a:rPr lang="en-US" sz="2100" i="1"/>
                          <m:t>, </m:t>
                        </m:r>
                        <m:r>
                          <a:rPr lang="en-US" sz="2100" i="1"/>
                          <m:t>𝑦</m:t>
                        </m:r>
                      </m:e>
                    </m:d>
                  </m:oMath>
                </a14:m>
                <a:r>
                  <a:rPr lang="en-US" sz="2100" dirty="0"/>
                  <a:t>: reward that the RM gives to response </a:t>
                </a:r>
                <a14:m>
                  <m:oMath xmlns:m="http://schemas.openxmlformats.org/officeDocument/2006/math">
                    <m:r>
                      <a:rPr lang="pt-PT" sz="2100" i="1"/>
                      <m:t>𝑦</m:t>
                    </m:r>
                  </m:oMath>
                </a14:m>
                <a:r>
                  <a:rPr lang="en-US" sz="2100" dirty="0"/>
                  <a:t> for prompt </a:t>
                </a:r>
                <a14:m>
                  <m:oMath xmlns:m="http://schemas.openxmlformats.org/officeDocument/2006/math">
                    <m:r>
                      <a:rPr lang="pt-PT" sz="2100" i="1"/>
                      <m:t>𝑥</m:t>
                    </m:r>
                  </m:oMath>
                </a14:m>
                <a:r>
                  <a:rPr lang="en-US" sz="2100" dirty="0"/>
                  <a:t>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/>
                        </m:ctrlPr>
                      </m:sSubPr>
                      <m:e>
                        <m:r>
                          <a:rPr lang="en-US" sz="2100" i="1"/>
                          <m:t>𝑦</m:t>
                        </m:r>
                      </m:e>
                      <m:sub>
                        <m:r>
                          <a:rPr lang="en-US" sz="2100" i="1"/>
                          <m:t>𝑤</m:t>
                        </m:r>
                      </m:sub>
                    </m:sSub>
                  </m:oMath>
                </a14:m>
                <a:r>
                  <a:rPr lang="pt-PT" sz="2100" dirty="0"/>
                  <a:t>: </a:t>
                </a:r>
                <a:r>
                  <a:rPr lang="pt-PT" sz="2100" dirty="0" err="1"/>
                  <a:t>preferred</a:t>
                </a:r>
                <a:r>
                  <a:rPr lang="pt-PT" sz="2100" dirty="0"/>
                  <a:t> (</a:t>
                </a:r>
                <a:r>
                  <a:rPr lang="pt-PT" sz="2100" dirty="0" err="1"/>
                  <a:t>winning</a:t>
                </a:r>
                <a:r>
                  <a:rPr lang="pt-PT" sz="2100" dirty="0"/>
                  <a:t>) output;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/>
                        </m:ctrlPr>
                      </m:sSubPr>
                      <m:e>
                        <m:r>
                          <a:rPr lang="en-US" sz="2100" i="1"/>
                          <m:t>𝑦</m:t>
                        </m:r>
                      </m:e>
                      <m:sub>
                        <m:r>
                          <a:rPr lang="en-US" sz="2100" i="1"/>
                          <m:t>𝑙</m:t>
                        </m:r>
                      </m:sub>
                    </m:sSub>
                  </m:oMath>
                </a14:m>
                <a:r>
                  <a:rPr lang="en-US" sz="2100" dirty="0"/>
                  <a:t>: less preferred (losing) output;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100" i="1"/>
                      <m:t>𝜎</m:t>
                    </m:r>
                  </m:oMath>
                </a14:m>
                <a:r>
                  <a:rPr lang="en-US" sz="2100" dirty="0"/>
                  <a:t>: sigmoid function → forces higher score for preferred output</a:t>
                </a:r>
              </a:p>
              <a:p>
                <a:pPr lvl="0"/>
                <a:endParaRPr lang="en-US" sz="2000" dirty="0">
                  <a:latin typeface="Abadi" panose="020B0604020104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3000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sz="3000" dirty="0"/>
                  <a:t>	RM learns: “If humans like A more than B </a:t>
                </a:r>
                <a:r>
                  <a:rPr lang="en-US" sz="3300" dirty="0"/>
                  <a:t>→ give A </a:t>
                </a:r>
                <a:r>
                  <a:rPr lang="en-US" sz="3300" dirty="0" err="1"/>
                  <a:t>a</a:t>
                </a:r>
                <a:r>
                  <a:rPr lang="en-US" sz="3300" dirty="0"/>
                  <a:t> higher reward.”</a:t>
                </a:r>
                <a:endParaRPr lang="en-US" sz="3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962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0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FE15-08CA-A4E7-97E1-A5703CF2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E69D-3148-677C-5CBE-DB67CB9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(RLHF) via PPO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D7DE-6A60-FC7E-F818-F5A8C19A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Goal: </a:t>
            </a:r>
            <a:r>
              <a:rPr lang="en-US" dirty="0"/>
              <a:t>Fine-tune the model to maximize the RM’s reward signal.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Feedback loop: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SFT model generates outputs → RM evaluates them → RLHF model learns to maximize the reward.</a:t>
            </a:r>
            <a:endParaRPr lang="pt-PT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Challenge: </a:t>
            </a:r>
            <a:r>
              <a:rPr lang="en-US" dirty="0"/>
              <a:t>Model may “forget” what it learned in SFT.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Solution: </a:t>
            </a:r>
            <a:r>
              <a:rPr lang="en-US" dirty="0"/>
              <a:t>Add a penalty term to keep it close to the SFT policy.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92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223DC-415E-79C1-6C56-B2615ADD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ABA1-35C8-3BEA-9483-E9C8757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(RLHF) via PPO - Penalty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/>
                  <a:t>Penalty </a:t>
                </a:r>
                <a:r>
                  <a:rPr lang="pt-PT" dirty="0" err="1"/>
                  <a:t>Function</a:t>
                </a:r>
                <a:r>
                  <a:rPr lang="pt-PT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𝑝𝑒𝑛𝑎𝑙𝑡𝑦</m:t>
                      </m:r>
                      <m:r>
                        <a:rPr lang="en-US" i="1"/>
                        <m:t>= </m:t>
                      </m:r>
                      <m:r>
                        <a:rPr lang="en-US" i="1"/>
                        <m:t>𝛽</m:t>
                      </m:r>
                      <m:r>
                        <a:rPr lang="en-US" i="1"/>
                        <m:t> ∙</m:t>
                      </m:r>
                      <m:r>
                        <a:rPr lang="en-US" i="1"/>
                        <m:t>𝑙𝑜𝑔</m:t>
                      </m:r>
                      <m:f>
                        <m:fPr>
                          <m:ctrlPr>
                            <a:rPr lang="pt-PT" i="1"/>
                          </m:ctrlPr>
                        </m:fPr>
                        <m:num>
                          <m:sSub>
                            <m:sSubPr>
                              <m:ctrlPr>
                                <a:rPr lang="pt-PT" i="1"/>
                              </m:ctrlPr>
                            </m:sSubPr>
                            <m:e>
                              <m:r>
                                <a:rPr lang="en-US" i="1"/>
                                <m:t>𝜋</m:t>
                              </m:r>
                            </m:e>
                            <m:sub>
                              <m:r>
                                <a:rPr lang="en-US" i="1"/>
                                <m:t>𝑅𝐿</m:t>
                              </m:r>
                            </m:sub>
                          </m:sSub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𝑦</m:t>
                          </m:r>
                          <m:r>
                            <a:rPr lang="en-US" i="1"/>
                            <m:t>|</m:t>
                          </m:r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PT" i="1"/>
                              </m:ctrlPr>
                            </m:sSubPr>
                            <m:e>
                              <m:r>
                                <a:rPr lang="en-US" i="1"/>
                                <m:t>𝜋</m:t>
                              </m:r>
                            </m:e>
                            <m:sub>
                              <m:r>
                                <a:rPr lang="en-US" i="1"/>
                                <m:t>𝑆𝐹𝑇</m:t>
                              </m:r>
                            </m:sub>
                          </m:sSub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𝑦</m:t>
                          </m:r>
                          <m:r>
                            <a:rPr lang="en-US" i="1"/>
                            <m:t>|</m:t>
                          </m:r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)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/>
                        </m:ctrlPr>
                      </m:sSubPr>
                      <m:e>
                        <m:r>
                          <a:rPr lang="en-US" sz="1800" i="1"/>
                          <m:t>𝜋</m:t>
                        </m:r>
                      </m:e>
                      <m:sub>
                        <m:r>
                          <a:rPr lang="en-US" sz="1800" i="1"/>
                          <m:t>𝑅𝐿</m:t>
                        </m:r>
                      </m:sub>
                    </m:sSub>
                    <m:r>
                      <a:rPr lang="en-US" sz="1800" i="1"/>
                      <m:t>(</m:t>
                    </m:r>
                    <m:r>
                      <a:rPr lang="en-US" sz="1800" i="1"/>
                      <m:t>𝑦</m:t>
                    </m:r>
                    <m:r>
                      <a:rPr lang="en-US" sz="1800" i="1"/>
                      <m:t>|</m:t>
                    </m:r>
                    <m:r>
                      <a:rPr lang="en-US" sz="1800" i="1"/>
                      <m:t>𝑥</m:t>
                    </m:r>
                    <m:r>
                      <a:rPr lang="en-US" sz="1800" i="1"/>
                      <m:t>)</m:t>
                    </m:r>
                  </m:oMath>
                </a14:m>
                <a:r>
                  <a:rPr lang="en-US" sz="1800" dirty="0"/>
                  <a:t>: Current model (being trained)</a:t>
                </a:r>
                <a:endParaRPr lang="pt-PT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/>
                        </m:ctrlPr>
                      </m:sSubPr>
                      <m:e>
                        <m:r>
                          <a:rPr lang="en-US" sz="1800" i="1"/>
                          <m:t>𝜋</m:t>
                        </m:r>
                      </m:e>
                      <m:sub>
                        <m:r>
                          <a:rPr lang="en-US" sz="1800" i="1"/>
                          <m:t>𝑆𝐹𝑇</m:t>
                        </m:r>
                      </m:sub>
                    </m:sSub>
                    <m:d>
                      <m:dPr>
                        <m:ctrlPr>
                          <a:rPr lang="pt-PT" sz="1800" i="1"/>
                        </m:ctrlPr>
                      </m:dPr>
                      <m:e>
                        <m:r>
                          <a:rPr lang="en-US" sz="1800" i="1"/>
                          <m:t>𝑦</m:t>
                        </m:r>
                      </m:e>
                      <m:e>
                        <m:r>
                          <a:rPr lang="en-US" sz="1800" i="1"/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: Base Model</a:t>
                </a:r>
                <a:endParaRPr lang="pt-PT" sz="18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1800" i="1"/>
                      <m:t>𝛽</m:t>
                    </m:r>
                  </m:oMath>
                </a14:m>
                <a:r>
                  <a:rPr lang="en-US" sz="1800" dirty="0"/>
                  <a:t>: </a:t>
                </a:r>
                <a:r>
                  <a:rPr lang="pt-PT" sz="1800" dirty="0" err="1"/>
                  <a:t>Controls</a:t>
                </a:r>
                <a:r>
                  <a:rPr lang="pt-PT" sz="1800" dirty="0"/>
                  <a:t> </a:t>
                </a:r>
                <a:r>
                  <a:rPr lang="pt-PT" sz="1800" dirty="0" err="1"/>
                  <a:t>how</a:t>
                </a:r>
                <a:r>
                  <a:rPr lang="pt-PT" sz="1800" dirty="0"/>
                  <a:t> </a:t>
                </a:r>
                <a:r>
                  <a:rPr lang="pt-PT" sz="1800" dirty="0" err="1"/>
                  <a:t>much</a:t>
                </a:r>
                <a:r>
                  <a:rPr lang="pt-PT" sz="1800" dirty="0"/>
                  <a:t> </a:t>
                </a:r>
                <a:r>
                  <a:rPr lang="pt-PT" sz="1800" dirty="0" err="1"/>
                  <a:t>deviation</a:t>
                </a:r>
                <a:r>
                  <a:rPr lang="pt-PT" sz="1800" dirty="0"/>
                  <a:t> </a:t>
                </a:r>
                <a:r>
                  <a:rPr lang="pt-PT" sz="1800" dirty="0" err="1"/>
                  <a:t>is</a:t>
                </a:r>
                <a:r>
                  <a:rPr lang="pt-PT" sz="1800" dirty="0"/>
                  <a:t> </a:t>
                </a:r>
                <a:r>
                  <a:rPr lang="pt-PT" sz="1800" dirty="0" err="1"/>
                  <a:t>penalized</a:t>
                </a:r>
                <a:endParaRPr lang="pt-PT" sz="1800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dirty="0"/>
                  <a:t>	Penalty teaches the model: “Increase rewards from human 		feedback but stay close to the original SFT behavior</a:t>
                </a:r>
                <a:r>
                  <a:rPr lang="en-US" sz="3200" dirty="0"/>
                  <a:t>.”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962" t="-1954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96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67058-4784-B74B-D10A-324F2B9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77D4-E6F4-0960-1EAC-05FB7915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 fontScale="90000"/>
          </a:bodyPr>
          <a:lstStyle/>
          <a:p>
            <a:r>
              <a:rPr lang="en-US" dirty="0"/>
              <a:t>Reinforcement Learning (RLHF) via PPO - Objective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 err="1"/>
                  <a:t>Objective</a:t>
                </a:r>
                <a:r>
                  <a:rPr lang="pt-PT" dirty="0"/>
                  <a:t> </a:t>
                </a:r>
                <a:r>
                  <a:rPr lang="pt-PT" dirty="0" err="1"/>
                  <a:t>Function</a:t>
                </a:r>
                <a:r>
                  <a:rPr lang="pt-PT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𝑂𝑏𝑗𝑒𝑐𝑡𝑖𝑣𝑒</m:t>
                      </m:r>
                      <m:d>
                        <m:dPr>
                          <m:ctrlPr>
                            <a:rPr lang="pt-PT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/>
                            <m:t>Φ</m:t>
                          </m:r>
                        </m:e>
                      </m:d>
                      <m:r>
                        <a:rPr lang="en-US" i="1"/>
                        <m:t>= </m:t>
                      </m:r>
                      <m:sSub>
                        <m:sSubPr>
                          <m:ctrlPr>
                            <a:rPr lang="pt-PT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Ε</m:t>
                          </m:r>
                        </m:e>
                        <m:sub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𝑦</m:t>
                          </m:r>
                        </m:sub>
                      </m:sSub>
                      <m:r>
                        <a:rPr lang="en-US" i="1"/>
                        <m:t>[</m:t>
                      </m:r>
                      <m:sSub>
                        <m:sSubPr>
                          <m:ctrlPr>
                            <a:rPr lang="pt-PT" i="1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PT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sSub>
                            <m:sSubPr>
                              <m:ctrlPr>
                                <a:rPr lang="pt-PT" i="1"/>
                              </m:ctrlPr>
                            </m:sSubPr>
                            <m:e>
                              <m:r>
                                <a:rPr lang="en-US" i="1"/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−</m:t>
                      </m:r>
                      <m:r>
                        <a:rPr lang="en-US" i="1"/>
                        <m:t>𝑝𝑒𝑛𝑎𝑙𝑡𝑦</m:t>
                      </m:r>
                      <m:r>
                        <a:rPr lang="en-US" i="1"/>
                        <m:t>] 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𝜃</m:t>
                        </m:r>
                      </m:sub>
                    </m:sSub>
                    <m:d>
                      <m:dPr>
                        <m:ctrlPr>
                          <a:rPr lang="pt-PT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r>
                          <a:rPr lang="en-US" i="1"/>
                          <m:t>, </m:t>
                        </m:r>
                        <m:r>
                          <a:rPr lang="en-US" i="1"/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 reward from the RM;</a:t>
                </a:r>
                <a:endParaRPr lang="pt-P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1068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94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F29BC-FAC5-73FD-B504-CA1124F1C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2910-CE76-805F-C90A-CAFE807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(RLHF-</a:t>
            </a:r>
            <a:r>
              <a:rPr lang="en-US" dirty="0" err="1"/>
              <a:t>ptx</a:t>
            </a:r>
            <a:r>
              <a:rPr lang="en-US" dirty="0"/>
              <a:t>) via PPO-</a:t>
            </a:r>
            <a:r>
              <a:rPr lang="en-US" dirty="0" err="1"/>
              <a:t>ptx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8289-A9FD-6079-DBD1-7DC5EBCF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Goal</a:t>
            </a:r>
            <a:r>
              <a:rPr lang="pt-PT" b="1" dirty="0"/>
              <a:t>: </a:t>
            </a:r>
            <a:r>
              <a:rPr lang="pt-PT" dirty="0" err="1"/>
              <a:t>Maintain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generalization</a:t>
            </a:r>
            <a:r>
              <a:rPr lang="pt-PT" dirty="0"/>
              <a:t> for </a:t>
            </a:r>
            <a:r>
              <a:rPr lang="pt-PT" dirty="0" err="1"/>
              <a:t>other</a:t>
            </a:r>
            <a:r>
              <a:rPr lang="pt-PT" dirty="0"/>
              <a:t> NLP </a:t>
            </a:r>
            <a:r>
              <a:rPr lang="pt-PT" dirty="0" err="1"/>
              <a:t>problems</a:t>
            </a:r>
            <a:endParaRPr lang="pt-PT" dirty="0"/>
          </a:p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Process</a:t>
            </a:r>
            <a:r>
              <a:rPr lang="pt-PT" b="1" dirty="0"/>
              <a:t>:</a:t>
            </a:r>
          </a:p>
          <a:p>
            <a:pPr>
              <a:lnSpc>
                <a:spcPct val="110000"/>
              </a:lnSpc>
            </a:pPr>
            <a:r>
              <a:rPr lang="pt-PT" dirty="0" err="1"/>
              <a:t>Mix</a:t>
            </a:r>
            <a:r>
              <a:rPr lang="pt-PT" dirty="0"/>
              <a:t> </a:t>
            </a:r>
            <a:r>
              <a:rPr lang="pt-PT" dirty="0" err="1"/>
              <a:t>pretraining</a:t>
            </a:r>
            <a:r>
              <a:rPr lang="pt-PT" dirty="0"/>
              <a:t> gradientes </a:t>
            </a:r>
            <a:r>
              <a:rPr lang="pt-PT" dirty="0" err="1"/>
              <a:t>with</a:t>
            </a:r>
            <a:r>
              <a:rPr lang="pt-PT" dirty="0"/>
              <a:t> PPO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Result</a:t>
            </a:r>
            <a:r>
              <a:rPr lang="pt-PT" b="1" dirty="0"/>
              <a:t>:</a:t>
            </a:r>
          </a:p>
          <a:p>
            <a:pPr>
              <a:lnSpc>
                <a:spcPct val="110000"/>
              </a:lnSpc>
            </a:pPr>
            <a:r>
              <a:rPr lang="pt-PT" dirty="0" err="1"/>
              <a:t>Keeps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aligned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general NLP </a:t>
            </a:r>
            <a:r>
              <a:rPr lang="pt-PT" dirty="0" err="1"/>
              <a:t>tasks</a:t>
            </a:r>
            <a:endParaRPr lang="pt-PT" dirty="0"/>
          </a:p>
          <a:p>
            <a:pPr>
              <a:lnSpc>
                <a:spcPct val="110000"/>
              </a:lnSpc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stays</a:t>
            </a:r>
            <a:r>
              <a:rPr lang="pt-PT" dirty="0"/>
              <a:t> </a:t>
            </a:r>
            <a:r>
              <a:rPr lang="pt-PT" dirty="0" err="1"/>
              <a:t>polite</a:t>
            </a:r>
            <a:r>
              <a:rPr lang="pt-PT" dirty="0"/>
              <a:t>, </a:t>
            </a:r>
            <a:r>
              <a:rPr lang="pt-PT" dirty="0" err="1"/>
              <a:t>aligned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still</a:t>
            </a:r>
            <a:r>
              <a:rPr lang="pt-PT" dirty="0"/>
              <a:t> </a:t>
            </a:r>
            <a:r>
              <a:rPr lang="pt-PT" dirty="0" err="1"/>
              <a:t>capable</a:t>
            </a:r>
            <a:r>
              <a:rPr lang="pt-PT" dirty="0"/>
              <a:t> in </a:t>
            </a: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48780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399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Aptos</vt:lpstr>
      <vt:lpstr>Aptos Display</vt:lpstr>
      <vt:lpstr>Arial</vt:lpstr>
      <vt:lpstr>Office Theme</vt:lpstr>
      <vt:lpstr>Section 3</vt:lpstr>
      <vt:lpstr>Reward Model (RM) Training via Ranking</vt:lpstr>
      <vt:lpstr>The Reward Model Loss Function</vt:lpstr>
      <vt:lpstr>Reinforcement Learning (RLHF) via PPO</vt:lpstr>
      <vt:lpstr>Reinforcement Learning (RLHF) via PPO - Penalty</vt:lpstr>
      <vt:lpstr>Reinforcement Learning (RLHF) via PPO - Objective</vt:lpstr>
      <vt:lpstr>Reinforcement Learning (RLHF-ptx) via PPO-ptx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Ricardo Teixeira Pereira</cp:lastModifiedBy>
  <cp:revision>55</cp:revision>
  <dcterms:created xsi:type="dcterms:W3CDTF">2025-10-25T08:50:52Z</dcterms:created>
  <dcterms:modified xsi:type="dcterms:W3CDTF">2025-10-25T15:51:21Z</dcterms:modified>
</cp:coreProperties>
</file>