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63" r:id="rId4"/>
    <p:sldId id="290" r:id="rId5"/>
    <p:sldId id="291" r:id="rId6"/>
    <p:sldId id="292" r:id="rId7"/>
    <p:sldId id="257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0123" autoAdjust="0"/>
  </p:normalViewPr>
  <p:slideViewPr>
    <p:cSldViewPr snapToGrid="0">
      <p:cViewPr varScale="1">
        <p:scale>
          <a:sx n="137" d="100"/>
          <a:sy n="137" d="100"/>
        </p:scale>
        <p:origin x="1216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A0700-6747-444B-BF7D-5EAB61D985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04C8856-D2B2-4EB5-8AE5-8D493236D9F9}">
      <dgm:prSet phldrT="[Texto]" phldr="0" custT="1"/>
      <dgm:spPr>
        <a:solidFill>
          <a:srgbClr val="0070C0"/>
        </a:solidFill>
      </dgm:spPr>
      <dgm:t>
        <a:bodyPr/>
        <a:lstStyle/>
        <a:p>
          <a:r>
            <a:rPr lang="pt-PT" sz="3200" dirty="0"/>
            <a:t>Core </a:t>
          </a:r>
          <a:r>
            <a:rPr lang="pt-PT" sz="3200" dirty="0" err="1"/>
            <a:t>problem</a:t>
          </a:r>
          <a:endParaRPr lang="pt-PT" sz="3200" dirty="0"/>
        </a:p>
      </dgm:t>
    </dgm:pt>
    <dgm:pt modelId="{83F4C466-E0CE-4DAA-A3FB-90DBC24D81E5}" type="parTrans" cxnId="{0DFE573B-A4E0-49D0-B991-8F0906CD0A06}">
      <dgm:prSet/>
      <dgm:spPr/>
      <dgm:t>
        <a:bodyPr/>
        <a:lstStyle/>
        <a:p>
          <a:endParaRPr lang="pt-PT"/>
        </a:p>
      </dgm:t>
    </dgm:pt>
    <dgm:pt modelId="{2F52EAA3-0C43-487A-BA84-183C58684722}" type="sibTrans" cxnId="{0DFE573B-A4E0-49D0-B991-8F0906CD0A06}">
      <dgm:prSet/>
      <dgm:spPr/>
      <dgm:t>
        <a:bodyPr/>
        <a:lstStyle/>
        <a:p>
          <a:endParaRPr lang="pt-PT"/>
        </a:p>
      </dgm:t>
    </dgm:pt>
    <dgm:pt modelId="{2918FAA8-AD2C-42C9-8AD2-891BB5433E35}">
      <dgm:prSet phldrT="[Texto]" custT="1"/>
      <dgm:spPr>
        <a:solidFill>
          <a:srgbClr val="E6F0FF">
            <a:alpha val="90000"/>
          </a:srgb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en-US" sz="2800" dirty="0"/>
            <a:t>Misalignment between model behavior and human intent</a:t>
          </a:r>
          <a:endParaRPr lang="pt-PT" sz="2800" dirty="0"/>
        </a:p>
      </dgm:t>
    </dgm:pt>
    <dgm:pt modelId="{1399B648-76F2-4D1A-A608-51F24B4F783D}" type="parTrans" cxnId="{FCBCADDC-D754-473F-9DCE-AFB4A4525581}">
      <dgm:prSet/>
      <dgm:spPr/>
      <dgm:t>
        <a:bodyPr/>
        <a:lstStyle/>
        <a:p>
          <a:endParaRPr lang="pt-PT"/>
        </a:p>
      </dgm:t>
    </dgm:pt>
    <dgm:pt modelId="{C747418B-63E7-4CB7-B0C9-26FC56BFE846}" type="sibTrans" cxnId="{FCBCADDC-D754-473F-9DCE-AFB4A4525581}">
      <dgm:prSet/>
      <dgm:spPr/>
      <dgm:t>
        <a:bodyPr/>
        <a:lstStyle/>
        <a:p>
          <a:endParaRPr lang="pt-PT"/>
        </a:p>
      </dgm:t>
    </dgm:pt>
    <dgm:pt modelId="{F636AC11-E1ED-48A8-A17B-E450E9DD1B50}" type="pres">
      <dgm:prSet presAssocID="{D62A0700-6747-444B-BF7D-5EAB61D9850C}" presName="Name0" presStyleCnt="0">
        <dgm:presLayoutVars>
          <dgm:dir/>
          <dgm:animLvl val="lvl"/>
          <dgm:resizeHandles val="exact"/>
        </dgm:presLayoutVars>
      </dgm:prSet>
      <dgm:spPr/>
    </dgm:pt>
    <dgm:pt modelId="{2AE76213-258C-42B0-B552-3D1486F43713}" type="pres">
      <dgm:prSet presAssocID="{204C8856-D2B2-4EB5-8AE5-8D493236D9F9}" presName="linNode" presStyleCnt="0"/>
      <dgm:spPr/>
    </dgm:pt>
    <dgm:pt modelId="{92CAF92D-0C9D-4175-AF92-210250A0C5A4}" type="pres">
      <dgm:prSet presAssocID="{204C8856-D2B2-4EB5-8AE5-8D493236D9F9}" presName="parentText" presStyleLbl="node1" presStyleIdx="0" presStyleCnt="1" custLinFactNeighborX="-5464" custLinFactNeighborY="-2863">
        <dgm:presLayoutVars>
          <dgm:chMax val="1"/>
          <dgm:bulletEnabled val="1"/>
        </dgm:presLayoutVars>
      </dgm:prSet>
      <dgm:spPr/>
    </dgm:pt>
    <dgm:pt modelId="{B80AD649-5247-4942-9AE9-74CFCD8A9859}" type="pres">
      <dgm:prSet presAssocID="{204C8856-D2B2-4EB5-8AE5-8D493236D9F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6DBFA534-E1B9-46D9-8EE6-9673942EF279}" type="presOf" srcId="{204C8856-D2B2-4EB5-8AE5-8D493236D9F9}" destId="{92CAF92D-0C9D-4175-AF92-210250A0C5A4}" srcOrd="0" destOrd="0" presId="urn:microsoft.com/office/officeart/2005/8/layout/vList5"/>
    <dgm:cxn modelId="{0DFE573B-A4E0-49D0-B991-8F0906CD0A06}" srcId="{D62A0700-6747-444B-BF7D-5EAB61D9850C}" destId="{204C8856-D2B2-4EB5-8AE5-8D493236D9F9}" srcOrd="0" destOrd="0" parTransId="{83F4C466-E0CE-4DAA-A3FB-90DBC24D81E5}" sibTransId="{2F52EAA3-0C43-487A-BA84-183C58684722}"/>
    <dgm:cxn modelId="{5D34216A-F3B4-47A5-826C-C3F1104B4EA8}" type="presOf" srcId="{2918FAA8-AD2C-42C9-8AD2-891BB5433E35}" destId="{B80AD649-5247-4942-9AE9-74CFCD8A9859}" srcOrd="0" destOrd="0" presId="urn:microsoft.com/office/officeart/2005/8/layout/vList5"/>
    <dgm:cxn modelId="{FCBCADDC-D754-473F-9DCE-AFB4A4525581}" srcId="{204C8856-D2B2-4EB5-8AE5-8D493236D9F9}" destId="{2918FAA8-AD2C-42C9-8AD2-891BB5433E35}" srcOrd="0" destOrd="0" parTransId="{1399B648-76F2-4D1A-A608-51F24B4F783D}" sibTransId="{C747418B-63E7-4CB7-B0C9-26FC56BFE846}"/>
    <dgm:cxn modelId="{9CFC3EF8-949F-48AC-AC59-4D80B70B8987}" type="presOf" srcId="{D62A0700-6747-444B-BF7D-5EAB61D9850C}" destId="{F636AC11-E1ED-48A8-A17B-E450E9DD1B50}" srcOrd="0" destOrd="0" presId="urn:microsoft.com/office/officeart/2005/8/layout/vList5"/>
    <dgm:cxn modelId="{995F3157-ABCC-46D1-B985-E31275FFCC61}" type="presParOf" srcId="{F636AC11-E1ED-48A8-A17B-E450E9DD1B50}" destId="{2AE76213-258C-42B0-B552-3D1486F43713}" srcOrd="0" destOrd="0" presId="urn:microsoft.com/office/officeart/2005/8/layout/vList5"/>
    <dgm:cxn modelId="{A2A8988C-A9E1-4AD9-9E47-5DE7E25BC58B}" type="presParOf" srcId="{2AE76213-258C-42B0-B552-3D1486F43713}" destId="{92CAF92D-0C9D-4175-AF92-210250A0C5A4}" srcOrd="0" destOrd="0" presId="urn:microsoft.com/office/officeart/2005/8/layout/vList5"/>
    <dgm:cxn modelId="{A6CEB1DE-9255-4004-A6D8-3DF99A1B340A}" type="presParOf" srcId="{2AE76213-258C-42B0-B552-3D1486F43713}" destId="{B80AD649-5247-4942-9AE9-74CFCD8A98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A0700-6747-444B-BF7D-5EAB61D985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204C8856-D2B2-4EB5-8AE5-8D493236D9F9}">
      <dgm:prSet phldrT="[Texto]" phldr="0" custT="1"/>
      <dgm:spPr>
        <a:solidFill>
          <a:srgbClr val="0070C0"/>
        </a:solidFill>
      </dgm:spPr>
      <dgm:t>
        <a:bodyPr/>
        <a:lstStyle/>
        <a:p>
          <a:r>
            <a:rPr lang="en-US" sz="3200" dirty="0"/>
            <a:t>Aim</a:t>
          </a:r>
          <a:endParaRPr lang="pt-PT" sz="3200" dirty="0"/>
        </a:p>
      </dgm:t>
    </dgm:pt>
    <dgm:pt modelId="{83F4C466-E0CE-4DAA-A3FB-90DBC24D81E5}" type="parTrans" cxnId="{0DFE573B-A4E0-49D0-B991-8F0906CD0A06}">
      <dgm:prSet/>
      <dgm:spPr/>
      <dgm:t>
        <a:bodyPr/>
        <a:lstStyle/>
        <a:p>
          <a:endParaRPr lang="pt-PT"/>
        </a:p>
      </dgm:t>
    </dgm:pt>
    <dgm:pt modelId="{2F52EAA3-0C43-487A-BA84-183C58684722}" type="sibTrans" cxnId="{0DFE573B-A4E0-49D0-B991-8F0906CD0A06}">
      <dgm:prSet/>
      <dgm:spPr/>
      <dgm:t>
        <a:bodyPr/>
        <a:lstStyle/>
        <a:p>
          <a:endParaRPr lang="pt-PT"/>
        </a:p>
      </dgm:t>
    </dgm:pt>
    <dgm:pt modelId="{2918FAA8-AD2C-42C9-8AD2-891BB5433E35}">
      <dgm:prSet phldrT="[Texto]" custT="1"/>
      <dgm:spPr>
        <a:solidFill>
          <a:srgbClr val="E6F0FF">
            <a:alpha val="90000"/>
          </a:srgbClr>
        </a:solidFill>
        <a:ln>
          <a:solidFill>
            <a:srgbClr val="0070C0">
              <a:alpha val="90000"/>
            </a:srgbClr>
          </a:solidFill>
        </a:ln>
      </dgm:spPr>
      <dgm:t>
        <a:bodyPr/>
        <a:lstStyle/>
        <a:p>
          <a:r>
            <a:rPr lang="en-US" sz="2800" dirty="0"/>
            <a:t>Improve model helpfulness, honesty, and safety</a:t>
          </a:r>
          <a:endParaRPr lang="pt-PT" sz="2800" dirty="0"/>
        </a:p>
      </dgm:t>
    </dgm:pt>
    <dgm:pt modelId="{1399B648-76F2-4D1A-A608-51F24B4F783D}" type="parTrans" cxnId="{FCBCADDC-D754-473F-9DCE-AFB4A4525581}">
      <dgm:prSet/>
      <dgm:spPr/>
      <dgm:t>
        <a:bodyPr/>
        <a:lstStyle/>
        <a:p>
          <a:endParaRPr lang="pt-PT"/>
        </a:p>
      </dgm:t>
    </dgm:pt>
    <dgm:pt modelId="{C747418B-63E7-4CB7-B0C9-26FC56BFE846}" type="sibTrans" cxnId="{FCBCADDC-D754-473F-9DCE-AFB4A4525581}">
      <dgm:prSet/>
      <dgm:spPr/>
      <dgm:t>
        <a:bodyPr/>
        <a:lstStyle/>
        <a:p>
          <a:endParaRPr lang="pt-PT"/>
        </a:p>
      </dgm:t>
    </dgm:pt>
    <dgm:pt modelId="{F636AC11-E1ED-48A8-A17B-E450E9DD1B50}" type="pres">
      <dgm:prSet presAssocID="{D62A0700-6747-444B-BF7D-5EAB61D9850C}" presName="Name0" presStyleCnt="0">
        <dgm:presLayoutVars>
          <dgm:dir/>
          <dgm:animLvl val="lvl"/>
          <dgm:resizeHandles val="exact"/>
        </dgm:presLayoutVars>
      </dgm:prSet>
      <dgm:spPr/>
    </dgm:pt>
    <dgm:pt modelId="{2AE76213-258C-42B0-B552-3D1486F43713}" type="pres">
      <dgm:prSet presAssocID="{204C8856-D2B2-4EB5-8AE5-8D493236D9F9}" presName="linNode" presStyleCnt="0"/>
      <dgm:spPr/>
    </dgm:pt>
    <dgm:pt modelId="{92CAF92D-0C9D-4175-AF92-210250A0C5A4}" type="pres">
      <dgm:prSet presAssocID="{204C8856-D2B2-4EB5-8AE5-8D493236D9F9}" presName="parentText" presStyleLbl="node1" presStyleIdx="0" presStyleCnt="1" custLinFactNeighborX="-5464" custLinFactNeighborY="-2863">
        <dgm:presLayoutVars>
          <dgm:chMax val="1"/>
          <dgm:bulletEnabled val="1"/>
        </dgm:presLayoutVars>
      </dgm:prSet>
      <dgm:spPr/>
    </dgm:pt>
    <dgm:pt modelId="{B80AD649-5247-4942-9AE9-74CFCD8A9859}" type="pres">
      <dgm:prSet presAssocID="{204C8856-D2B2-4EB5-8AE5-8D493236D9F9}" presName="descendantText" presStyleLbl="alignAccFollowNode1" presStyleIdx="0" presStyleCnt="1" custLinFactNeighborX="-472" custLinFactNeighborY="-6651">
        <dgm:presLayoutVars>
          <dgm:bulletEnabled val="1"/>
        </dgm:presLayoutVars>
      </dgm:prSet>
      <dgm:spPr/>
    </dgm:pt>
  </dgm:ptLst>
  <dgm:cxnLst>
    <dgm:cxn modelId="{6DBFA534-E1B9-46D9-8EE6-9673942EF279}" type="presOf" srcId="{204C8856-D2B2-4EB5-8AE5-8D493236D9F9}" destId="{92CAF92D-0C9D-4175-AF92-210250A0C5A4}" srcOrd="0" destOrd="0" presId="urn:microsoft.com/office/officeart/2005/8/layout/vList5"/>
    <dgm:cxn modelId="{0DFE573B-A4E0-49D0-B991-8F0906CD0A06}" srcId="{D62A0700-6747-444B-BF7D-5EAB61D9850C}" destId="{204C8856-D2B2-4EB5-8AE5-8D493236D9F9}" srcOrd="0" destOrd="0" parTransId="{83F4C466-E0CE-4DAA-A3FB-90DBC24D81E5}" sibTransId="{2F52EAA3-0C43-487A-BA84-183C58684722}"/>
    <dgm:cxn modelId="{5D34216A-F3B4-47A5-826C-C3F1104B4EA8}" type="presOf" srcId="{2918FAA8-AD2C-42C9-8AD2-891BB5433E35}" destId="{B80AD649-5247-4942-9AE9-74CFCD8A9859}" srcOrd="0" destOrd="0" presId="urn:microsoft.com/office/officeart/2005/8/layout/vList5"/>
    <dgm:cxn modelId="{FCBCADDC-D754-473F-9DCE-AFB4A4525581}" srcId="{204C8856-D2B2-4EB5-8AE5-8D493236D9F9}" destId="{2918FAA8-AD2C-42C9-8AD2-891BB5433E35}" srcOrd="0" destOrd="0" parTransId="{1399B648-76F2-4D1A-A608-51F24B4F783D}" sibTransId="{C747418B-63E7-4CB7-B0C9-26FC56BFE846}"/>
    <dgm:cxn modelId="{9CFC3EF8-949F-48AC-AC59-4D80B70B8987}" type="presOf" srcId="{D62A0700-6747-444B-BF7D-5EAB61D9850C}" destId="{F636AC11-E1ED-48A8-A17B-E450E9DD1B50}" srcOrd="0" destOrd="0" presId="urn:microsoft.com/office/officeart/2005/8/layout/vList5"/>
    <dgm:cxn modelId="{995F3157-ABCC-46D1-B985-E31275FFCC61}" type="presParOf" srcId="{F636AC11-E1ED-48A8-A17B-E450E9DD1B50}" destId="{2AE76213-258C-42B0-B552-3D1486F43713}" srcOrd="0" destOrd="0" presId="urn:microsoft.com/office/officeart/2005/8/layout/vList5"/>
    <dgm:cxn modelId="{A2A8988C-A9E1-4AD9-9E47-5DE7E25BC58B}" type="presParOf" srcId="{2AE76213-258C-42B0-B552-3D1486F43713}" destId="{92CAF92D-0C9D-4175-AF92-210250A0C5A4}" srcOrd="0" destOrd="0" presId="urn:microsoft.com/office/officeart/2005/8/layout/vList5"/>
    <dgm:cxn modelId="{A6CEB1DE-9255-4004-A6D8-3DF99A1B340A}" type="presParOf" srcId="{2AE76213-258C-42B0-B552-3D1486F43713}" destId="{B80AD649-5247-4942-9AE9-74CFCD8A98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D9D0DB-9AA8-4042-955F-021E821F80B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B619961A-C368-44B9-9D69-1ED2BFD426BA}">
      <dgm:prSet phldrT="[Texto]" custT="1"/>
      <dgm:spPr>
        <a:solidFill>
          <a:srgbClr val="E6F0FF"/>
        </a:solidFill>
      </dgm:spPr>
      <dgm:t>
        <a:bodyPr/>
        <a:lstStyle/>
        <a:p>
          <a:pPr algn="l">
            <a:buNone/>
          </a:pPr>
          <a:r>
            <a:rPr lang="en-US" sz="2800" dirty="0">
              <a:solidFill>
                <a:schemeClr val="tx1"/>
              </a:solidFill>
            </a:rPr>
            <a:t>Investigate whether LLMs can be aligned with human intent effectively and at scale</a:t>
          </a:r>
        </a:p>
      </dgm:t>
    </dgm:pt>
    <dgm:pt modelId="{D971DEB7-67FF-45DE-9C0E-961AEA964BC1}" type="parTrans" cxnId="{5DD5323F-5679-4F6B-8E32-8A67D3EE282A}">
      <dgm:prSet/>
      <dgm:spPr/>
      <dgm:t>
        <a:bodyPr/>
        <a:lstStyle/>
        <a:p>
          <a:endParaRPr lang="pt-PT"/>
        </a:p>
      </dgm:t>
    </dgm:pt>
    <dgm:pt modelId="{90CF1738-5D2F-421F-88B4-242A7F906434}" type="sibTrans" cxnId="{5DD5323F-5679-4F6B-8E32-8A67D3EE282A}">
      <dgm:prSet/>
      <dgm:spPr>
        <a:solidFill>
          <a:srgbClr val="0070C0">
            <a:alpha val="90000"/>
          </a:srgbClr>
        </a:solidFill>
      </dgm:spPr>
      <dgm:t>
        <a:bodyPr/>
        <a:lstStyle/>
        <a:p>
          <a:endParaRPr lang="pt-PT"/>
        </a:p>
      </dgm:t>
    </dgm:pt>
    <dgm:pt modelId="{95EF0166-A420-4F11-99C5-3E13C4C170DA}">
      <dgm:prSet phldrT="[Texto]" custT="1"/>
      <dgm:spPr>
        <a:solidFill>
          <a:srgbClr val="E6F0FF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RLHF used to incorporate human preferences</a:t>
          </a:r>
          <a:endParaRPr lang="pt-PT" sz="2800" dirty="0">
            <a:solidFill>
              <a:schemeClr val="tx1"/>
            </a:solidFill>
          </a:endParaRPr>
        </a:p>
      </dgm:t>
    </dgm:pt>
    <dgm:pt modelId="{744B10C4-05F7-418E-BEFF-DFC5E3E18EA6}" type="parTrans" cxnId="{FD1831A3-0D64-4355-AFC0-8FD519701EB3}">
      <dgm:prSet/>
      <dgm:spPr/>
      <dgm:t>
        <a:bodyPr/>
        <a:lstStyle/>
        <a:p>
          <a:endParaRPr lang="pt-PT"/>
        </a:p>
      </dgm:t>
    </dgm:pt>
    <dgm:pt modelId="{8FC6FFE3-66F6-479D-9FB3-E18B4413D84A}" type="sibTrans" cxnId="{FD1831A3-0D64-4355-AFC0-8FD519701EB3}">
      <dgm:prSet/>
      <dgm:spPr>
        <a:solidFill>
          <a:srgbClr val="0070C0">
            <a:alpha val="90000"/>
          </a:srgbClr>
        </a:solidFill>
      </dgm:spPr>
      <dgm:t>
        <a:bodyPr/>
        <a:lstStyle/>
        <a:p>
          <a:endParaRPr lang="pt-PT"/>
        </a:p>
      </dgm:t>
    </dgm:pt>
    <dgm:pt modelId="{C4AC92FC-14EF-4C62-B8B6-E13754289E07}">
      <dgm:prSet phldrT="[Texto]" custT="1"/>
      <dgm:spPr>
        <a:solidFill>
          <a:srgbClr val="E6F0FF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Improve output quality beyond increasing model </a:t>
          </a:r>
          <a:endParaRPr lang="pt-PT" sz="2800" dirty="0">
            <a:solidFill>
              <a:schemeClr val="tx1"/>
            </a:solidFill>
          </a:endParaRPr>
        </a:p>
      </dgm:t>
    </dgm:pt>
    <dgm:pt modelId="{A19896BE-9D91-4C04-9E64-559E9568B64E}" type="parTrans" cxnId="{644EE43D-6E1B-4092-8C12-9EBB7330DC53}">
      <dgm:prSet/>
      <dgm:spPr/>
      <dgm:t>
        <a:bodyPr/>
        <a:lstStyle/>
        <a:p>
          <a:endParaRPr lang="pt-PT"/>
        </a:p>
      </dgm:t>
    </dgm:pt>
    <dgm:pt modelId="{D8A1D9C7-2B3C-4BCE-AFB6-B272B48506A6}" type="sibTrans" cxnId="{644EE43D-6E1B-4092-8C12-9EBB7330DC53}">
      <dgm:prSet/>
      <dgm:spPr/>
      <dgm:t>
        <a:bodyPr/>
        <a:lstStyle/>
        <a:p>
          <a:endParaRPr lang="pt-PT"/>
        </a:p>
      </dgm:t>
    </dgm:pt>
    <dgm:pt modelId="{5ACB9ED5-1633-4B8B-A7E5-88C5F343F57B}" type="pres">
      <dgm:prSet presAssocID="{11D9D0DB-9AA8-4042-955F-021E821F80B1}" presName="outerComposite" presStyleCnt="0">
        <dgm:presLayoutVars>
          <dgm:chMax val="5"/>
          <dgm:dir/>
          <dgm:resizeHandles val="exact"/>
        </dgm:presLayoutVars>
      </dgm:prSet>
      <dgm:spPr/>
    </dgm:pt>
    <dgm:pt modelId="{D204519D-834E-4037-A2EC-DCF2B40586DE}" type="pres">
      <dgm:prSet presAssocID="{11D9D0DB-9AA8-4042-955F-021E821F80B1}" presName="dummyMaxCanvas" presStyleCnt="0">
        <dgm:presLayoutVars/>
      </dgm:prSet>
      <dgm:spPr/>
    </dgm:pt>
    <dgm:pt modelId="{D0269BE6-501F-40A6-A431-3CA6A4A88B19}" type="pres">
      <dgm:prSet presAssocID="{11D9D0DB-9AA8-4042-955F-021E821F80B1}" presName="ThreeNodes_1" presStyleLbl="node1" presStyleIdx="0" presStyleCnt="3">
        <dgm:presLayoutVars>
          <dgm:bulletEnabled val="1"/>
        </dgm:presLayoutVars>
      </dgm:prSet>
      <dgm:spPr/>
    </dgm:pt>
    <dgm:pt modelId="{A17A2806-5297-4080-B425-576C392A2B21}" type="pres">
      <dgm:prSet presAssocID="{11D9D0DB-9AA8-4042-955F-021E821F80B1}" presName="ThreeNodes_2" presStyleLbl="node1" presStyleIdx="1" presStyleCnt="3">
        <dgm:presLayoutVars>
          <dgm:bulletEnabled val="1"/>
        </dgm:presLayoutVars>
      </dgm:prSet>
      <dgm:spPr/>
    </dgm:pt>
    <dgm:pt modelId="{AE4ABCF1-8192-4404-88A8-15C69C0C8E9C}" type="pres">
      <dgm:prSet presAssocID="{11D9D0DB-9AA8-4042-955F-021E821F80B1}" presName="ThreeNodes_3" presStyleLbl="node1" presStyleIdx="2" presStyleCnt="3" custLinFactNeighborY="-2513">
        <dgm:presLayoutVars>
          <dgm:bulletEnabled val="1"/>
        </dgm:presLayoutVars>
      </dgm:prSet>
      <dgm:spPr/>
    </dgm:pt>
    <dgm:pt modelId="{87199820-91AE-4314-93FF-FE3A0772D9D1}" type="pres">
      <dgm:prSet presAssocID="{11D9D0DB-9AA8-4042-955F-021E821F80B1}" presName="ThreeConn_1-2" presStyleLbl="fgAccFollowNode1" presStyleIdx="0" presStyleCnt="2">
        <dgm:presLayoutVars>
          <dgm:bulletEnabled val="1"/>
        </dgm:presLayoutVars>
      </dgm:prSet>
      <dgm:spPr/>
    </dgm:pt>
    <dgm:pt modelId="{ECAA5ACA-52CA-41FE-8D86-8C7BF7897C88}" type="pres">
      <dgm:prSet presAssocID="{11D9D0DB-9AA8-4042-955F-021E821F80B1}" presName="ThreeConn_2-3" presStyleLbl="fgAccFollowNode1" presStyleIdx="1" presStyleCnt="2">
        <dgm:presLayoutVars>
          <dgm:bulletEnabled val="1"/>
        </dgm:presLayoutVars>
      </dgm:prSet>
      <dgm:spPr/>
    </dgm:pt>
    <dgm:pt modelId="{1141895C-75D5-4FA4-8CC5-B981C2BDC45C}" type="pres">
      <dgm:prSet presAssocID="{11D9D0DB-9AA8-4042-955F-021E821F80B1}" presName="ThreeNodes_1_text" presStyleLbl="node1" presStyleIdx="2" presStyleCnt="3">
        <dgm:presLayoutVars>
          <dgm:bulletEnabled val="1"/>
        </dgm:presLayoutVars>
      </dgm:prSet>
      <dgm:spPr/>
    </dgm:pt>
    <dgm:pt modelId="{9660EA32-9338-4C3D-9921-D3E718FC0E7C}" type="pres">
      <dgm:prSet presAssocID="{11D9D0DB-9AA8-4042-955F-021E821F80B1}" presName="ThreeNodes_2_text" presStyleLbl="node1" presStyleIdx="2" presStyleCnt="3">
        <dgm:presLayoutVars>
          <dgm:bulletEnabled val="1"/>
        </dgm:presLayoutVars>
      </dgm:prSet>
      <dgm:spPr/>
    </dgm:pt>
    <dgm:pt modelId="{C11975C3-CB34-44DE-851A-722D7440216B}" type="pres">
      <dgm:prSet presAssocID="{11D9D0DB-9AA8-4042-955F-021E821F80B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7873D1B-51BD-4EBD-9563-F0554A913D65}" type="presOf" srcId="{90CF1738-5D2F-421F-88B4-242A7F906434}" destId="{87199820-91AE-4314-93FF-FE3A0772D9D1}" srcOrd="0" destOrd="0" presId="urn:microsoft.com/office/officeart/2005/8/layout/vProcess5"/>
    <dgm:cxn modelId="{14F53C2C-3FBD-4A0C-B366-2DD5035FD81A}" type="presOf" srcId="{95EF0166-A420-4F11-99C5-3E13C4C170DA}" destId="{A17A2806-5297-4080-B425-576C392A2B21}" srcOrd="0" destOrd="0" presId="urn:microsoft.com/office/officeart/2005/8/layout/vProcess5"/>
    <dgm:cxn modelId="{1208A239-ABC2-4BEC-8C8A-EEB667E521E9}" type="presOf" srcId="{11D9D0DB-9AA8-4042-955F-021E821F80B1}" destId="{5ACB9ED5-1633-4B8B-A7E5-88C5F343F57B}" srcOrd="0" destOrd="0" presId="urn:microsoft.com/office/officeart/2005/8/layout/vProcess5"/>
    <dgm:cxn modelId="{644EE43D-6E1B-4092-8C12-9EBB7330DC53}" srcId="{11D9D0DB-9AA8-4042-955F-021E821F80B1}" destId="{C4AC92FC-14EF-4C62-B8B6-E13754289E07}" srcOrd="2" destOrd="0" parTransId="{A19896BE-9D91-4C04-9E64-559E9568B64E}" sibTransId="{D8A1D9C7-2B3C-4BCE-AFB6-B272B48506A6}"/>
    <dgm:cxn modelId="{5DD5323F-5679-4F6B-8E32-8A67D3EE282A}" srcId="{11D9D0DB-9AA8-4042-955F-021E821F80B1}" destId="{B619961A-C368-44B9-9D69-1ED2BFD426BA}" srcOrd="0" destOrd="0" parTransId="{D971DEB7-67FF-45DE-9C0E-961AEA964BC1}" sibTransId="{90CF1738-5D2F-421F-88B4-242A7F906434}"/>
    <dgm:cxn modelId="{EEB39046-3C18-495C-8784-94CA43D42CEA}" type="presOf" srcId="{B619961A-C368-44B9-9D69-1ED2BFD426BA}" destId="{D0269BE6-501F-40A6-A431-3CA6A4A88B19}" srcOrd="0" destOrd="0" presId="urn:microsoft.com/office/officeart/2005/8/layout/vProcess5"/>
    <dgm:cxn modelId="{7BB8014F-752A-42BB-B9AB-768CE8B376BF}" type="presOf" srcId="{C4AC92FC-14EF-4C62-B8B6-E13754289E07}" destId="{C11975C3-CB34-44DE-851A-722D7440216B}" srcOrd="1" destOrd="0" presId="urn:microsoft.com/office/officeart/2005/8/layout/vProcess5"/>
    <dgm:cxn modelId="{25D15E70-DD2D-4CCC-B2A1-8436A34524EF}" type="presOf" srcId="{8FC6FFE3-66F6-479D-9FB3-E18B4413D84A}" destId="{ECAA5ACA-52CA-41FE-8D86-8C7BF7897C88}" srcOrd="0" destOrd="0" presId="urn:microsoft.com/office/officeart/2005/8/layout/vProcess5"/>
    <dgm:cxn modelId="{9A7FD950-E198-4CE5-85AE-897ACC743A2B}" type="presOf" srcId="{C4AC92FC-14EF-4C62-B8B6-E13754289E07}" destId="{AE4ABCF1-8192-4404-88A8-15C69C0C8E9C}" srcOrd="0" destOrd="0" presId="urn:microsoft.com/office/officeart/2005/8/layout/vProcess5"/>
    <dgm:cxn modelId="{8A174473-F8EE-4FFD-B5B9-04A122C1883F}" type="presOf" srcId="{95EF0166-A420-4F11-99C5-3E13C4C170DA}" destId="{9660EA32-9338-4C3D-9921-D3E718FC0E7C}" srcOrd="1" destOrd="0" presId="urn:microsoft.com/office/officeart/2005/8/layout/vProcess5"/>
    <dgm:cxn modelId="{FD1831A3-0D64-4355-AFC0-8FD519701EB3}" srcId="{11D9D0DB-9AA8-4042-955F-021E821F80B1}" destId="{95EF0166-A420-4F11-99C5-3E13C4C170DA}" srcOrd="1" destOrd="0" parTransId="{744B10C4-05F7-418E-BEFF-DFC5E3E18EA6}" sibTransId="{8FC6FFE3-66F6-479D-9FB3-E18B4413D84A}"/>
    <dgm:cxn modelId="{3B056CF5-06D3-4F2A-9DAE-2CED2F21CBFB}" type="presOf" srcId="{B619961A-C368-44B9-9D69-1ED2BFD426BA}" destId="{1141895C-75D5-4FA4-8CC5-B981C2BDC45C}" srcOrd="1" destOrd="0" presId="urn:microsoft.com/office/officeart/2005/8/layout/vProcess5"/>
    <dgm:cxn modelId="{C2AEE3B5-B7F5-4ADC-AAF2-82101D36C8EA}" type="presParOf" srcId="{5ACB9ED5-1633-4B8B-A7E5-88C5F343F57B}" destId="{D204519D-834E-4037-A2EC-DCF2B40586DE}" srcOrd="0" destOrd="0" presId="urn:microsoft.com/office/officeart/2005/8/layout/vProcess5"/>
    <dgm:cxn modelId="{62B99FEC-95A3-470F-9D85-285510309346}" type="presParOf" srcId="{5ACB9ED5-1633-4B8B-A7E5-88C5F343F57B}" destId="{D0269BE6-501F-40A6-A431-3CA6A4A88B19}" srcOrd="1" destOrd="0" presId="urn:microsoft.com/office/officeart/2005/8/layout/vProcess5"/>
    <dgm:cxn modelId="{62D0E7F2-0502-4075-8B39-1D54DD1C4F74}" type="presParOf" srcId="{5ACB9ED5-1633-4B8B-A7E5-88C5F343F57B}" destId="{A17A2806-5297-4080-B425-576C392A2B21}" srcOrd="2" destOrd="0" presId="urn:microsoft.com/office/officeart/2005/8/layout/vProcess5"/>
    <dgm:cxn modelId="{929FAC63-9946-4909-81AD-0D77F45ED003}" type="presParOf" srcId="{5ACB9ED5-1633-4B8B-A7E5-88C5F343F57B}" destId="{AE4ABCF1-8192-4404-88A8-15C69C0C8E9C}" srcOrd="3" destOrd="0" presId="urn:microsoft.com/office/officeart/2005/8/layout/vProcess5"/>
    <dgm:cxn modelId="{1AFBE079-3CFE-4E5B-A714-7D74229EABB3}" type="presParOf" srcId="{5ACB9ED5-1633-4B8B-A7E5-88C5F343F57B}" destId="{87199820-91AE-4314-93FF-FE3A0772D9D1}" srcOrd="4" destOrd="0" presId="urn:microsoft.com/office/officeart/2005/8/layout/vProcess5"/>
    <dgm:cxn modelId="{2CFB989D-CD0D-4F72-872D-94DD4FA17C20}" type="presParOf" srcId="{5ACB9ED5-1633-4B8B-A7E5-88C5F343F57B}" destId="{ECAA5ACA-52CA-41FE-8D86-8C7BF7897C88}" srcOrd="5" destOrd="0" presId="urn:microsoft.com/office/officeart/2005/8/layout/vProcess5"/>
    <dgm:cxn modelId="{E88ECF71-E99D-4E8E-AE74-819636EB4730}" type="presParOf" srcId="{5ACB9ED5-1633-4B8B-A7E5-88C5F343F57B}" destId="{1141895C-75D5-4FA4-8CC5-B981C2BDC45C}" srcOrd="6" destOrd="0" presId="urn:microsoft.com/office/officeart/2005/8/layout/vProcess5"/>
    <dgm:cxn modelId="{3BEE909B-822D-470D-9624-8CD260FFBB4D}" type="presParOf" srcId="{5ACB9ED5-1633-4B8B-A7E5-88C5F343F57B}" destId="{9660EA32-9338-4C3D-9921-D3E718FC0E7C}" srcOrd="7" destOrd="0" presId="urn:microsoft.com/office/officeart/2005/8/layout/vProcess5"/>
    <dgm:cxn modelId="{07E66869-7922-4F2D-86E1-D534282D3255}" type="presParOf" srcId="{5ACB9ED5-1633-4B8B-A7E5-88C5F343F57B}" destId="{C11975C3-CB34-44DE-851A-722D7440216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AD649-5247-4942-9AE9-74CFCD8A9859}">
      <dsp:nvSpPr>
        <dsp:cNvPr id="0" name=""/>
        <dsp:cNvSpPr/>
      </dsp:nvSpPr>
      <dsp:spPr>
        <a:xfrm rot="5400000">
          <a:off x="6742265" y="-2711901"/>
          <a:ext cx="1182761" cy="6902255"/>
        </a:xfrm>
        <a:prstGeom prst="round2SameRect">
          <a:avLst/>
        </a:prstGeom>
        <a:solidFill>
          <a:srgbClr val="E6F0FF">
            <a:alpha val="90000"/>
          </a:srgbClr>
        </a:solidFill>
        <a:ln w="19050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Misalignment between model behavior and human intent</a:t>
          </a:r>
          <a:endParaRPr lang="pt-PT" sz="2800" kern="1200" dirty="0"/>
        </a:p>
      </dsp:txBody>
      <dsp:txXfrm rot="-5400000">
        <a:off x="3882518" y="205584"/>
        <a:ext cx="6844517" cy="1067285"/>
      </dsp:txXfrm>
    </dsp:sp>
    <dsp:sp modelId="{92CAF92D-0C9D-4175-AF92-210250A0C5A4}">
      <dsp:nvSpPr>
        <dsp:cNvPr id="0" name=""/>
        <dsp:cNvSpPr/>
      </dsp:nvSpPr>
      <dsp:spPr>
        <a:xfrm>
          <a:off x="0" y="0"/>
          <a:ext cx="3882518" cy="1478451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Core </a:t>
          </a:r>
          <a:r>
            <a:rPr lang="pt-PT" sz="3200" kern="1200" dirty="0" err="1"/>
            <a:t>problem</a:t>
          </a:r>
          <a:endParaRPr lang="pt-PT" sz="3200" kern="1200" dirty="0"/>
        </a:p>
      </dsp:txBody>
      <dsp:txXfrm>
        <a:off x="72172" y="72172"/>
        <a:ext cx="3738174" cy="13341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AD649-5247-4942-9AE9-74CFCD8A9859}">
      <dsp:nvSpPr>
        <dsp:cNvPr id="0" name=""/>
        <dsp:cNvSpPr/>
      </dsp:nvSpPr>
      <dsp:spPr>
        <a:xfrm rot="5400000">
          <a:off x="6723940" y="-2790567"/>
          <a:ext cx="1182761" cy="6902255"/>
        </a:xfrm>
        <a:prstGeom prst="round2SameRect">
          <a:avLst/>
        </a:prstGeom>
        <a:solidFill>
          <a:srgbClr val="E6F0FF">
            <a:alpha val="90000"/>
          </a:srgbClr>
        </a:solidFill>
        <a:ln w="19050" cap="flat" cmpd="sng" algn="ctr">
          <a:solidFill>
            <a:srgbClr val="0070C0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Improve model helpfulness, honesty, and safety</a:t>
          </a:r>
          <a:endParaRPr lang="pt-PT" sz="2800" kern="1200" dirty="0"/>
        </a:p>
      </dsp:txBody>
      <dsp:txXfrm rot="-5400000">
        <a:off x="3864193" y="126918"/>
        <a:ext cx="6844517" cy="1067285"/>
      </dsp:txXfrm>
    </dsp:sp>
    <dsp:sp modelId="{92CAF92D-0C9D-4175-AF92-210250A0C5A4}">
      <dsp:nvSpPr>
        <dsp:cNvPr id="0" name=""/>
        <dsp:cNvSpPr/>
      </dsp:nvSpPr>
      <dsp:spPr>
        <a:xfrm>
          <a:off x="0" y="0"/>
          <a:ext cx="3882518" cy="1478451"/>
        </a:xfrm>
        <a:prstGeom prst="roundRect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Aim</a:t>
          </a:r>
          <a:endParaRPr lang="pt-PT" sz="3200" kern="1200" dirty="0"/>
        </a:p>
      </dsp:txBody>
      <dsp:txXfrm>
        <a:off x="72172" y="72172"/>
        <a:ext cx="3738174" cy="1334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69BE6-501F-40A6-A431-3CA6A4A88B19}">
      <dsp:nvSpPr>
        <dsp:cNvPr id="0" name=""/>
        <dsp:cNvSpPr/>
      </dsp:nvSpPr>
      <dsp:spPr>
        <a:xfrm>
          <a:off x="0" y="0"/>
          <a:ext cx="9236033" cy="1328485"/>
        </a:xfrm>
        <a:prstGeom prst="roundRect">
          <a:avLst>
            <a:gd name="adj" fmla="val 10000"/>
          </a:avLst>
        </a:prstGeom>
        <a:solidFill>
          <a:srgbClr val="E6F0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Investigate whether LLMs can be aligned with human intent effectively and at scale</a:t>
          </a:r>
        </a:p>
      </dsp:txBody>
      <dsp:txXfrm>
        <a:off x="38910" y="38910"/>
        <a:ext cx="7802493" cy="1250665"/>
      </dsp:txXfrm>
    </dsp:sp>
    <dsp:sp modelId="{A17A2806-5297-4080-B425-576C392A2B21}">
      <dsp:nvSpPr>
        <dsp:cNvPr id="0" name=""/>
        <dsp:cNvSpPr/>
      </dsp:nvSpPr>
      <dsp:spPr>
        <a:xfrm>
          <a:off x="814944" y="1549900"/>
          <a:ext cx="9236033" cy="1328485"/>
        </a:xfrm>
        <a:prstGeom prst="roundRect">
          <a:avLst>
            <a:gd name="adj" fmla="val 10000"/>
          </a:avLst>
        </a:prstGeom>
        <a:solidFill>
          <a:srgbClr val="E6F0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RLHF used to incorporate human preferences</a:t>
          </a:r>
          <a:endParaRPr lang="pt-PT" sz="2800" kern="1200" dirty="0">
            <a:solidFill>
              <a:schemeClr val="tx1"/>
            </a:solidFill>
          </a:endParaRPr>
        </a:p>
      </dsp:txBody>
      <dsp:txXfrm>
        <a:off x="853854" y="1588810"/>
        <a:ext cx="7479753" cy="1250665"/>
      </dsp:txXfrm>
    </dsp:sp>
    <dsp:sp modelId="{AE4ABCF1-8192-4404-88A8-15C69C0C8E9C}">
      <dsp:nvSpPr>
        <dsp:cNvPr id="0" name=""/>
        <dsp:cNvSpPr/>
      </dsp:nvSpPr>
      <dsp:spPr>
        <a:xfrm>
          <a:off x="1629888" y="3066415"/>
          <a:ext cx="9236033" cy="1328485"/>
        </a:xfrm>
        <a:prstGeom prst="roundRect">
          <a:avLst>
            <a:gd name="adj" fmla="val 10000"/>
          </a:avLst>
        </a:prstGeom>
        <a:solidFill>
          <a:srgbClr val="E6F0F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Improve output quality beyond increasing model </a:t>
          </a:r>
          <a:endParaRPr lang="pt-PT" sz="2800" kern="1200" dirty="0">
            <a:solidFill>
              <a:schemeClr val="tx1"/>
            </a:solidFill>
          </a:endParaRPr>
        </a:p>
      </dsp:txBody>
      <dsp:txXfrm>
        <a:off x="1668798" y="3105325"/>
        <a:ext cx="7479753" cy="1250665"/>
      </dsp:txXfrm>
    </dsp:sp>
    <dsp:sp modelId="{87199820-91AE-4314-93FF-FE3A0772D9D1}">
      <dsp:nvSpPr>
        <dsp:cNvPr id="0" name=""/>
        <dsp:cNvSpPr/>
      </dsp:nvSpPr>
      <dsp:spPr>
        <a:xfrm>
          <a:off x="8372517" y="1007435"/>
          <a:ext cx="863515" cy="863515"/>
        </a:xfrm>
        <a:prstGeom prst="downArrow">
          <a:avLst>
            <a:gd name="adj1" fmla="val 55000"/>
            <a:gd name="adj2" fmla="val 45000"/>
          </a:avLst>
        </a:prstGeom>
        <a:solidFill>
          <a:srgbClr val="0070C0">
            <a:alpha val="90000"/>
          </a:srgb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/>
        </a:p>
      </dsp:txBody>
      <dsp:txXfrm>
        <a:off x="8566808" y="1007435"/>
        <a:ext cx="474933" cy="649795"/>
      </dsp:txXfrm>
    </dsp:sp>
    <dsp:sp modelId="{ECAA5ACA-52CA-41FE-8D86-8C7BF7897C88}">
      <dsp:nvSpPr>
        <dsp:cNvPr id="0" name=""/>
        <dsp:cNvSpPr/>
      </dsp:nvSpPr>
      <dsp:spPr>
        <a:xfrm>
          <a:off x="9187462" y="2548478"/>
          <a:ext cx="863515" cy="863515"/>
        </a:xfrm>
        <a:prstGeom prst="downArrow">
          <a:avLst>
            <a:gd name="adj1" fmla="val 55000"/>
            <a:gd name="adj2" fmla="val 45000"/>
          </a:avLst>
        </a:prstGeom>
        <a:solidFill>
          <a:srgbClr val="0070C0">
            <a:alpha val="90000"/>
          </a:srgb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/>
        </a:p>
      </dsp:txBody>
      <dsp:txXfrm>
        <a:off x="9381753" y="2548478"/>
        <a:ext cx="474933" cy="649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CDA84-9FC9-4E67-8C79-17026750DA9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C0AEE-A5B8-4CE0-AD9F-C1764014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9878D-E57B-489E-B3EE-7728EDE7A0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8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badi" panose="020B0604020104020204" pitchFamily="34" charset="0"/>
              </a:rPr>
              <a:t>This approach uses </a:t>
            </a:r>
            <a:r>
              <a:rPr lang="en-US" b="1" dirty="0">
                <a:latin typeface="Abadi" panose="020B0604020104020204" pitchFamily="34" charset="0"/>
              </a:rPr>
              <a:t>Reinforcement Learning from Human Feedback (RLHF)</a:t>
            </a:r>
            <a:r>
              <a:rPr lang="en-US" dirty="0">
                <a:latin typeface="Abadi" panose="020B0604020104020204" pitchFamily="34" charset="0"/>
              </a:rPr>
              <a:t> to fine-tune a pretrained GPT-3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Supervised Fine-Tuning (SFT):</a:t>
            </a:r>
            <a:r>
              <a:rPr lang="en-US" dirty="0">
                <a:latin typeface="Abadi" panose="020B0604020104020204" pitchFamily="34" charset="0"/>
              </a:rPr>
              <a:t> A pretrained GPT-3 model is fine-tuned on a dataset consisting of </a:t>
            </a:r>
            <a:r>
              <a:rPr lang="en-US" b="1" dirty="0">
                <a:latin typeface="Abadi" panose="020B0604020104020204" pitchFamily="34" charset="0"/>
              </a:rPr>
              <a:t>prompts paired with human-written demonstrations </a:t>
            </a:r>
            <a:r>
              <a:rPr lang="en-US" dirty="0">
                <a:latin typeface="Abadi" panose="020B0604020104020204" pitchFamily="34" charset="0"/>
              </a:rPr>
              <a:t>of the desired output.</a:t>
            </a:r>
            <a:r>
              <a:rPr lang="en-US" sz="1100" dirty="0">
                <a:latin typeface="Abadi" panose="020B0604020104020204" pitchFamily="34" charset="0"/>
              </a:rPr>
              <a:t>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Reward Model (RM) Training:</a:t>
            </a:r>
            <a:r>
              <a:rPr lang="en-US" dirty="0">
                <a:latin typeface="Abadi" panose="020B0604020104020204" pitchFamily="34" charset="0"/>
              </a:rPr>
              <a:t> Human labelers rank multiple candidate model outputs for a given prompt, creating a dataset of human preferences. </a:t>
            </a:r>
            <a:r>
              <a:rPr lang="en-US" b="1" dirty="0">
                <a:latin typeface="Abadi" panose="020B0604020104020204" pitchFamily="34" charset="0"/>
              </a:rPr>
              <a:t>A separate model (the RM) is trained to predict which outputs humans prefer</a:t>
            </a:r>
            <a:r>
              <a:rPr lang="en-US" dirty="0">
                <a:latin typeface="Abadi" panose="020B0604020104020204" pitchFamily="34" charset="0"/>
              </a:rPr>
              <a:t>.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Reinforcement Learning (RL) via PPO:</a:t>
            </a:r>
            <a:r>
              <a:rPr lang="en-US" dirty="0">
                <a:latin typeface="Abadi" panose="020B0604020104020204" pitchFamily="34" charset="0"/>
              </a:rPr>
              <a:t> The SFT model is further fine-tuned </a:t>
            </a:r>
            <a:r>
              <a:rPr lang="en-US" b="1" dirty="0">
                <a:latin typeface="Abadi" panose="020B0604020104020204" pitchFamily="34" charset="0"/>
              </a:rPr>
              <a:t>using Proximal Policy Optimization (PPO)</a:t>
            </a:r>
            <a:r>
              <a:rPr lang="en-US" dirty="0">
                <a:latin typeface="Abadi" panose="020B0604020104020204" pitchFamily="34" charset="0"/>
              </a:rPr>
              <a:t>, leveraging the RM's prediction score as a reward signal.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endParaRPr lang="en-US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800" dirty="0"/>
              <a:t>"</a:t>
            </a:r>
            <a:r>
              <a:rPr lang="en-US" sz="1800" i="1" dirty="0"/>
              <a:t>Step 1: Collect demonstration data and train a supervised policy. Our </a:t>
            </a:r>
            <a:r>
              <a:rPr lang="en-US" sz="1800" b="1" i="1" dirty="0"/>
              <a:t>labelers provide demonstrations of the desired behavior </a:t>
            </a:r>
            <a:r>
              <a:rPr lang="en-US" sz="1800" i="1" dirty="0"/>
              <a:t>on the input prompt distribution... We then </a:t>
            </a:r>
            <a:r>
              <a:rPr lang="en-US" sz="1800" b="1" i="1" dirty="0"/>
              <a:t>fine-tune a pretrained GPT-3 model on this data</a:t>
            </a:r>
            <a:r>
              <a:rPr lang="en-US" sz="1800" i="1" dirty="0"/>
              <a:t> using supervised learning.</a:t>
            </a:r>
            <a:r>
              <a:rPr lang="en-US" sz="1800" dirty="0"/>
              <a:t>“</a:t>
            </a:r>
            <a:r>
              <a:rPr lang="en-US" sz="1200" dirty="0"/>
              <a:t> </a:t>
            </a:r>
            <a:r>
              <a:rPr lang="en-US" sz="1200" i="1" dirty="0"/>
              <a:t>(Section 3.1, p. 6)</a:t>
            </a:r>
            <a:br>
              <a:rPr lang="en-US" sz="1200" i="1" dirty="0"/>
            </a:br>
            <a:br>
              <a:rPr lang="en-US" sz="1200" i="1" dirty="0"/>
            </a:br>
            <a:r>
              <a:rPr lang="en-US" sz="1200" dirty="0"/>
              <a:t>Supervised Fine-Tuning (SFT) is the </a:t>
            </a:r>
            <a:r>
              <a:rPr lang="en-US" sz="1200" b="1" dirty="0"/>
              <a:t>initial phase</a:t>
            </a:r>
            <a:r>
              <a:rPr lang="en-US" sz="1200" dirty="0"/>
              <a:t> of the InstructGPT pipeline, establishing the crucial base policy.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The primary goal is to use </a:t>
            </a:r>
            <a:r>
              <a:rPr lang="en-US" sz="1200" b="1" dirty="0"/>
              <a:t>Behavior Cloning (BC)</a:t>
            </a:r>
            <a:r>
              <a:rPr lang="en-US" sz="1200" dirty="0"/>
              <a:t> to fine-tune a pretrained GPT-3 model on human demonstrations, teaching it basic instruction-following behavior.</a:t>
            </a:r>
            <a:r>
              <a:rPr lang="en-US" sz="1050" dirty="0"/>
              <a:t> (Section 3.1, p. 6)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Human labelers wrote responses demonstrating the desired output behavior. The GPT-3 model was fine-tuned on these prompt-demonstration pairs using standard supervised learning techniques.</a:t>
            </a:r>
            <a:r>
              <a:rPr lang="en-US" sz="1050" dirty="0"/>
              <a:t> </a:t>
            </a:r>
            <a:r>
              <a:rPr lang="en-US" sz="1050" i="1" dirty="0"/>
              <a:t>(Section 3.1, p. 6; Section 3.4, p. 7)</a:t>
            </a:r>
            <a:endParaRPr lang="en-US" sz="105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While SFT models began to </a:t>
            </a:r>
            <a:r>
              <a:rPr lang="en-US" sz="1200" b="1" dirty="0"/>
              <a:t>overfit on the validation loss after only 1 epoch</a:t>
            </a:r>
            <a:r>
              <a:rPr lang="en-US" sz="1200" dirty="0"/>
              <a:t>, the authors chose to continue training for up to </a:t>
            </a:r>
            <a:r>
              <a:rPr lang="en-US" sz="1200" b="1" dirty="0"/>
              <a:t>16 epochs</a:t>
            </a:r>
            <a:r>
              <a:rPr lang="en-US" sz="1200" dirty="0"/>
              <a:t>. This was because training longer, despite the validation loss increasing, </a:t>
            </a:r>
            <a:r>
              <a:rPr lang="en-US" sz="1200" b="1" dirty="0"/>
              <a:t>improved the Reward Model (RM) score and the final human preference ratings</a:t>
            </a:r>
            <a:r>
              <a:rPr lang="en-US" sz="1200" dirty="0"/>
              <a:t>. This highlights that standard validation loss was not the best proxy for alignment quality.</a:t>
            </a:r>
            <a:r>
              <a:rPr lang="en-US" sz="1050" dirty="0"/>
              <a:t> </a:t>
            </a:r>
            <a:r>
              <a:rPr lang="en-US" sz="1050" i="1" dirty="0"/>
              <a:t>(Section 3.4, p. 7)</a:t>
            </a:r>
            <a:endParaRPr lang="en-US" sz="105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This step results in the </a:t>
            </a:r>
            <a:r>
              <a:rPr lang="en-US" sz="1200" b="1" dirty="0"/>
              <a:t>SFT model</a:t>
            </a:r>
            <a:r>
              <a:rPr lang="en-US" sz="1200" dirty="0"/>
              <a:t>, which serves as the supervised policy used for generating samples in the subsequent RLHF steps.</a:t>
            </a:r>
            <a:r>
              <a:rPr lang="en-US" sz="1050" dirty="0"/>
              <a:t> </a:t>
            </a:r>
            <a:r>
              <a:rPr lang="en-US" sz="1050" i="1" dirty="0"/>
              <a:t>(Section 3.1, p. 6)</a:t>
            </a:r>
            <a:endParaRPr lang="en-US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The SFT dataset was built from two primary, complementary sources: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/>
              <a:t>Source 1: API Prompts (Bulk Data)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 majority were text prompts submitted to the OpenAI API, gathered from users interacting with earlier InstructGPT models on the API Playground. </a:t>
            </a:r>
            <a:r>
              <a:rPr lang="en-US" sz="1100" dirty="0"/>
              <a:t>(Section 3.2, p. 6; Appendix A.2.2, p. 30)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b="1" dirty="0"/>
              <a:t>Data Cleaning</a:t>
            </a:r>
            <a:r>
              <a:rPr lang="en-US" sz="1200" dirty="0"/>
              <a:t>: This API data was subject to stringent cleaning: it was </a:t>
            </a:r>
            <a:r>
              <a:rPr lang="en-US" sz="1200" b="1" dirty="0"/>
              <a:t>filtered to remove Personally Identifiable Information</a:t>
            </a:r>
            <a:r>
              <a:rPr lang="en-US" sz="1200" dirty="0"/>
              <a:t> (PII) and </a:t>
            </a:r>
            <a:r>
              <a:rPr lang="en-US" sz="1200" b="1" dirty="0"/>
              <a:t>heuristically de-duplicated </a:t>
            </a:r>
            <a:r>
              <a:rPr lang="en-US" sz="1200" dirty="0"/>
              <a:t>(checking for long common prefixes, and </a:t>
            </a:r>
            <a:r>
              <a:rPr lang="en-US" sz="1200" b="1" dirty="0"/>
              <a:t>limiting the number of prompts </a:t>
            </a:r>
            <a:r>
              <a:rPr lang="en-US" sz="1200" dirty="0"/>
              <a:t>to 200 per user ID). </a:t>
            </a:r>
            <a:r>
              <a:rPr lang="en-US" sz="1100" dirty="0"/>
              <a:t>(Section 3.2, p. 6)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200" b="1" dirty="0"/>
              <a:t>Source 2: Labeler-Written Examples (Bootstrapping)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These were necessary to bootstrap the process, as the base GPT-3 did not initially receive many instruction-like prompts. It included: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dirty="0"/>
              <a:t>"Plain" </a:t>
            </a:r>
            <a:r>
              <a:rPr lang="en-US" sz="1200" b="1" dirty="0"/>
              <a:t>arbitrary tasks</a:t>
            </a:r>
            <a:r>
              <a:rPr lang="en-US" sz="12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dirty="0"/>
              <a:t>"Few-shot" </a:t>
            </a:r>
            <a:r>
              <a:rPr lang="en-US" sz="1200" b="1" dirty="0"/>
              <a:t>instruction/query pairs</a:t>
            </a:r>
            <a:r>
              <a:rPr lang="en-US" sz="12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b="1" dirty="0"/>
              <a:t>"User-based" prompts </a:t>
            </a:r>
            <a:r>
              <a:rPr lang="en-US" sz="1200" dirty="0"/>
              <a:t>corresponding to waitlist use cases. </a:t>
            </a:r>
            <a:r>
              <a:rPr lang="en-US" sz="1100" dirty="0"/>
              <a:t>(Section 3.2, p. 7; Appendix A.1, p. 26)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200" b="1" dirty="0"/>
              <a:t>Dataset Composition and Diversity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 final SFT dataset was heavily geared toward generative tasks, with major categories including </a:t>
            </a:r>
            <a:r>
              <a:rPr lang="en-US" sz="1200" b="1" dirty="0"/>
              <a:t>Generation (45.6%)</a:t>
            </a:r>
            <a:r>
              <a:rPr lang="en-US" sz="1200" dirty="0"/>
              <a:t>, </a:t>
            </a:r>
            <a:r>
              <a:rPr lang="en-US" sz="1200" b="1" dirty="0"/>
              <a:t>Open QA (12.4%)</a:t>
            </a:r>
            <a:r>
              <a:rPr lang="en-US" sz="1200" dirty="0"/>
              <a:t>, and </a:t>
            </a:r>
            <a:r>
              <a:rPr lang="en-US" sz="1200" b="1" dirty="0"/>
              <a:t>Brainstorming (11.2%)</a:t>
            </a:r>
            <a:r>
              <a:rPr lang="en-US" sz="1200" dirty="0"/>
              <a:t>. </a:t>
            </a:r>
            <a:r>
              <a:rPr lang="en-US" sz="1100" dirty="0"/>
              <a:t>(Table 1, p. 6; Appendix A.4, p. 33)</a:t>
            </a:r>
          </a:p>
          <a:p>
            <a:endParaRPr lang="en-US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The alignment process fundamentally relies on human judgment, necessitating a carefully selected workforce and a measured volume of data.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The Human Labelers</a:t>
            </a:r>
            <a:r>
              <a:rPr lang="en-US" sz="1200" dirty="0"/>
              <a:t>: A team of about </a:t>
            </a:r>
            <a:r>
              <a:rPr lang="en-US" sz="1200" b="1" dirty="0"/>
              <a:t>40 trained contractors</a:t>
            </a:r>
            <a:r>
              <a:rPr lang="en-US" sz="1200" dirty="0"/>
              <a:t> was hired through vendors (Upwork and ScaleAI) to generate the high-quality demonstrations and rankings. </a:t>
            </a:r>
            <a:r>
              <a:rPr lang="en-US" sz="11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Selection Criteria</a:t>
            </a:r>
            <a:r>
              <a:rPr lang="en-US" sz="1200" dirty="0"/>
              <a:t>: Labelers were chosen through a screening test that emphasized </a:t>
            </a:r>
            <a:r>
              <a:rPr lang="en-US" sz="1200" b="1" dirty="0"/>
              <a:t>sensitivity to the preferences of different demographic groups</a:t>
            </a:r>
            <a:r>
              <a:rPr lang="en-US" sz="1200" dirty="0"/>
              <a:t> and their ability to identify and respond appropriately to </a:t>
            </a:r>
            <a:r>
              <a:rPr lang="en-US" sz="1200" b="1" dirty="0"/>
              <a:t>potentially harmful outputs</a:t>
            </a:r>
            <a:r>
              <a:rPr lang="en-US" sz="1200" dirty="0"/>
              <a:t>. </a:t>
            </a:r>
            <a:r>
              <a:rPr lang="en-US" sz="11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Agreement</a:t>
            </a:r>
            <a:r>
              <a:rPr lang="en-US" sz="1200" dirty="0"/>
              <a:t>: The training labelers demonstrated strong inter-annotator agreement, agreeing with each other </a:t>
            </a:r>
            <a:r>
              <a:rPr lang="en-US" sz="1200" b="1" dirty="0"/>
              <a:t>72.6 ± 1.5%</a:t>
            </a:r>
            <a:r>
              <a:rPr lang="en-US" sz="1200" dirty="0"/>
              <a:t> of the time, validating the quality and consistency of the demonstrations. </a:t>
            </a:r>
            <a:r>
              <a:rPr lang="en-US" sz="1100" dirty="0"/>
              <a:t>(Section 3.4, p. 8)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SFT Dataset Volume</a:t>
            </a:r>
            <a:r>
              <a:rPr lang="en-US" sz="1200" dirty="0"/>
              <a:t>: The supervised fine-tuning step used approximately </a:t>
            </a:r>
            <a:r>
              <a:rPr lang="en-US" sz="1200" b="1" dirty="0"/>
              <a:t>13,000</a:t>
            </a:r>
            <a:r>
              <a:rPr lang="en-US" sz="1200" dirty="0"/>
              <a:t> training prompts (including </a:t>
            </a:r>
            <a:r>
              <a:rPr lang="en-US" sz="1200" b="1" dirty="0"/>
              <a:t>11,295</a:t>
            </a:r>
            <a:r>
              <a:rPr lang="en-US" sz="1200" dirty="0"/>
              <a:t> labeler-written and </a:t>
            </a:r>
            <a:r>
              <a:rPr lang="en-US" sz="1200" b="1" dirty="0"/>
              <a:t>1,430</a:t>
            </a:r>
            <a:r>
              <a:rPr lang="en-US" sz="1200" dirty="0"/>
              <a:t> customer API prompts). This data volume initialized the supervised policy. (Section 3.2, p. 7; Table 6, p. 33). For comparison, the later </a:t>
            </a:r>
            <a:r>
              <a:rPr lang="en-US" sz="1200" b="1" dirty="0"/>
              <a:t>Reward Model (RM)</a:t>
            </a:r>
            <a:r>
              <a:rPr lang="en-US" sz="1200" dirty="0"/>
              <a:t> step used approximately </a:t>
            </a:r>
            <a:r>
              <a:rPr lang="en-US" sz="1200" b="1" dirty="0"/>
              <a:t>33,000</a:t>
            </a:r>
            <a:r>
              <a:rPr lang="en-US" sz="1200" dirty="0"/>
              <a:t> prompts for ranking comparisons, and the final </a:t>
            </a:r>
            <a:r>
              <a:rPr lang="en-US" sz="1200" b="1" dirty="0"/>
              <a:t>RLHF (PPO)</a:t>
            </a:r>
            <a:r>
              <a:rPr lang="en-US" sz="1200" dirty="0"/>
              <a:t> stage used </a:t>
            </a:r>
            <a:r>
              <a:rPr lang="en-US" sz="1200" b="1" dirty="0"/>
              <a:t>31,000</a:t>
            </a:r>
            <a:r>
              <a:rPr lang="en-US" sz="1200" dirty="0"/>
              <a:t> unlabeled prompts. </a:t>
            </a:r>
            <a:r>
              <a:rPr lang="en-US" sz="1050" dirty="0"/>
              <a:t>(Section 3.2, p. 7; Table 6, p. 33)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A8FF-F104-F5BF-7AF4-4F39B76FF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54B16-9716-09C5-5F26-793344D3F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E22C-7AA5-5663-A1B9-DF7CDE6A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588A-EB27-AB3B-018A-8EA7A337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2E89-0EE6-56CF-1E55-B43FB751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4733-64ED-A318-62C8-B29107B1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AC0A0-ED94-34AE-FBD5-C7AFD0A9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0B35-61C0-E82E-8B40-4014E211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EB6-3466-2438-F4C2-3D846EFC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E7FA2-3216-3F64-78D2-A3078CC1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4411D-46DF-2F60-9AC0-F56B63F69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D19F6-9B13-1DDC-45F9-59BB82C8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B519-642C-FD88-DCA8-7874CD49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100E-6FDB-F084-030E-C44C5340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ACD4-BAFA-E664-D333-6886925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5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8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00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2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394-87B6-4DF2-147B-E4D78251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EBBA-2139-C9EF-73EF-28853032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0069-AB8B-7D31-517E-9E6EA5E9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147B-8977-4466-9642-A878F3A5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2205-8087-272E-DB11-A84C6140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5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76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32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6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19D4-AADA-E549-BF59-0F3317A0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213E5-1A71-FAB3-8353-D4B49FEA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851C-E0F6-AA3F-F8DE-4A753B68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8EC2-73BD-B453-511D-D72EA709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EE99-D52A-D01D-A3B8-1D12905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6F39-339F-1735-F0F6-1CB2D43C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2B03-8D5D-31C9-DFDF-059F6F07B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B28E-6088-C633-0C07-AF3AFBAD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3B425-ACAE-0D89-1DCA-2A2F8CD2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840E-B69A-C667-474A-B91991DA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FE8F-58B2-88DD-9092-59624909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11DC-DA04-E384-9353-F164C989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B88C-0144-60E7-E727-FBBADE58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70377-88DF-195E-19B5-D570197C8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A4C90-85AE-BC69-194C-BB6C2E8EC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419B7-04B5-CCD2-87C7-6C42BDD26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74997-F1C1-0B27-BD33-BE16ECD7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97B53-D03F-C77A-79A5-5030788F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4459D-7D6A-E583-BF1F-766519F2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D63-85F2-D5B0-C393-30AAB576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9C868-5C60-970E-4629-B0F77089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EABE9-48A0-66D8-0D27-7F8A86A1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88052-051F-E553-91C7-29C0D61F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8489-356A-3BA6-8B78-19C598AE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F18D4-78F7-D58C-E480-FD16C02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87FB-D28B-A83D-2E1A-A9BA766F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0C16-BD04-AC73-9E2F-2C1F5E53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3249-5F35-3A86-B29C-8D255E62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5EE9-60BC-178B-E8C8-FA4586F1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2895-77C0-EA56-C25B-435BFDD1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9FC6-655A-7883-E882-EB661AB3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4F61-D667-2384-80DB-003EB24C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C495-6039-3311-0BE1-4B032187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CAD52-53E0-B505-5C91-71C7DEE20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EF0EA-7DED-2CAD-67C3-D796C980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4DBF-EEA4-57A2-14BC-BEBFE978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F6A9D-7CCF-8355-6C23-FB505D69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E819-5FEC-BF75-D34B-F69C043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94386-99AB-7903-35BF-C14F0D61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53F4-D004-85B1-B124-24FA546A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C8D0-FD1D-C903-BB4C-3C9FD5E07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25DC-7BF5-57B1-D93B-6B7751F22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A49B-47D9-95FC-1867-BDBEAA14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203.0215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342C-7F1C-C7B4-D271-11D7B8CD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7311"/>
            <a:ext cx="9144000" cy="2387600"/>
          </a:xfrm>
        </p:spPr>
        <p:txBody>
          <a:bodyPr>
            <a:normAutofit/>
          </a:bodyPr>
          <a:lstStyle/>
          <a:p>
            <a:r>
              <a:rPr lang="pt-PT" sz="4000" b="1" dirty="0"/>
              <a:t>Projeto 1 – Metodologias em Modelos de Linguagem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5F768-94EC-D8D0-51B6-C16737A1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327"/>
            <a:ext cx="9144000" cy="969962"/>
          </a:xfrm>
        </p:spPr>
        <p:txBody>
          <a:bodyPr>
            <a:normAutofit/>
          </a:bodyPr>
          <a:lstStyle/>
          <a:p>
            <a:r>
              <a:rPr lang="en-US" sz="1600" dirty="0"/>
              <a:t>This Summary Report aims to review the following article: </a:t>
            </a:r>
            <a:r>
              <a:rPr lang="en-US" sz="1600" u="sng" dirty="0">
                <a:hlinkClick r:id="rId2"/>
              </a:rPr>
              <a:t>https://arxiv.org/abs/2203.02155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F8C53-275C-0813-A489-9A7096E0A9DF}"/>
              </a:ext>
            </a:extLst>
          </p:cNvPr>
          <p:cNvSpPr txBox="1"/>
          <p:nvPr/>
        </p:nvSpPr>
        <p:spPr>
          <a:xfrm>
            <a:off x="162457" y="6411798"/>
            <a:ext cx="11790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 dirty="0"/>
              <a:t>António </a:t>
            </a:r>
            <a:r>
              <a:rPr lang="pt-PT" sz="1200"/>
              <a:t>Cruz (140129), </a:t>
            </a:r>
            <a:r>
              <a:rPr lang="pt-PT" sz="1200" dirty="0"/>
              <a:t>Ricardo </a:t>
            </a:r>
            <a:r>
              <a:rPr lang="pt-PT" sz="1200" dirty="0" err="1"/>
              <a:t>Kayseller</a:t>
            </a:r>
            <a:r>
              <a:rPr lang="pt-PT" sz="1200" dirty="0"/>
              <a:t> (95813), Ricardo Pereira (120052), Ivan Magalhães (106586), Erik </a:t>
            </a:r>
            <a:r>
              <a:rPr lang="pt-PT" sz="1200" dirty="0" err="1"/>
              <a:t>Daskalyuk</a:t>
            </a:r>
            <a:r>
              <a:rPr lang="pt-PT" sz="1200" dirty="0"/>
              <a:t> (120062)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339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Reward Model (RM) Training via Ranking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Goal: </a:t>
            </a:r>
            <a:r>
              <a:rPr lang="en-US" dirty="0">
                <a:latin typeface="Abadi" panose="020B0604020104020204" pitchFamily="34" charset="0"/>
              </a:rPr>
              <a:t>Create a model capable of predicting which outputs humans prefer.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Process: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Human labelers rank several model responses (1=worst </a:t>
            </a:r>
            <a:r>
              <a:rPr lang="pt-PT" dirty="0"/>
              <a:t>→ 7=</a:t>
            </a:r>
            <a:r>
              <a:rPr lang="pt-PT" dirty="0" err="1"/>
              <a:t>best</a:t>
            </a:r>
            <a:r>
              <a:rPr lang="pt-PT" dirty="0"/>
              <a:t>)</a:t>
            </a:r>
          </a:p>
          <a:p>
            <a:pPr>
              <a:lnSpc>
                <a:spcPct val="110000"/>
              </a:lnSpc>
            </a:pPr>
            <a:r>
              <a:rPr lang="pt-PT" dirty="0">
                <a:latin typeface="Abadi" panose="020B0604020104020204" pitchFamily="34" charset="0"/>
              </a:rPr>
              <a:t>Rankings are </a:t>
            </a:r>
            <a:r>
              <a:rPr lang="pt-PT" dirty="0" err="1">
                <a:latin typeface="Abadi" panose="020B0604020104020204" pitchFamily="34" charset="0"/>
              </a:rPr>
              <a:t>converted</a:t>
            </a:r>
            <a:r>
              <a:rPr lang="pt-PT" dirty="0">
                <a:latin typeface="Abadi" panose="020B0604020104020204" pitchFamily="34" charset="0"/>
              </a:rPr>
              <a:t> </a:t>
            </a:r>
            <a:r>
              <a:rPr lang="pt-PT" dirty="0" err="1">
                <a:latin typeface="Abadi" panose="020B0604020104020204" pitchFamily="34" charset="0"/>
              </a:rPr>
              <a:t>into</a:t>
            </a:r>
            <a:r>
              <a:rPr lang="pt-PT" dirty="0">
                <a:latin typeface="Abadi" panose="020B0604020104020204" pitchFamily="34" charset="0"/>
              </a:rPr>
              <a:t> a </a:t>
            </a:r>
            <a:r>
              <a:rPr lang="pt-PT" dirty="0" err="1">
                <a:latin typeface="Abadi" panose="020B0604020104020204" pitchFamily="34" charset="0"/>
              </a:rPr>
              <a:t>Reward</a:t>
            </a:r>
            <a:r>
              <a:rPr lang="pt-PT" dirty="0">
                <a:latin typeface="Abadi" panose="020B0604020104020204" pitchFamily="34" charset="0"/>
              </a:rPr>
              <a:t> </a:t>
            </a:r>
            <a:r>
              <a:rPr lang="pt-PT" dirty="0" err="1">
                <a:latin typeface="Abadi" panose="020B0604020104020204" pitchFamily="34" charset="0"/>
              </a:rPr>
              <a:t>Model</a:t>
            </a:r>
            <a:r>
              <a:rPr lang="pt-PT" dirty="0">
                <a:latin typeface="Abadi" panose="020B0604020104020204" pitchFamily="34" charset="0"/>
              </a:rPr>
              <a:t> (RM)</a:t>
            </a:r>
          </a:p>
          <a:p>
            <a:pPr>
              <a:lnSpc>
                <a:spcPct val="110000"/>
              </a:lnSpc>
            </a:pPr>
            <a:r>
              <a:rPr lang="pt-PT" dirty="0">
                <a:latin typeface="Abadi" panose="020B0604020104020204" pitchFamily="34" charset="0"/>
              </a:rPr>
              <a:t>RM </a:t>
            </a:r>
            <a:r>
              <a:rPr lang="pt-PT" dirty="0" err="1">
                <a:latin typeface="Abadi" panose="020B0604020104020204" pitchFamily="34" charset="0"/>
              </a:rPr>
              <a:t>predicts</a:t>
            </a:r>
            <a:r>
              <a:rPr lang="pt-PT" dirty="0">
                <a:latin typeface="Abadi" panose="020B0604020104020204" pitchFamily="34" charset="0"/>
              </a:rPr>
              <a:t> a </a:t>
            </a:r>
            <a:r>
              <a:rPr lang="pt-PT" dirty="0" err="1">
                <a:latin typeface="Abadi" panose="020B0604020104020204" pitchFamily="34" charset="0"/>
              </a:rPr>
              <a:t>numerical</a:t>
            </a:r>
            <a:r>
              <a:rPr lang="pt-PT" dirty="0">
                <a:latin typeface="Abadi" panose="020B0604020104020204" pitchFamily="34" charset="0"/>
              </a:rPr>
              <a:t> “</a:t>
            </a:r>
            <a:r>
              <a:rPr lang="pt-PT" dirty="0" err="1">
                <a:latin typeface="Abadi" panose="020B0604020104020204" pitchFamily="34" charset="0"/>
              </a:rPr>
              <a:t>reward</a:t>
            </a:r>
            <a:r>
              <a:rPr lang="pt-PT" dirty="0">
                <a:latin typeface="Abadi" panose="020B0604020104020204" pitchFamily="34" charset="0"/>
              </a:rPr>
              <a:t>” for </a:t>
            </a:r>
            <a:r>
              <a:rPr lang="pt-PT" dirty="0" err="1">
                <a:latin typeface="Abadi" panose="020B0604020104020204" pitchFamily="34" charset="0"/>
              </a:rPr>
              <a:t>each</a:t>
            </a:r>
            <a:r>
              <a:rPr lang="pt-PT" dirty="0">
                <a:latin typeface="Abadi" panose="020B0604020104020204" pitchFamily="34" charset="0"/>
              </a:rPr>
              <a:t> output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Training Process:</a:t>
            </a:r>
            <a:endParaRPr lang="en-US" dirty="0"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The SFT model generates multiple answers for the same prompt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RM learns to give higher rewards to preferred outputs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6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1A43-5FFA-5E97-825D-B860619F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ADD9-6C84-FA0C-A29E-99E117BE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The Reward Model Loss Function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Loss Function: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−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d>
                          <m:dPr>
                            <m:ctrlPr>
                              <a:rPr lang="pt-PT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2100" dirty="0"/>
                  <a:t>: Average over all samples;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100" dirty="0"/>
                  <a:t>: reward that the RM gives to response </a:t>
                </a:r>
                <a14:m>
                  <m:oMath xmlns:m="http://schemas.openxmlformats.org/officeDocument/2006/math">
                    <m:r>
                      <a:rPr lang="pt-PT" sz="21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100" dirty="0"/>
                  <a:t> for prompt </a:t>
                </a:r>
                <a14:m>
                  <m:oMath xmlns:m="http://schemas.openxmlformats.org/officeDocument/2006/math">
                    <m:r>
                      <a:rPr lang="pt-PT" sz="2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t-PT" sz="2100" dirty="0"/>
                  <a:t>: </a:t>
                </a:r>
                <a:r>
                  <a:rPr lang="pt-PT" sz="2100" dirty="0" err="1"/>
                  <a:t>preferred</a:t>
                </a:r>
                <a:r>
                  <a:rPr lang="pt-PT" sz="2100" dirty="0"/>
                  <a:t> (</a:t>
                </a:r>
                <a:r>
                  <a:rPr lang="pt-PT" sz="2100" dirty="0" err="1"/>
                  <a:t>winning</a:t>
                </a:r>
                <a:r>
                  <a:rPr lang="pt-PT" sz="2100" dirty="0"/>
                  <a:t>) output;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100" dirty="0"/>
                  <a:t>: less preferred (losing) output;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100" dirty="0"/>
                  <a:t>: sigmoid function → forces higher score for preferred output</a:t>
                </a:r>
              </a:p>
              <a:p>
                <a:pPr lvl="0"/>
                <a:endParaRPr lang="en-US" sz="2000" dirty="0">
                  <a:latin typeface="Abadi" panose="020B0604020104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3000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sz="3000" dirty="0"/>
                  <a:t>	RM learns: “If humans like A more than B </a:t>
                </a:r>
                <a:r>
                  <a:rPr lang="en-US" sz="3300" dirty="0"/>
                  <a:t>→ give A </a:t>
                </a:r>
                <a:r>
                  <a:rPr lang="en-US" sz="3300" dirty="0" err="1"/>
                  <a:t>a</a:t>
                </a:r>
                <a:r>
                  <a:rPr lang="en-US" sz="3300" dirty="0"/>
                  <a:t> higher reward.”</a:t>
                </a:r>
                <a:endParaRPr lang="en-US" sz="3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962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0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FE15-08CA-A4E7-97E1-A5703CF2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E69D-3148-677C-5CBE-DB67CB9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(RLHF) via PPO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D7DE-6A60-FC7E-F818-F5A8C19A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Goal: </a:t>
            </a:r>
            <a:r>
              <a:rPr lang="en-US" dirty="0"/>
              <a:t>Fine-tune the model to maximize the RM’s reward signal.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Feedback loop: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SFT model generates outputs → RM evaluates them → RLHF model learns to maximize the reward.</a:t>
            </a:r>
            <a:endParaRPr lang="pt-PT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Challenge: </a:t>
            </a:r>
            <a:r>
              <a:rPr lang="en-US" dirty="0"/>
              <a:t>Model may “forget” what it learned in SFT.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Solution: </a:t>
            </a:r>
            <a:r>
              <a:rPr lang="en-US" dirty="0"/>
              <a:t>Add a penalty term to keep it close to the SFT policy.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92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223DC-415E-79C1-6C56-B2615ADD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ABA1-35C8-3BEA-9483-E9C8757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(RLHF) via PPO - Penalty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/>
                  <a:t>Penalty </a:t>
                </a:r>
                <a:r>
                  <a:rPr lang="pt-PT" dirty="0" err="1"/>
                  <a:t>Function</a:t>
                </a:r>
                <a:r>
                  <a:rPr lang="pt-PT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𝑆𝐹𝑇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 Current model (being trained)</a:t>
                </a:r>
                <a:endParaRPr lang="pt-PT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𝑆𝐹𝑇</m:t>
                        </m:r>
                      </m:sub>
                    </m:sSub>
                    <m:d>
                      <m:d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: Base Model</a:t>
                </a:r>
                <a:endParaRPr lang="pt-PT" sz="18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: </a:t>
                </a:r>
                <a:r>
                  <a:rPr lang="pt-PT" sz="1800" dirty="0" err="1"/>
                  <a:t>Controls</a:t>
                </a:r>
                <a:r>
                  <a:rPr lang="pt-PT" sz="1800" dirty="0"/>
                  <a:t> </a:t>
                </a:r>
                <a:r>
                  <a:rPr lang="pt-PT" sz="1800" dirty="0" err="1"/>
                  <a:t>how</a:t>
                </a:r>
                <a:r>
                  <a:rPr lang="pt-PT" sz="1800" dirty="0"/>
                  <a:t> </a:t>
                </a:r>
                <a:r>
                  <a:rPr lang="pt-PT" sz="1800" dirty="0" err="1"/>
                  <a:t>much</a:t>
                </a:r>
                <a:r>
                  <a:rPr lang="pt-PT" sz="1800" dirty="0"/>
                  <a:t> </a:t>
                </a:r>
                <a:r>
                  <a:rPr lang="pt-PT" sz="1800" dirty="0" err="1"/>
                  <a:t>deviation</a:t>
                </a:r>
                <a:r>
                  <a:rPr lang="pt-PT" sz="1800" dirty="0"/>
                  <a:t> </a:t>
                </a:r>
                <a:r>
                  <a:rPr lang="pt-PT" sz="1800" dirty="0" err="1"/>
                  <a:t>is</a:t>
                </a:r>
                <a:r>
                  <a:rPr lang="pt-PT" sz="1800" dirty="0"/>
                  <a:t> </a:t>
                </a:r>
                <a:r>
                  <a:rPr lang="pt-PT" sz="1800" dirty="0" err="1"/>
                  <a:t>penalized</a:t>
                </a:r>
                <a:endParaRPr lang="pt-PT" sz="1800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dirty="0"/>
                  <a:t>	Penalty teaches the model: “Increase rewards from human 		feedback but stay close to the original SFT behavior</a:t>
                </a:r>
                <a:r>
                  <a:rPr lang="en-US" sz="3200" dirty="0"/>
                  <a:t>.”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962" t="-1954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96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67058-4784-B74B-D10A-324F2B9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77D4-E6F4-0960-1EAC-05FB7915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 fontScale="90000"/>
          </a:bodyPr>
          <a:lstStyle/>
          <a:p>
            <a:r>
              <a:rPr lang="en-US" dirty="0"/>
              <a:t>Reinforcement Learning (RLHF) via PPO - Objective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 err="1"/>
                  <a:t>Objective</a:t>
                </a:r>
                <a:r>
                  <a:rPr lang="pt-PT" dirty="0"/>
                  <a:t> </a:t>
                </a:r>
                <a:r>
                  <a:rPr lang="pt-PT" dirty="0" err="1"/>
                  <a:t>Function</a:t>
                </a:r>
                <a:r>
                  <a:rPr lang="pt-PT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 reward from the RM;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>
                    <a:solidFill>
                      <a:srgbClr val="FF0000"/>
                    </a:solidFill>
                  </a:rPr>
                  <a:t>RICARDO -&gt; </a:t>
                </a:r>
                <a:r>
                  <a:rPr lang="en-US" dirty="0" err="1">
                    <a:solidFill>
                      <a:srgbClr val="FF0000"/>
                    </a:solidFill>
                  </a:rPr>
                  <a:t>Adicionar</a:t>
                </a:r>
                <a:r>
                  <a:rPr lang="en-US" dirty="0">
                    <a:solidFill>
                      <a:srgbClr val="FF0000"/>
                    </a:solidFill>
                  </a:rPr>
                  <a:t> an Intuition comment as in previous slide</a:t>
                </a:r>
                <a:endParaRPr lang="pt-PT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1068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94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F29BC-FAC5-73FD-B504-CA1124F1C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2910-CE76-805F-C90A-CAFE807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(RLHF-</a:t>
            </a:r>
            <a:r>
              <a:rPr lang="en-US" dirty="0" err="1"/>
              <a:t>ptx</a:t>
            </a:r>
            <a:r>
              <a:rPr lang="en-US" dirty="0"/>
              <a:t>) via PPO-</a:t>
            </a:r>
            <a:r>
              <a:rPr lang="en-US" dirty="0" err="1"/>
              <a:t>ptx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8289-A9FD-6079-DBD1-7DC5EBCF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Goal</a:t>
            </a:r>
            <a:r>
              <a:rPr lang="pt-PT" b="1" dirty="0"/>
              <a:t>: </a:t>
            </a:r>
            <a:r>
              <a:rPr lang="pt-PT" dirty="0" err="1"/>
              <a:t>Maintain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generalization</a:t>
            </a:r>
            <a:r>
              <a:rPr lang="pt-PT" dirty="0"/>
              <a:t> for </a:t>
            </a:r>
            <a:r>
              <a:rPr lang="pt-PT" dirty="0" err="1"/>
              <a:t>other</a:t>
            </a:r>
            <a:r>
              <a:rPr lang="pt-PT" dirty="0"/>
              <a:t> NLP </a:t>
            </a:r>
            <a:r>
              <a:rPr lang="pt-PT" dirty="0" err="1"/>
              <a:t>problems</a:t>
            </a:r>
            <a:endParaRPr lang="pt-PT" dirty="0"/>
          </a:p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Process</a:t>
            </a:r>
            <a:r>
              <a:rPr lang="pt-PT" b="1" dirty="0"/>
              <a:t>:</a:t>
            </a:r>
          </a:p>
          <a:p>
            <a:pPr>
              <a:lnSpc>
                <a:spcPct val="110000"/>
              </a:lnSpc>
            </a:pPr>
            <a:r>
              <a:rPr lang="pt-PT" dirty="0" err="1"/>
              <a:t>Mix</a:t>
            </a:r>
            <a:r>
              <a:rPr lang="pt-PT" dirty="0"/>
              <a:t> </a:t>
            </a:r>
            <a:r>
              <a:rPr lang="pt-PT" dirty="0" err="1"/>
              <a:t>pretraining</a:t>
            </a:r>
            <a:r>
              <a:rPr lang="pt-PT" dirty="0"/>
              <a:t> gradientes </a:t>
            </a:r>
            <a:r>
              <a:rPr lang="pt-PT" dirty="0" err="1"/>
              <a:t>with</a:t>
            </a:r>
            <a:r>
              <a:rPr lang="pt-PT" dirty="0"/>
              <a:t> PPO </a:t>
            </a:r>
          </a:p>
          <a:p>
            <a:pPr lvl="1">
              <a:lnSpc>
                <a:spcPct val="110000"/>
              </a:lnSpc>
            </a:pPr>
            <a:r>
              <a:rPr lang="pt-PT" dirty="0">
                <a:solidFill>
                  <a:srgbClr val="FF0000"/>
                </a:solidFill>
              </a:rPr>
              <a:t>TODO: Clarificar “</a:t>
            </a:r>
            <a:r>
              <a:rPr lang="pt-PT" dirty="0" err="1">
                <a:solidFill>
                  <a:srgbClr val="FF0000"/>
                </a:solidFill>
              </a:rPr>
              <a:t>ptx</a:t>
            </a:r>
            <a:r>
              <a:rPr lang="pt-PT" dirty="0">
                <a:solidFill>
                  <a:srgbClr val="FF0000"/>
                </a:solidFill>
              </a:rPr>
              <a:t>”?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Result</a:t>
            </a:r>
            <a:r>
              <a:rPr lang="pt-PT" b="1" dirty="0"/>
              <a:t>:</a:t>
            </a:r>
          </a:p>
          <a:p>
            <a:pPr>
              <a:lnSpc>
                <a:spcPct val="110000"/>
              </a:lnSpc>
            </a:pPr>
            <a:r>
              <a:rPr lang="pt-PT" dirty="0" err="1"/>
              <a:t>Keeps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aligned</a:t>
            </a:r>
            <a:r>
              <a:rPr lang="pt-PT" dirty="0"/>
              <a:t> and </a:t>
            </a:r>
            <a:r>
              <a:rPr lang="pt-PT" dirty="0" err="1"/>
              <a:t>good</a:t>
            </a:r>
            <a:r>
              <a:rPr lang="pt-PT" dirty="0"/>
              <a:t> at general NLP </a:t>
            </a:r>
            <a:r>
              <a:rPr lang="pt-PT" dirty="0" err="1"/>
              <a:t>tasks</a:t>
            </a:r>
            <a:endParaRPr lang="pt-PT" dirty="0"/>
          </a:p>
          <a:p>
            <a:pPr>
              <a:lnSpc>
                <a:spcPct val="110000"/>
              </a:lnSpc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stays</a:t>
            </a:r>
            <a:r>
              <a:rPr lang="pt-PT" dirty="0"/>
              <a:t> </a:t>
            </a:r>
            <a:r>
              <a:rPr lang="pt-PT" dirty="0" err="1"/>
              <a:t>polite</a:t>
            </a:r>
            <a:r>
              <a:rPr lang="pt-PT" dirty="0"/>
              <a:t>, </a:t>
            </a:r>
            <a:r>
              <a:rPr lang="pt-PT" dirty="0" err="1"/>
              <a:t>aligned</a:t>
            </a:r>
            <a:r>
              <a:rPr lang="pt-PT" dirty="0"/>
              <a:t>, and </a:t>
            </a:r>
            <a:r>
              <a:rPr lang="pt-PT" dirty="0" err="1"/>
              <a:t>still</a:t>
            </a:r>
            <a:r>
              <a:rPr lang="pt-PT" dirty="0"/>
              <a:t> </a:t>
            </a:r>
            <a:r>
              <a:rPr lang="pt-PT" dirty="0" err="1"/>
              <a:t>capable</a:t>
            </a:r>
            <a:r>
              <a:rPr lang="pt-PT" dirty="0"/>
              <a:t> in </a:t>
            </a: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 dirty="0" err="1"/>
              <a:t>tasks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780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Findings: Performance Metrics and Alignment Tax</a:t>
            </a:r>
          </a:p>
          <a:p>
            <a:r>
              <a:rPr lang="en-US"/>
              <a:t>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Evaluation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8" y="1361090"/>
            <a:ext cx="11281480" cy="5131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researchers evaluated the model according to alignment, i.e., acting according to user’s intention.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This alignment was measured across three domains: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Helpful;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Truthfulness;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Toxicity and Bias.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evaluations conducted were split into two parts: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Evaluations on API Distribution (prompts submitted by users);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NLP Benchmark Datasets.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0BF8D-928B-627E-4CF1-48B7955C4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2EA81-ADF2-366E-145D-2DD741A0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85412"/>
            <a:ext cx="9689907" cy="87072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800" b="1" dirty="0">
                <a:latin typeface="+mn-lt"/>
                <a:ea typeface="+mn-ea"/>
                <a:cs typeface="+mn-cs"/>
              </a:rPr>
              <a:t>Evaluation - </a:t>
            </a:r>
            <a:r>
              <a:rPr lang="pt-PT" sz="2800" b="1" dirty="0" err="1">
                <a:latin typeface="+mn-lt"/>
                <a:ea typeface="+mn-ea"/>
                <a:cs typeface="+mn-cs"/>
              </a:rPr>
              <a:t>Truthfulness</a:t>
            </a:r>
            <a:r>
              <a:rPr lang="pt-PT" sz="2800" b="1" dirty="0">
                <a:latin typeface="+mn-lt"/>
                <a:ea typeface="+mn-ea"/>
                <a:cs typeface="+mn-cs"/>
              </a:rPr>
              <a:t> and </a:t>
            </a:r>
            <a:r>
              <a:rPr lang="pt-PT" sz="2800" b="1" dirty="0" err="1">
                <a:latin typeface="+mn-lt"/>
                <a:ea typeface="+mn-ea"/>
                <a:cs typeface="+mn-cs"/>
              </a:rPr>
              <a:t>Hallucination</a:t>
            </a:r>
            <a:r>
              <a:rPr lang="pt-PT" sz="2800" b="1" dirty="0">
                <a:latin typeface="+mn-lt"/>
                <a:ea typeface="+mn-ea"/>
                <a:cs typeface="+mn-cs"/>
              </a:rPr>
              <a:t> </a:t>
            </a:r>
            <a:r>
              <a:rPr lang="pt-PT" sz="2800" b="1" dirty="0" err="1">
                <a:latin typeface="+mn-lt"/>
                <a:ea typeface="+mn-ea"/>
                <a:cs typeface="+mn-cs"/>
              </a:rPr>
              <a:t>Reduction</a:t>
            </a:r>
            <a:endParaRPr lang="en-US" sz="2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FCEB-319B-2D1E-8AE5-9E2DDA53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39462"/>
            <a:ext cx="6200473" cy="4719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 err="1"/>
              <a:t>InstructGPT</a:t>
            </a:r>
            <a:r>
              <a:rPr lang="en-US" sz="2400" dirty="0"/>
              <a:t> generates truthful and informative outputs about twice as often as GPT-3.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When instructed to respond with “I have no comment”, it reported a slight increase compared to GPT-3.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In regard to hallucination, </a:t>
            </a:r>
            <a:r>
              <a:rPr lang="en-US" sz="2400" dirty="0" err="1"/>
              <a:t>InstructGPT</a:t>
            </a:r>
            <a:r>
              <a:rPr lang="en-US" sz="2400" dirty="0"/>
              <a:t> halved hallucination rates (21% vs. 41% on closed domain tasks)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3198B09-20D1-158D-A0BC-678B0432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87" y="1381793"/>
            <a:ext cx="3367934" cy="443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4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5D845-055C-61D9-75A2-E1CD490E5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AFF28-3146-23CC-1BEF-C311E8C8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6406"/>
            <a:ext cx="4997669" cy="8261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400" b="1" dirty="0">
                <a:latin typeface="+mn-lt"/>
                <a:ea typeface="+mn-ea"/>
                <a:cs typeface="+mn-cs"/>
              </a:rPr>
              <a:t>Evaluation- Toxicity and Bias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F851181-5803-6DA4-D2BF-E7F355E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1752"/>
            <a:ext cx="5360790" cy="51185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Similar toxicity rates in a “no prompt” setting: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When instructed to output a safe and respectful output “respectful prompt”, the </a:t>
            </a:r>
            <a:r>
              <a:rPr lang="en-US" sz="2400" dirty="0" err="1"/>
              <a:t>InstructGPT</a:t>
            </a:r>
            <a:r>
              <a:rPr lang="en-US" sz="2400" dirty="0"/>
              <a:t> generated fewer toxic outputs then GPT-3;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In contrast, when explicitly prompted to produce toxic outputs, it resulted in much more toxic outputs then GPT-3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Relatively to bias, the models weren’t less biased then GPT-3.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The </a:t>
            </a:r>
            <a:r>
              <a:rPr lang="en-US" sz="2400" dirty="0" err="1"/>
              <a:t>InstructGPT</a:t>
            </a:r>
            <a:r>
              <a:rPr lang="en-US" sz="2400" dirty="0"/>
              <a:t> models, when told to be respectful, it exhibited a higher bias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9" name="Freeform: Shape 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comparison of a graph&#10;&#10;AI-generated content may be incorrect.">
            <a:extLst>
              <a:ext uri="{FF2B5EF4-FFF2-40B4-BE49-F238E27FC236}">
                <a16:creationId xmlns:a16="http://schemas.microsoft.com/office/drawing/2014/main" id="{B0CE9DE2-B421-EABD-BABC-BA794EE1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65" y="2174240"/>
            <a:ext cx="5538859" cy="27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D78B3-7A55-2913-C7CC-703D9438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061B-EC07-0BEA-D261-1CA83ED39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39EE50-9A26-2D90-05CF-060601420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9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6F67-5571-58FA-2459-E1C40C8A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927-0F1A-54D9-ECB5-7BF350B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9" y="377286"/>
            <a:ext cx="10787951" cy="8629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badi" panose="020B0604020104020204" pitchFamily="34" charset="0"/>
              </a:rPr>
              <a:t>Evaluation - Alignment Tax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9B030B5-6DBE-DCEC-94B0-3B687461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90" y="1424152"/>
            <a:ext cx="11076985" cy="44143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PT" sz="2400" dirty="0"/>
              <a:t>On RLHF fine-</a:t>
            </a:r>
            <a:r>
              <a:rPr lang="pt-PT" sz="2400" dirty="0" err="1"/>
              <a:t>tuning</a:t>
            </a:r>
            <a:r>
              <a:rPr lang="pt-PT" sz="2400" dirty="0"/>
              <a:t>, </a:t>
            </a:r>
            <a:r>
              <a:rPr lang="pt-PT" sz="2400" dirty="0" err="1"/>
              <a:t>there</a:t>
            </a:r>
            <a:r>
              <a:rPr lang="pt-PT" sz="2400" dirty="0"/>
              <a:t> </a:t>
            </a:r>
            <a:r>
              <a:rPr lang="pt-PT" sz="2400" dirty="0" err="1"/>
              <a:t>were</a:t>
            </a:r>
            <a:r>
              <a:rPr lang="pt-PT" sz="2400" dirty="0"/>
              <a:t> performance </a:t>
            </a:r>
            <a:r>
              <a:rPr lang="pt-PT" sz="2400" dirty="0" err="1"/>
              <a:t>regressions</a:t>
            </a:r>
            <a:r>
              <a:rPr lang="pt-PT" sz="2400" dirty="0"/>
              <a:t> </a:t>
            </a:r>
            <a:r>
              <a:rPr lang="pt-PT" sz="2400" dirty="0" err="1"/>
              <a:t>compared</a:t>
            </a:r>
            <a:r>
              <a:rPr lang="pt-PT" sz="2400" dirty="0"/>
              <a:t> to GPT-3 on </a:t>
            </a:r>
            <a:r>
              <a:rPr lang="pt-PT" sz="2400" dirty="0" err="1"/>
              <a:t>certain</a:t>
            </a:r>
            <a:r>
              <a:rPr lang="pt-PT" sz="2400" dirty="0"/>
              <a:t> </a:t>
            </a:r>
            <a:r>
              <a:rPr lang="pt-PT" sz="2400" dirty="0" err="1"/>
              <a:t>public</a:t>
            </a:r>
            <a:r>
              <a:rPr lang="pt-PT" sz="2400" dirty="0"/>
              <a:t> NLP </a:t>
            </a:r>
            <a:r>
              <a:rPr lang="pt-PT" sz="2400" dirty="0" err="1"/>
              <a:t>datasets</a:t>
            </a:r>
            <a:r>
              <a:rPr lang="pt-PT" sz="2400" dirty="0"/>
              <a:t> (</a:t>
            </a:r>
            <a:r>
              <a:rPr lang="pt-PT" sz="2400" dirty="0" err="1"/>
              <a:t>example</a:t>
            </a:r>
            <a:r>
              <a:rPr lang="pt-PT" sz="2400" dirty="0"/>
              <a:t> of “</a:t>
            </a:r>
            <a:r>
              <a:rPr lang="pt-PT" sz="2400" dirty="0" err="1"/>
              <a:t>alignment</a:t>
            </a:r>
            <a:r>
              <a:rPr lang="pt-PT" sz="2400" dirty="0"/>
              <a:t> </a:t>
            </a:r>
            <a:r>
              <a:rPr lang="pt-PT" sz="2400" dirty="0" err="1"/>
              <a:t>tax</a:t>
            </a:r>
            <a:r>
              <a:rPr lang="pt-PT" sz="2400" dirty="0"/>
              <a:t>”).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mixing</a:t>
            </a:r>
            <a:r>
              <a:rPr lang="pt-PT" sz="2400" dirty="0"/>
              <a:t> of </a:t>
            </a:r>
            <a:r>
              <a:rPr lang="pt-PT" sz="2400" dirty="0" err="1"/>
              <a:t>pretraining</a:t>
            </a:r>
            <a:r>
              <a:rPr lang="pt-PT" sz="2400" dirty="0"/>
              <a:t> </a:t>
            </a:r>
            <a:r>
              <a:rPr lang="pt-PT" sz="2400" dirty="0" err="1"/>
              <a:t>gradients</a:t>
            </a:r>
            <a:r>
              <a:rPr lang="pt-PT" sz="2400" dirty="0"/>
              <a:t> (PPO-</a:t>
            </a:r>
            <a:r>
              <a:rPr lang="pt-PT" sz="2400" dirty="0" err="1"/>
              <a:t>ptx</a:t>
            </a:r>
            <a:r>
              <a:rPr lang="pt-PT" sz="2400" dirty="0"/>
              <a:t>) </a:t>
            </a:r>
            <a:r>
              <a:rPr lang="pt-PT" sz="2400" dirty="0" err="1"/>
              <a:t>largely</a:t>
            </a:r>
            <a:r>
              <a:rPr lang="pt-PT" sz="2400" dirty="0"/>
              <a:t> </a:t>
            </a:r>
            <a:r>
              <a:rPr lang="pt-PT" sz="2400" dirty="0" err="1"/>
              <a:t>removed</a:t>
            </a:r>
            <a:r>
              <a:rPr lang="pt-PT" sz="2400" dirty="0"/>
              <a:t> </a:t>
            </a:r>
            <a:r>
              <a:rPr lang="pt-PT" sz="2400" dirty="0" err="1"/>
              <a:t>these</a:t>
            </a:r>
            <a:r>
              <a:rPr lang="pt-PT" sz="2400" dirty="0"/>
              <a:t> </a:t>
            </a:r>
            <a:r>
              <a:rPr lang="pt-PT" sz="2400" dirty="0" err="1"/>
              <a:t>regressions</a:t>
            </a:r>
            <a:r>
              <a:rPr lang="pt-PT" sz="2400" dirty="0"/>
              <a:t> </a:t>
            </a:r>
            <a:r>
              <a:rPr lang="pt-PT" sz="2400" dirty="0" err="1"/>
              <a:t>without</a:t>
            </a:r>
            <a:r>
              <a:rPr lang="pt-PT" sz="2400" dirty="0"/>
              <a:t> </a:t>
            </a:r>
            <a:r>
              <a:rPr lang="pt-PT" sz="2400" dirty="0" err="1"/>
              <a:t>reducing</a:t>
            </a:r>
            <a:r>
              <a:rPr lang="pt-PT" sz="2400" dirty="0"/>
              <a:t> </a:t>
            </a:r>
            <a:r>
              <a:rPr lang="pt-PT" sz="2400" dirty="0" err="1"/>
              <a:t>alignment</a:t>
            </a:r>
            <a:r>
              <a:rPr lang="pt-PT" sz="2400" dirty="0"/>
              <a:t> </a:t>
            </a:r>
            <a:r>
              <a:rPr lang="pt-PT" sz="2400" dirty="0" err="1"/>
              <a:t>quality</a:t>
            </a:r>
            <a:r>
              <a:rPr lang="pt-PT" sz="2400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sz="2400" dirty="0" err="1"/>
              <a:t>This</a:t>
            </a:r>
            <a:r>
              <a:rPr lang="pt-PT" sz="2400" dirty="0"/>
              <a:t> </a:t>
            </a:r>
            <a:r>
              <a:rPr lang="pt-PT" sz="2400" dirty="0" err="1"/>
              <a:t>approach</a:t>
            </a:r>
            <a:r>
              <a:rPr lang="pt-PT" sz="2400" dirty="0"/>
              <a:t> </a:t>
            </a:r>
            <a:r>
              <a:rPr lang="pt-PT" sz="2400" dirty="0" err="1"/>
              <a:t>helps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model</a:t>
            </a:r>
            <a:r>
              <a:rPr lang="pt-PT" sz="2400" dirty="0"/>
              <a:t> </a:t>
            </a:r>
            <a:r>
              <a:rPr lang="pt-PT" sz="2400" dirty="0" err="1"/>
              <a:t>keep</a:t>
            </a:r>
            <a:r>
              <a:rPr lang="pt-PT" sz="2400" dirty="0"/>
              <a:t> </a:t>
            </a:r>
            <a:r>
              <a:rPr lang="pt-PT" sz="2400" dirty="0" err="1"/>
              <a:t>or</a:t>
            </a:r>
            <a:r>
              <a:rPr lang="pt-PT" sz="2400" dirty="0"/>
              <a:t> </a:t>
            </a:r>
            <a:r>
              <a:rPr lang="pt-PT" sz="2400" dirty="0" err="1"/>
              <a:t>even</a:t>
            </a:r>
            <a:r>
              <a:rPr lang="pt-PT" sz="2400" dirty="0"/>
              <a:t> improve </a:t>
            </a:r>
            <a:r>
              <a:rPr lang="pt-PT" sz="2400" dirty="0" err="1"/>
              <a:t>its</a:t>
            </a:r>
            <a:r>
              <a:rPr lang="pt-PT" sz="2400" dirty="0"/>
              <a:t> performance on </a:t>
            </a:r>
            <a:r>
              <a:rPr lang="pt-PT" sz="2400" dirty="0" err="1"/>
              <a:t>those</a:t>
            </a:r>
            <a:r>
              <a:rPr lang="pt-PT" sz="2400" dirty="0"/>
              <a:t> </a:t>
            </a:r>
            <a:r>
              <a:rPr lang="pt-PT" sz="2400" dirty="0" err="1"/>
              <a:t>benchmarks</a:t>
            </a:r>
            <a:r>
              <a:rPr lang="pt-PT" sz="2400" dirty="0"/>
              <a:t>, </a:t>
            </a:r>
            <a:r>
              <a:rPr lang="pt-PT" sz="2400" dirty="0" err="1"/>
              <a:t>reducing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alignment</a:t>
            </a:r>
            <a:r>
              <a:rPr lang="pt-PT" sz="2400" dirty="0"/>
              <a:t> </a:t>
            </a:r>
            <a:r>
              <a:rPr lang="pt-PT" sz="2400" dirty="0" err="1"/>
              <a:t>tax</a:t>
            </a:r>
            <a:r>
              <a:rPr lang="pt-PT" sz="24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48ED4-86B4-2A8B-6721-BB56974F5233}"/>
              </a:ext>
            </a:extLst>
          </p:cNvPr>
          <p:cNvSpPr txBox="1"/>
          <p:nvPr/>
        </p:nvSpPr>
        <p:spPr>
          <a:xfrm>
            <a:off x="684088" y="6055045"/>
            <a:ext cx="11076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Definition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LLMs acquire a wide range of abilities during pre-training, but aligning LLMs under Reinforcement Learning with Human Feedback (RLHF) can lead to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forgetting pretrained abilities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which is also known as the alignment tax.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91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Limitations, Generalization, and Broader Implications</a:t>
            </a:r>
          </a:p>
        </p:txBody>
      </p:sp>
    </p:spTree>
    <p:extLst>
      <p:ext uri="{BB962C8B-B14F-4D97-AF65-F5344CB8AC3E}">
        <p14:creationId xmlns:p14="http://schemas.microsoft.com/office/powerpoint/2010/main" val="321673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GB" dirty="0"/>
              <a:t>Implications for alignment research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501149"/>
            <a:ext cx="11554746" cy="4991726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The cost of increasing model alignment is modest to relative to pretraining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model generalizes instructions to settings that it wasn’t supervised in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Performance degradation was mitigated by the fine-tuning</a:t>
            </a:r>
          </a:p>
          <a:p>
            <a:pPr lvl="0"/>
            <a:endParaRPr lang="pt-PT" dirty="0"/>
          </a:p>
          <a:p>
            <a:pPr lvl="0"/>
            <a:r>
              <a:rPr lang="en-GB" dirty="0"/>
              <a:t>The techniques were validated from research of the real world</a:t>
            </a:r>
            <a:endParaRPr lang="pt-PT" dirty="0"/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4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B15A-B047-521B-DBF1-B509C05F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we aligning to?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B10B-833B-55E0-4920-C4FE776B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2724" cy="4732830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The model is aligned to the labeller’s demonstrations and preferences. The labeller’s were mostly English‐speaking people </a:t>
            </a:r>
          </a:p>
          <a:p>
            <a:pPr lvl="0"/>
            <a:r>
              <a:rPr lang="en-GB" sz="2400" dirty="0"/>
              <a:t>The labelling instructions are created by the researcher’s, creating an inherent bias to their preferences.</a:t>
            </a:r>
            <a:endParaRPr lang="pt-PT" sz="2400" dirty="0"/>
          </a:p>
          <a:p>
            <a:pPr lvl="0"/>
            <a:r>
              <a:rPr lang="en-GB" sz="2400" dirty="0"/>
              <a:t>The training data is determined by prompts sent by customers, and as such, implicitly aligning with what customers think is valuable</a:t>
            </a:r>
            <a:endParaRPr lang="pt-PT" sz="2400" dirty="0"/>
          </a:p>
          <a:p>
            <a:pPr lvl="0"/>
            <a:r>
              <a:rPr lang="en-GB" sz="2400" dirty="0"/>
              <a:t>The customers of OpenAI are not representative of all potential users, nor by all individuals and groups impacted by language model use</a:t>
            </a:r>
            <a:endParaRPr lang="pt-PT" sz="2400" dirty="0"/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59876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D012-10D4-225E-A862-89C9FF0A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F169-052A-8C4C-C1B1-9FB8B97F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38641" cy="4601451"/>
          </a:xfrm>
        </p:spPr>
        <p:txBody>
          <a:bodyPr>
            <a:normAutofit/>
          </a:bodyPr>
          <a:lstStyle/>
          <a:p>
            <a:r>
              <a:rPr lang="en-GB" sz="2400" dirty="0"/>
              <a:t>The labeller population is not fully representative of all users or all cultural/linguistic backgrounds.</a:t>
            </a:r>
          </a:p>
          <a:p>
            <a:r>
              <a:rPr lang="en-GB" sz="2400" dirty="0"/>
              <a:t>Most prompts and data were in English, and many of the comparisons were labelled by only one annotator.</a:t>
            </a:r>
          </a:p>
          <a:p>
            <a:r>
              <a:rPr lang="en-GB" sz="2400" dirty="0"/>
              <a:t>The model sometimes would fail to follow instructions, hallucinate facts, generate biased or toxic outputs, or comply with harmful user instructions.</a:t>
            </a:r>
          </a:p>
          <a:p>
            <a:endParaRPr lang="en-GB" sz="2400" dirty="0"/>
          </a:p>
          <a:p>
            <a:r>
              <a:rPr lang="en-GB" sz="2400" dirty="0">
                <a:solidFill>
                  <a:srgbClr val="FF0000"/>
                </a:solidFill>
              </a:rPr>
              <a:t>TODO: If possible insert an image or table</a:t>
            </a:r>
            <a:endParaRPr lang="pt-PT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54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55A0-E705-CF68-E0A7-74777D20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A593-D2B0-29CD-2FD6-09FA4471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506858"/>
          </a:xfrm>
        </p:spPr>
        <p:txBody>
          <a:bodyPr>
            <a:normAutofit/>
          </a:bodyPr>
          <a:lstStyle/>
          <a:p>
            <a:r>
              <a:rPr lang="en-GB" sz="2400" dirty="0"/>
              <a:t>Collection of worst-case scenarios, filtering pre-training data, and combining different methods to reduce the propensity to generate toxic outputs</a:t>
            </a:r>
          </a:p>
          <a:p>
            <a:r>
              <a:rPr lang="en-GB" sz="2400" dirty="0"/>
              <a:t>Whether an output is harmful will depend on the context. Also, harmful outputs can be beneficial for data augmentation</a:t>
            </a:r>
            <a:endParaRPr lang="pt-PT" sz="2400" dirty="0"/>
          </a:p>
          <a:p>
            <a:r>
              <a:rPr lang="en-GB" sz="2400" dirty="0"/>
              <a:t>To improve the controllability of the model it may be useful to allow users to specify preferences</a:t>
            </a:r>
          </a:p>
          <a:p>
            <a:r>
              <a:rPr lang="en-GB" sz="2400" dirty="0"/>
              <a:t>Making comparisons of text may not be the best way to align models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00989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662A-1550-FECC-9C0B-21335317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Broader impact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3C78-20CF-3A9B-3D5E-08C26751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Deployment carries risks of bias, misalignment with under‐represented groups, or unintended consequences.</a:t>
            </a:r>
            <a:endParaRPr lang="pt-PT" sz="2400" dirty="0"/>
          </a:p>
          <a:p>
            <a:r>
              <a:rPr lang="en-GB" sz="2400" dirty="0"/>
              <a:t>Persuasive text may increase usage time, which may not be good for the user’s well-being.</a:t>
            </a:r>
          </a:p>
          <a:p>
            <a:r>
              <a:rPr lang="en-GB" sz="2400" dirty="0"/>
              <a:t>Ensure models are used responsibly, that their alignment target is revisited as deployment contexts change</a:t>
            </a:r>
          </a:p>
          <a:p>
            <a:r>
              <a:rPr lang="en-GB" sz="2400" dirty="0"/>
              <a:t>Data filtering, monitoring, refusing harmful instructions are also necessary.</a:t>
            </a:r>
            <a:endParaRPr lang="pt-PT" sz="2400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979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0A24-1993-14E2-08E0-764FAE380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D528-6292-A56F-76E7-DE58F6B2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7825"/>
          </a:xfrm>
        </p:spPr>
        <p:txBody>
          <a:bodyPr/>
          <a:lstStyle/>
          <a:p>
            <a:pPr algn="ctr"/>
            <a:r>
              <a:rPr lang="en-GB" dirty="0"/>
              <a:t>Thank you!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6610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b="1" dirty="0"/>
              <a:t>The Problem: Misalignment in LLMs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E3F4365-B0EB-19A0-C924-578F29B3EFC9}"/>
              </a:ext>
            </a:extLst>
          </p:cNvPr>
          <p:cNvSpPr/>
          <p:nvPr/>
        </p:nvSpPr>
        <p:spPr>
          <a:xfrm>
            <a:off x="663039" y="1725477"/>
            <a:ext cx="9715995" cy="952401"/>
          </a:xfrm>
          <a:prstGeom prst="roundRect">
            <a:avLst/>
          </a:prstGeom>
          <a:solidFill>
            <a:srgbClr val="E6F0FF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LLMs like GPT-3 are powerful → but often fail to follow human instructions</a:t>
            </a:r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017EFC56-D29F-D29A-55EC-7EDDDF9B6532}"/>
              </a:ext>
            </a:extLst>
          </p:cNvPr>
          <p:cNvSpPr/>
          <p:nvPr/>
        </p:nvSpPr>
        <p:spPr>
          <a:xfrm>
            <a:off x="663039" y="3094125"/>
            <a:ext cx="10274135" cy="952401"/>
          </a:xfrm>
          <a:prstGeom prst="roundRect">
            <a:avLst/>
          </a:prstGeom>
          <a:solidFill>
            <a:srgbClr val="E6F0FF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Trained to predict next word → leads to unhelpful or harmful outputs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95CB2898-9915-C995-2D5F-1FA27D6BEEA3}"/>
              </a:ext>
            </a:extLst>
          </p:cNvPr>
          <p:cNvGraphicFramePr/>
          <p:nvPr/>
        </p:nvGraphicFramePr>
        <p:xfrm>
          <a:off x="663039" y="4447996"/>
          <a:ext cx="10784774" cy="147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90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AA9B4-17DB-BF20-4B38-818AB9FB1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E5A5-693F-F748-CEBB-F0CA67B1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pt-PT" b="1" dirty="0" err="1"/>
              <a:t>Motivation</a:t>
            </a:r>
            <a:r>
              <a:rPr lang="pt-PT" b="1" dirty="0"/>
              <a:t> for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Study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DFB8-3A5E-DB56-30A3-20E3D83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501149"/>
            <a:ext cx="11407515" cy="4991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authors propose            Reinforcement Learning from Human Feedback (RLHF)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B34C6938-540C-4327-80FA-572F625A8584}"/>
              </a:ext>
            </a:extLst>
          </p:cNvPr>
          <p:cNvSpPr/>
          <p:nvPr/>
        </p:nvSpPr>
        <p:spPr>
          <a:xfrm>
            <a:off x="577174" y="2666984"/>
            <a:ext cx="6659088" cy="952401"/>
          </a:xfrm>
          <a:prstGeom prst="roundRect">
            <a:avLst/>
          </a:prstGeom>
          <a:solidFill>
            <a:srgbClr val="E6F0FF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LLMs lack alignment with human intent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23943A7-89BE-E45B-E3FC-BD4FA843198C}"/>
              </a:ext>
            </a:extLst>
          </p:cNvPr>
          <p:cNvGraphicFramePr/>
          <p:nvPr/>
        </p:nvGraphicFramePr>
        <p:xfrm>
          <a:off x="577174" y="4045994"/>
          <a:ext cx="10784774" cy="147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eta: Movimento Para a Direita 11">
            <a:extLst>
              <a:ext uri="{FF2B5EF4-FFF2-40B4-BE49-F238E27FC236}">
                <a16:creationId xmlns:a16="http://schemas.microsoft.com/office/drawing/2014/main" id="{2C0B7598-24EB-9AAB-5855-299FC0BB85A0}"/>
              </a:ext>
            </a:extLst>
          </p:cNvPr>
          <p:cNvSpPr/>
          <p:nvPr/>
        </p:nvSpPr>
        <p:spPr>
          <a:xfrm>
            <a:off x="3980444" y="1553109"/>
            <a:ext cx="460925" cy="344384"/>
          </a:xfrm>
          <a:prstGeom prst="strip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809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C3874-50D5-2FF8-3526-379E9E296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DE7F-78F2-F248-6172-4EBCC67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pt-PT" b="1" dirty="0" err="1"/>
              <a:t>Objective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Study</a:t>
            </a:r>
            <a:endParaRPr lang="en-US" b="1" dirty="0">
              <a:latin typeface="Abadi" panose="020B0604020104020204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DCF8466-5873-AB3A-5F53-29AB2AE9B3FD}"/>
              </a:ext>
            </a:extLst>
          </p:cNvPr>
          <p:cNvGraphicFramePr/>
          <p:nvPr/>
        </p:nvGraphicFramePr>
        <p:xfrm>
          <a:off x="641268" y="1710047"/>
          <a:ext cx="10865922" cy="4428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06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Methodology Phase 1: Supervised Fine-Tuning (SFT) &amp;</a:t>
            </a:r>
          </a:p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The InstructGPT methodology employs </a:t>
            </a:r>
            <a:r>
              <a:rPr lang="en-US" b="1" dirty="0">
                <a:latin typeface="Abadi" panose="020B0604020104020204" pitchFamily="34" charset="0"/>
              </a:rPr>
              <a:t>three main stages: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Helpful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Honest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Harmless</a:t>
            </a:r>
            <a:endParaRPr lang="en-US" sz="28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latin typeface="Abadi" panose="020B0604020104020204" pitchFamily="34" charset="0"/>
              </a:rPr>
              <a:t>"</a:t>
            </a:r>
            <a:r>
              <a:rPr lang="en-US" sz="2000" i="1" dirty="0">
                <a:latin typeface="Abadi" panose="020B0604020104020204" pitchFamily="34" charset="0"/>
              </a:rPr>
              <a:t>Making language models bigger does not inherently make them better at following a user's intent. For example, </a:t>
            </a:r>
            <a:r>
              <a:rPr lang="en-US" sz="2000" b="1" i="1" dirty="0">
                <a:latin typeface="Abadi" panose="020B0604020104020204" pitchFamily="34" charset="0"/>
              </a:rPr>
              <a:t>large language models can generate outputs that are untruthful, toxic, or simply not helpful to the user</a:t>
            </a:r>
            <a:r>
              <a:rPr lang="en-US" sz="2000" i="1" dirty="0">
                <a:latin typeface="Abadi" panose="020B0604020104020204" pitchFamily="34" charset="0"/>
              </a:rPr>
              <a:t>.</a:t>
            </a:r>
            <a:r>
              <a:rPr lang="en-US" sz="2000" dirty="0">
                <a:latin typeface="Abadi" panose="020B0604020104020204" pitchFamily="34" charset="0"/>
              </a:rPr>
              <a:t>“ </a:t>
            </a:r>
            <a:r>
              <a:rPr lang="en-US" sz="2000" i="1" dirty="0">
                <a:latin typeface="Abadi" panose="020B0604020104020204" pitchFamily="34" charset="0"/>
              </a:rPr>
              <a:t>(Section 1, p. 1)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Abadi" panose="020B0604020104020204" pitchFamily="34" charset="0"/>
              </a:rPr>
              <a:t>This approach uses </a:t>
            </a:r>
            <a:r>
              <a:rPr lang="en-US" sz="2400" b="1" dirty="0">
                <a:latin typeface="Abadi" panose="020B0604020104020204" pitchFamily="34" charset="0"/>
              </a:rPr>
              <a:t>Reinforcement Learning from Human Feedback (RLHF)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2BF4-3135-C7BE-E102-636A13DD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2BB355-6D3B-FBE7-2CDB-17E40831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8" y="1374625"/>
            <a:ext cx="9055682" cy="521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380AD-0FC6-2AD6-D526-B2DCA9BCEC1F}"/>
              </a:ext>
            </a:extLst>
          </p:cNvPr>
          <p:cNvSpPr txBox="1"/>
          <p:nvPr/>
        </p:nvSpPr>
        <p:spPr>
          <a:xfrm>
            <a:off x="11076927" y="6480303"/>
            <a:ext cx="8627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(Fig. 2, Page 3)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960134-EDE3-C7FC-9946-A2D5837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Methodology Overview – The 3 Steps</a:t>
            </a:r>
          </a:p>
        </p:txBody>
      </p:sp>
    </p:spTree>
    <p:extLst>
      <p:ext uri="{BB962C8B-B14F-4D97-AF65-F5344CB8AC3E}">
        <p14:creationId xmlns:p14="http://schemas.microsoft.com/office/powerpoint/2010/main" val="313409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Methodology Phases 2 &amp; 3: Reward Modeling (RM) and</a:t>
            </a:r>
          </a:p>
          <a:p>
            <a:r>
              <a:rPr lang="en-US" dirty="0"/>
              <a:t>RLHF (PPO)</a:t>
            </a:r>
          </a:p>
        </p:txBody>
      </p:sp>
    </p:spTree>
    <p:extLst>
      <p:ext uri="{BB962C8B-B14F-4D97-AF65-F5344CB8AC3E}">
        <p14:creationId xmlns:p14="http://schemas.microsoft.com/office/powerpoint/2010/main" val="266951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2226</Words>
  <Application>Microsoft Office PowerPoint</Application>
  <PresentationFormat>Widescreen</PresentationFormat>
  <Paragraphs>181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Abadi</vt:lpstr>
      <vt:lpstr>Aptos</vt:lpstr>
      <vt:lpstr>Aptos Display</vt:lpstr>
      <vt:lpstr>Arial</vt:lpstr>
      <vt:lpstr>Cambria Math</vt:lpstr>
      <vt:lpstr>Office Theme</vt:lpstr>
      <vt:lpstr>1_Office Theme</vt:lpstr>
      <vt:lpstr>Projeto 1 – Metodologias em Modelos de Linguagem</vt:lpstr>
      <vt:lpstr>Section 1</vt:lpstr>
      <vt:lpstr>The Problem: Misalignment in LLMs</vt:lpstr>
      <vt:lpstr>Motivation for the Study</vt:lpstr>
      <vt:lpstr>Objective of the Study</vt:lpstr>
      <vt:lpstr>Section 2</vt:lpstr>
      <vt:lpstr>Methodology Overview</vt:lpstr>
      <vt:lpstr>Methodology Overview – The 3 Steps</vt:lpstr>
      <vt:lpstr>Section 3</vt:lpstr>
      <vt:lpstr>Reward Model (RM) Training via Ranking</vt:lpstr>
      <vt:lpstr>The Reward Model Loss Function</vt:lpstr>
      <vt:lpstr>Reinforcement Learning (RLHF) via PPO</vt:lpstr>
      <vt:lpstr>Reinforcement Learning (RLHF) via PPO - Penalty</vt:lpstr>
      <vt:lpstr>Reinforcement Learning (RLHF) via PPO - Objective</vt:lpstr>
      <vt:lpstr>Reinforcement Learning (RLHF-ptx) via PPO-ptx</vt:lpstr>
      <vt:lpstr>Section 4</vt:lpstr>
      <vt:lpstr>Evaluation Strategy</vt:lpstr>
      <vt:lpstr>Evaluation - Truthfulness and Hallucination Reduction</vt:lpstr>
      <vt:lpstr>Evaluation- Toxicity and Bias</vt:lpstr>
      <vt:lpstr>Evaluation - Alignment Tax</vt:lpstr>
      <vt:lpstr>Section 5</vt:lpstr>
      <vt:lpstr>Implications for alignment research</vt:lpstr>
      <vt:lpstr>Who are we aligning to?</vt:lpstr>
      <vt:lpstr>Limitations</vt:lpstr>
      <vt:lpstr>Open questions</vt:lpstr>
      <vt:lpstr>Broader impact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ANTONIO CRUZ</cp:lastModifiedBy>
  <cp:revision>44</cp:revision>
  <dcterms:created xsi:type="dcterms:W3CDTF">2025-10-28T14:53:08Z</dcterms:created>
  <dcterms:modified xsi:type="dcterms:W3CDTF">2025-10-28T17:26:00Z</dcterms:modified>
</cp:coreProperties>
</file>