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73" r:id="rId4"/>
    <p:sldId id="259" r:id="rId5"/>
    <p:sldId id="260" r:id="rId6"/>
    <p:sldId id="261" r:id="rId7"/>
    <p:sldId id="262" r:id="rId8"/>
    <p:sldId id="264" r:id="rId9"/>
    <p:sldId id="265" r:id="rId10"/>
    <p:sldId id="271" r:id="rId11"/>
    <p:sldId id="272" r:id="rId12"/>
    <p:sldId id="267" r:id="rId13"/>
  </p:sldIdLst>
  <p:sldSz cx="9144000" cy="5143500" type="screen16x9"/>
  <p:notesSz cx="6858000" cy="9144000"/>
  <p:embeddedFontLst>
    <p:embeddedFont>
      <p:font typeface="Economica" panose="020B0604020202020204" charset="0"/>
      <p:regular r:id="rId15"/>
      <p:bold r:id="rId16"/>
      <p:italic r:id="rId17"/>
      <p:boldItalic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474" y="-2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137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08F119CB-6B0D-351C-76E6-8BD2B2B4E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>
            <a:extLst>
              <a:ext uri="{FF2B5EF4-FFF2-40B4-BE49-F238E27FC236}">
                <a16:creationId xmlns:a16="http://schemas.microsoft.com/office/drawing/2014/main" id="{3AC485DE-AE08-DE62-8B2B-4A177062D3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>
            <a:extLst>
              <a:ext uri="{FF2B5EF4-FFF2-40B4-BE49-F238E27FC236}">
                <a16:creationId xmlns:a16="http://schemas.microsoft.com/office/drawing/2014/main" id="{566027E2-9C4A-D937-5D89-CCB541EB71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2328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823F167B-A549-1EAD-9470-573D89BA4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>
            <a:extLst>
              <a:ext uri="{FF2B5EF4-FFF2-40B4-BE49-F238E27FC236}">
                <a16:creationId xmlns:a16="http://schemas.microsoft.com/office/drawing/2014/main" id="{29A986CE-93A6-D7F1-C3CE-BDB68F3A9D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>
            <a:extLst>
              <a:ext uri="{FF2B5EF4-FFF2-40B4-BE49-F238E27FC236}">
                <a16:creationId xmlns:a16="http://schemas.microsoft.com/office/drawing/2014/main" id="{06641B29-964E-E0DF-9EEE-3C0B9ED269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3695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62891903-EF4C-CF56-9306-34BB9F0BE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>
            <a:extLst>
              <a:ext uri="{FF2B5EF4-FFF2-40B4-BE49-F238E27FC236}">
                <a16:creationId xmlns:a16="http://schemas.microsoft.com/office/drawing/2014/main" id="{473903F0-0797-2512-BEED-D279A287C8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>
            <a:extLst>
              <a:ext uri="{FF2B5EF4-FFF2-40B4-BE49-F238E27FC236}">
                <a16:creationId xmlns:a16="http://schemas.microsoft.com/office/drawing/2014/main" id="{447C65D1-7B6E-3534-ED31-399FE77BA9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904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о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05449" y="821299"/>
            <a:ext cx="5944103" cy="9088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err="1"/>
              <a:t>Ігровий</a:t>
            </a:r>
            <a:r>
              <a:rPr lang="ru-RU" sz="2400" dirty="0"/>
              <a:t> </a:t>
            </a:r>
            <a:r>
              <a:rPr lang="ru-RU" sz="2400" dirty="0" err="1"/>
              <a:t>програмний</a:t>
            </a:r>
            <a:r>
              <a:rPr lang="ru-RU" sz="2400" dirty="0"/>
              <a:t> </a:t>
            </a:r>
            <a:r>
              <a:rPr lang="ru-RU" sz="2400" dirty="0" err="1"/>
              <a:t>застосунок</a:t>
            </a:r>
            <a:r>
              <a:rPr lang="ru-RU" sz="2400" dirty="0"/>
              <a:t> в </a:t>
            </a:r>
            <a:r>
              <a:rPr lang="ru-RU" sz="2400" dirty="0" err="1"/>
              <a:t>жанрі</a:t>
            </a:r>
            <a:r>
              <a:rPr lang="ru-RU" sz="2400" dirty="0"/>
              <a:t> </a:t>
            </a:r>
            <a:r>
              <a:rPr lang="ru-RU" sz="2400" dirty="0" err="1"/>
              <a:t>Roguelike</a:t>
            </a:r>
            <a:endParaRPr lang="uk-UA" sz="2400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743471" y="2486417"/>
            <a:ext cx="4881447" cy="26570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 dirty="0"/>
              <a:t>Логвін Станіслав Юрійович, ПЗПІ-22-4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0" indent="0" algn="l"/>
            <a:r>
              <a:rPr lang="ru-RU" sz="2000" dirty="0" err="1"/>
              <a:t>Керівник</a:t>
            </a:r>
            <a:r>
              <a:rPr lang="ru-RU" sz="2000" dirty="0"/>
              <a:t>: доц. каф. ПІ </a:t>
            </a:r>
          </a:p>
          <a:p>
            <a:pPr marL="0" indent="0" algn="l"/>
            <a:r>
              <a:rPr lang="ru-RU" sz="2000" dirty="0"/>
              <a:t>                       </a:t>
            </a:r>
            <a:r>
              <a:rPr lang="ru-RU" sz="2000" dirty="0" err="1"/>
              <a:t>Валенда</a:t>
            </a:r>
            <a:r>
              <a:rPr lang="ru-RU" sz="2000" dirty="0"/>
              <a:t> </a:t>
            </a:r>
            <a:r>
              <a:rPr lang="ru-RU" dirty="0"/>
              <a:t>Наталя </a:t>
            </a:r>
            <a:r>
              <a:rPr lang="ru-RU" dirty="0" err="1"/>
              <a:t>Анатоліївна</a:t>
            </a: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ru-RU"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 dirty="0"/>
              <a:t>19 червня 2025</a:t>
            </a:r>
            <a:endParaRPr sz="2000"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C19EDC36-5FB1-7B43-2E35-18C707D84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2">
            <a:extLst>
              <a:ext uri="{FF2B5EF4-FFF2-40B4-BE49-F238E27FC236}">
                <a16:creationId xmlns:a16="http://schemas.microsoft.com/office/drawing/2014/main" id="{A58FD348-067F-BBC0-565F-187538C2487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7102D5C-0642-D060-D95F-BE109E3D083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  <p:sp>
        <p:nvSpPr>
          <p:cNvPr id="7" name="Google Shape;120;p21">
            <a:extLst>
              <a:ext uri="{FF2B5EF4-FFF2-40B4-BE49-F238E27FC236}">
                <a16:creationId xmlns:a16="http://schemas.microsoft.com/office/drawing/2014/main" id="{D1039301-83CA-7A86-9586-3DE8734CF6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 err="1"/>
              <a:t>Геймплейна</a:t>
            </a:r>
            <a:r>
              <a:rPr lang="uk-UA" sz="3200" dirty="0"/>
              <a:t> частина</a:t>
            </a:r>
            <a:endParaRPr sz="3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CFD045E-29D6-7C1A-BEC6-BF90E15F113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234167" y="774260"/>
            <a:ext cx="6675666" cy="373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364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953BC882-6C92-2CE3-716A-B16AD7404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2">
            <a:extLst>
              <a:ext uri="{FF2B5EF4-FFF2-40B4-BE49-F238E27FC236}">
                <a16:creationId xmlns:a16="http://schemas.microsoft.com/office/drawing/2014/main" id="{24A8EFE7-D959-A495-F49A-AB0B6FFDCBC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23E454-1877-530B-4B06-69146B8A43A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  <p:sp>
        <p:nvSpPr>
          <p:cNvPr id="7" name="Google Shape;120;p21">
            <a:extLst>
              <a:ext uri="{FF2B5EF4-FFF2-40B4-BE49-F238E27FC236}">
                <a16:creationId xmlns:a16="http://schemas.microsoft.com/office/drawing/2014/main" id="{7BD32EAA-8BCC-F1DD-F5ED-3B6952FBF3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 err="1"/>
              <a:t>Геймплейна</a:t>
            </a:r>
            <a:r>
              <a:rPr lang="uk-UA" sz="3200" dirty="0"/>
              <a:t> частина</a:t>
            </a:r>
            <a:endParaRPr sz="3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13D14D9-9A8D-BB1D-7A56-5F76FBFDA1A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234167" y="784846"/>
            <a:ext cx="6675666" cy="371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769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/>
              <a:t>Результати та висновки</a:t>
            </a:r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268925" y="89475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None/>
            </a:pPr>
            <a:r>
              <a:rPr lang="uk-UA" dirty="0"/>
              <a:t>Створено масштабовану архітектуру з можливостями розширення:</a:t>
            </a:r>
          </a:p>
          <a:p>
            <a:pPr>
              <a:buNone/>
            </a:pPr>
            <a:r>
              <a:rPr lang="uk-UA" dirty="0"/>
              <a:t>Розроблена система повністю відповідає сучасним стандартам мобільної розробки та забезпечує основу для подальшого розвитку </a:t>
            </a:r>
            <a:r>
              <a:rPr lang="uk-UA" dirty="0" err="1"/>
              <a:t>проєкту</a:t>
            </a:r>
            <a:r>
              <a:rPr lang="uk-UA" dirty="0"/>
              <a:t>.</a:t>
            </a:r>
          </a:p>
          <a:p>
            <a:pPr>
              <a:buNone/>
            </a:pPr>
            <a:r>
              <a:rPr lang="uk-UA" dirty="0"/>
              <a:t>Досягнення: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Математично гарантована генерація прохідних рівнів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Ефективна координація множинних </a:t>
            </a:r>
            <a:r>
              <a:rPr lang="en-US" dirty="0"/>
              <a:t>AI-</a:t>
            </a:r>
            <a:r>
              <a:rPr lang="uk-UA" dirty="0"/>
              <a:t>агентів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Модульна архітектура з чіткими інтерфейсами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Готовність до інтеграції мережевих можливостей</a:t>
            </a:r>
          </a:p>
          <a:p>
            <a:pPr marL="114300" indent="0">
              <a:buNone/>
            </a:pPr>
            <a:r>
              <a:rPr lang="uk-UA" dirty="0"/>
              <a:t>Архітектурна модель може служити основою для аналогічних ігрових </a:t>
            </a:r>
            <a:r>
              <a:rPr lang="uk-UA" dirty="0" err="1"/>
              <a:t>проєктів</a:t>
            </a:r>
            <a:r>
              <a:rPr lang="uk-UA" dirty="0"/>
              <a:t> в індустрії мобільної розробки.</a:t>
            </a: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Мета роботи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831300"/>
            <a:ext cx="8520600" cy="33348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uk-UA" dirty="0" err="1"/>
              <a:t>Проєктування</a:t>
            </a:r>
            <a:r>
              <a:rPr lang="uk-UA" dirty="0"/>
              <a:t> та реалізація серверної логіки мобільної гри з використанням рушія </a:t>
            </a:r>
            <a:r>
              <a:rPr lang="en-US" dirty="0"/>
              <a:t>Unity, </a:t>
            </a:r>
            <a:r>
              <a:rPr lang="uk-UA" dirty="0"/>
              <a:t>що включає структуровану архітектуру компонентів, ефективну обробку ігрових подій та гнучке управління станом гри.</a:t>
            </a:r>
          </a:p>
          <a:p>
            <a:pPr marL="0" lvl="0" indent="0" algn="l" rtl="0">
              <a:spcAft>
                <a:spcPts val="0"/>
              </a:spcAft>
              <a:buNone/>
            </a:pPr>
            <a:r>
              <a:rPr lang="uk-UA" dirty="0"/>
              <a:t>Забезпечення ефективної реалізації процедурної генерації рівнів з математичною гарантією прохідності, створення інтелектуальної системи штучного інтелекту ворогів та розробка реалістичної фізичної підсистеми взаємодій.</a:t>
            </a:r>
          </a:p>
          <a:p>
            <a:pPr marL="0" lvl="0" indent="0" algn="l" rtl="0">
              <a:spcAft>
                <a:spcPts val="0"/>
              </a:spcAft>
              <a:buNone/>
            </a:pPr>
            <a:r>
              <a:rPr lang="uk-UA" dirty="0"/>
              <a:t>Створення архітектурного фундаменту, що дозволяє масштабування функціональності без структурних змін базового коду та забезпечує стабільну роботу на мобільних пристроях з обмеженими ресурсами.</a:t>
            </a:r>
            <a:endParaRPr dirty="0">
              <a:latin typeface="Economica" panose="020B0604020202020204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>
          <a:extLst>
            <a:ext uri="{FF2B5EF4-FFF2-40B4-BE49-F238E27FC236}">
              <a16:creationId xmlns:a16="http://schemas.microsoft.com/office/drawing/2014/main" id="{DE1CF388-2360-7A49-D207-8B3B9FBD2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>
            <a:extLst>
              <a:ext uri="{FF2B5EF4-FFF2-40B4-BE49-F238E27FC236}">
                <a16:creationId xmlns:a16="http://schemas.microsoft.com/office/drawing/2014/main" id="{E9FE343B-3A1D-E7A0-0E8C-C9AFDDB56E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 err="1"/>
              <a:t>Аналіз</a:t>
            </a:r>
            <a:r>
              <a:rPr lang="ru-RU" sz="3200" dirty="0"/>
              <a:t> </a:t>
            </a:r>
            <a:r>
              <a:rPr lang="ru-RU" sz="3200" dirty="0" err="1"/>
              <a:t>проблеми</a:t>
            </a:r>
            <a:r>
              <a:rPr lang="ru-RU" sz="3200" dirty="0"/>
              <a:t> (</a:t>
            </a:r>
            <a:r>
              <a:rPr lang="ru-RU" sz="3200" dirty="0" err="1"/>
              <a:t>аналіз</a:t>
            </a:r>
            <a:r>
              <a:rPr lang="ru-RU" sz="3200" dirty="0"/>
              <a:t> </a:t>
            </a:r>
            <a:r>
              <a:rPr lang="ru-RU" sz="3200" dirty="0" err="1"/>
              <a:t>існуючих</a:t>
            </a:r>
            <a:r>
              <a:rPr lang="ru-RU" sz="3200" dirty="0"/>
              <a:t> </a:t>
            </a:r>
            <a:r>
              <a:rPr lang="ru-RU" sz="3200" dirty="0" err="1"/>
              <a:t>рішень</a:t>
            </a:r>
            <a:r>
              <a:rPr lang="ru-RU" sz="3200" dirty="0"/>
              <a:t>) </a:t>
            </a:r>
          </a:p>
        </p:txBody>
      </p:sp>
      <p:sp>
        <p:nvSpPr>
          <p:cNvPr id="79" name="Google Shape;79;p15">
            <a:extLst>
              <a:ext uri="{FF2B5EF4-FFF2-40B4-BE49-F238E27FC236}">
                <a16:creationId xmlns:a16="http://schemas.microsoft.com/office/drawing/2014/main" id="{074BD29A-9B88-B5E8-FCE9-653F7AF1EE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39391" y="2832624"/>
            <a:ext cx="5571196" cy="12533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>
              <a:buNone/>
            </a:pPr>
            <a:r>
              <a:rPr lang="uk-UA" dirty="0"/>
              <a:t>Наш фокус</a:t>
            </a:r>
          </a:p>
          <a:p>
            <a:pPr>
              <a:buFont typeface="Symbol" panose="05050102010706020507" pitchFamily="18" charset="2"/>
              <a:buChar char=""/>
            </a:pPr>
            <a:r>
              <a:rPr lang="uk-UA" dirty="0"/>
              <a:t>Оптимізація продуктивності</a:t>
            </a:r>
            <a:endParaRPr lang="en-US" dirty="0"/>
          </a:p>
          <a:p>
            <a:pPr>
              <a:buFont typeface="Symbol" panose="05050102010706020507" pitchFamily="18" charset="2"/>
              <a:buChar char=""/>
            </a:pPr>
            <a:r>
              <a:rPr lang="ru-RU" dirty="0" err="1"/>
              <a:t>Низькі</a:t>
            </a:r>
            <a:r>
              <a:rPr lang="ru-RU" dirty="0"/>
              <a:t> </a:t>
            </a:r>
            <a:r>
              <a:rPr lang="ru-RU" dirty="0" err="1"/>
              <a:t>вимоги</a:t>
            </a:r>
            <a:r>
              <a:rPr lang="ru-RU" dirty="0"/>
              <a:t> до </a:t>
            </a:r>
            <a:r>
              <a:rPr lang="ru-RU" dirty="0" err="1"/>
              <a:t>апаратного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r>
              <a:rPr lang="ru-RU" dirty="0"/>
              <a:t> </a:t>
            </a:r>
            <a:endParaRPr lang="en-US" dirty="0"/>
          </a:p>
          <a:p>
            <a:pPr>
              <a:buFont typeface="Symbol" panose="05050102010706020507" pitchFamily="18" charset="2"/>
              <a:buChar char=""/>
            </a:pPr>
            <a:r>
              <a:rPr lang="uk-UA" dirty="0"/>
              <a:t>Швидка генерація контенту</a:t>
            </a:r>
          </a:p>
          <a:p>
            <a:pPr>
              <a:buFont typeface="Symbol" panose="05050102010706020507" pitchFamily="18" charset="2"/>
              <a:buChar char=""/>
            </a:pPr>
            <a:r>
              <a:rPr lang="uk-UA" dirty="0"/>
              <a:t>Архітектурна гнучкість </a:t>
            </a:r>
            <a:endParaRPr dirty="0"/>
          </a:p>
        </p:txBody>
      </p:sp>
      <p:pic>
        <p:nvPicPr>
          <p:cNvPr id="80" name="Google Shape;80;p15">
            <a:extLst>
              <a:ext uri="{FF2B5EF4-FFF2-40B4-BE49-F238E27FC236}">
                <a16:creationId xmlns:a16="http://schemas.microsoft.com/office/drawing/2014/main" id="{BB46D410-32E5-E20D-4F00-A21D7AA76DC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54751C-65D4-5F7F-47C5-A79AFA1097E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AC406BAF-1FF3-5C32-D367-73F6B8DF0C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959731"/>
              </p:ext>
            </p:extLst>
          </p:nvPr>
        </p:nvGraphicFramePr>
        <p:xfrm>
          <a:off x="311700" y="672183"/>
          <a:ext cx="8026578" cy="1886885"/>
        </p:xfrm>
        <a:graphic>
          <a:graphicData uri="http://schemas.openxmlformats.org/drawingml/2006/table">
            <a:tbl>
              <a:tblPr/>
              <a:tblGrid>
                <a:gridCol w="2675526">
                  <a:extLst>
                    <a:ext uri="{9D8B030D-6E8A-4147-A177-3AD203B41FA5}">
                      <a16:colId xmlns:a16="http://schemas.microsoft.com/office/drawing/2014/main" val="975615646"/>
                    </a:ext>
                  </a:extLst>
                </a:gridCol>
                <a:gridCol w="2675526">
                  <a:extLst>
                    <a:ext uri="{9D8B030D-6E8A-4147-A177-3AD203B41FA5}">
                      <a16:colId xmlns:a16="http://schemas.microsoft.com/office/drawing/2014/main" val="2396220665"/>
                    </a:ext>
                  </a:extLst>
                </a:gridCol>
                <a:gridCol w="2675526">
                  <a:extLst>
                    <a:ext uri="{9D8B030D-6E8A-4147-A177-3AD203B41FA5}">
                      <a16:colId xmlns:a16="http://schemas.microsoft.com/office/drawing/2014/main" val="3140961129"/>
                    </a:ext>
                  </a:extLst>
                </a:gridCol>
              </a:tblGrid>
              <a:tr h="332405">
                <a:tc>
                  <a:txBody>
                    <a:bodyPr/>
                    <a:lstStyle/>
                    <a:p>
                      <a:r>
                        <a:rPr lang="uk-UA" sz="1400" dirty="0"/>
                        <a:t>Гра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Переваги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Проблеми ігри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4067244"/>
                  </a:ext>
                </a:extLst>
              </a:tr>
              <a:tr h="483058">
                <a:tc>
                  <a:txBody>
                    <a:bodyPr/>
                    <a:lstStyle/>
                    <a:p>
                      <a:r>
                        <a:rPr lang="en-US" sz="1400" b="1" dirty="0"/>
                        <a:t>Candy Crush Saga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Низькі вимоги до апаратного забезпечення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Неефективна архітектура генерації контенту</a:t>
                      </a:r>
                      <a:endParaRPr lang="uk-UA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0615053"/>
                  </a:ext>
                </a:extLst>
              </a:tr>
              <a:tr h="483058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Archero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err="1"/>
                        <a:t>Простий</a:t>
                      </a:r>
                      <a:r>
                        <a:rPr lang="ru-RU" sz="1400" dirty="0"/>
                        <a:t> алгоритм </a:t>
                      </a:r>
                      <a:r>
                        <a:rPr lang="ru-RU" sz="1400" dirty="0" err="1"/>
                        <a:t>генерації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рівнів</a:t>
                      </a:r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Мала </a:t>
                      </a:r>
                      <a:r>
                        <a:rPr lang="uk-UA" sz="1400" dirty="0" err="1"/>
                        <a:t>варіантивність</a:t>
                      </a:r>
                      <a:r>
                        <a:rPr lang="uk-UA" sz="1400" dirty="0"/>
                        <a:t> </a:t>
                      </a:r>
                      <a:r>
                        <a:rPr lang="uk-UA" sz="1400" dirty="0" err="1"/>
                        <a:t>сгенерованих</a:t>
                      </a:r>
                      <a:r>
                        <a:rPr lang="uk-UA" sz="1400" dirty="0"/>
                        <a:t> рівнів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8788656"/>
                  </a:ext>
                </a:extLst>
              </a:tr>
              <a:tr h="483058">
                <a:tc>
                  <a:txBody>
                    <a:bodyPr/>
                    <a:lstStyle/>
                    <a:p>
                      <a:r>
                        <a:rPr lang="en-US" sz="1400" b="1"/>
                        <a:t>Dead Cells (Mobile)</a:t>
                      </a: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Гнучка генерація рівнів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Слабка оптимізація ресурсів та пам'яті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5393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3351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 та опис системи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057835"/>
            <a:ext cx="8520599" cy="32093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>
              <a:buNone/>
            </a:pPr>
            <a:r>
              <a:rPr lang="uk-UA" dirty="0"/>
              <a:t>Формулювання проблеми:</a:t>
            </a:r>
            <a:br>
              <a:rPr lang="uk-UA" dirty="0"/>
            </a:br>
            <a:r>
              <a:rPr lang="uk-UA" dirty="0"/>
              <a:t>Поточні рішення на ринку не забезпечують достатньої продуктивності та зручності для мобільної платформи, у частині процедурної генерації, поведінки ворогів та фізики.</a:t>
            </a:r>
          </a:p>
          <a:p>
            <a:pPr>
              <a:buNone/>
            </a:pPr>
            <a:r>
              <a:rPr lang="uk-UA" dirty="0"/>
              <a:t>Задача:</a:t>
            </a:r>
            <a:br>
              <a:rPr lang="uk-UA" dirty="0"/>
            </a:br>
            <a:r>
              <a:rPr lang="uk-UA" dirty="0"/>
              <a:t>Створення комплексної серверної архітектури мобільної гри </a:t>
            </a:r>
            <a:r>
              <a:rPr lang="en-US" dirty="0"/>
              <a:t>Black Prince, </a:t>
            </a:r>
            <a:r>
              <a:rPr lang="uk-UA" dirty="0"/>
              <a:t>що забезпечує ефективну реалізацію процедурної генерації рівнів, штучного інтелекту ворогів та фізичних взаємодій при оптимальній продуктивності.</a:t>
            </a:r>
          </a:p>
          <a:p>
            <a:pPr>
              <a:buNone/>
            </a:pPr>
            <a:r>
              <a:rPr lang="uk-UA" dirty="0"/>
              <a:t>Очікувані результати: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оптимізована система;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ефективний алгоритм генерації рівнів;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стабільність застосунку</a:t>
            </a:r>
            <a:r>
              <a:rPr lang="en-US" dirty="0"/>
              <a:t>;</a:t>
            </a:r>
            <a:endParaRPr lang="uk-UA" dirty="0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Вибір технологій розробки </a:t>
            </a:r>
            <a:endParaRPr sz="32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en-US" dirty="0"/>
              <a:t>Unity – </a:t>
            </a:r>
            <a:r>
              <a:rPr lang="uk-UA" dirty="0"/>
              <a:t>рушій для створення 2</a:t>
            </a:r>
            <a:r>
              <a:rPr lang="en-US" dirty="0"/>
              <a:t>D/3D </a:t>
            </a:r>
            <a:r>
              <a:rPr lang="uk-UA" dirty="0"/>
              <a:t>ігор, забезпечує </a:t>
            </a:r>
            <a:r>
              <a:rPr lang="uk-UA" dirty="0" err="1"/>
              <a:t>кросплатформенність</a:t>
            </a:r>
            <a:r>
              <a:rPr lang="uk-UA" dirty="0"/>
              <a:t>.</a:t>
            </a:r>
          </a:p>
          <a:p>
            <a:pPr marL="114300" indent="0">
              <a:buNone/>
            </a:pPr>
            <a:r>
              <a:rPr lang="en-US" dirty="0"/>
              <a:t>C# – </a:t>
            </a:r>
            <a:r>
              <a:rPr lang="uk-UA" dirty="0"/>
              <a:t>мова програмування для реалізації ігрової логіки та обробки подій.</a:t>
            </a:r>
          </a:p>
          <a:p>
            <a:pPr marL="114300" indent="0">
              <a:buNone/>
            </a:pPr>
            <a:r>
              <a:rPr lang="en-US" dirty="0"/>
              <a:t>Unity UI Toolkit / </a:t>
            </a:r>
            <a:r>
              <a:rPr lang="en-US" dirty="0" err="1"/>
              <a:t>uGUI</a:t>
            </a:r>
            <a:r>
              <a:rPr lang="en-US" dirty="0"/>
              <a:t> – </a:t>
            </a:r>
            <a:r>
              <a:rPr lang="uk-UA" dirty="0"/>
              <a:t>для створення елементів інтерфейсу користувача.</a:t>
            </a:r>
            <a:endParaRPr dirty="0">
              <a:latin typeface="Economica" panose="020B0604020202020204" charset="0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створенного програмного забезпечення</a:t>
            </a:r>
            <a:endParaRPr sz="3200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1453899"/>
            <a:ext cx="8520600" cy="3152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>
              <a:buNone/>
            </a:pPr>
            <a:r>
              <a:rPr lang="uk-UA" dirty="0"/>
              <a:t>Схема архітектури: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Клієнт-серверна модель всередині рушія </a:t>
            </a:r>
            <a:r>
              <a:rPr lang="en-US" dirty="0"/>
              <a:t>Unity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Компонентна структура з чітким розділенням обов’язків між класами</a:t>
            </a:r>
          </a:p>
          <a:p>
            <a:pPr>
              <a:buNone/>
            </a:pPr>
            <a:r>
              <a:rPr lang="uk-UA" dirty="0"/>
              <a:t>Ключові компоненти: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GameEngine.cs</a:t>
            </a:r>
            <a:r>
              <a:rPr lang="en-US" dirty="0"/>
              <a:t> – </a:t>
            </a:r>
            <a:r>
              <a:rPr lang="uk-UA" dirty="0"/>
              <a:t>головний координатор гри, відповідає за запуск, паузу, завершення рівня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InputHandler.cs</a:t>
            </a:r>
            <a:r>
              <a:rPr lang="en-US" dirty="0"/>
              <a:t> – </a:t>
            </a:r>
            <a:r>
              <a:rPr lang="uk-UA" dirty="0"/>
              <a:t>обробка дій гравця (дотику, </a:t>
            </a:r>
            <a:r>
              <a:rPr lang="uk-UA" dirty="0" err="1"/>
              <a:t>свайпи</a:t>
            </a:r>
            <a:r>
              <a:rPr lang="uk-UA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PlayerMovement.cs</a:t>
            </a:r>
            <a:r>
              <a:rPr lang="en-US" dirty="0"/>
              <a:t> – </a:t>
            </a:r>
            <a:r>
              <a:rPr lang="uk-UA" dirty="0"/>
              <a:t>рух персонажа, виконання дій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BrickManager.cs</a:t>
            </a:r>
            <a:r>
              <a:rPr lang="en-US" dirty="0"/>
              <a:t> / </a:t>
            </a:r>
            <a:r>
              <a:rPr lang="en-US" dirty="0" err="1"/>
              <a:t>CollisionDetector.cs</a:t>
            </a:r>
            <a:r>
              <a:rPr lang="en-US" dirty="0"/>
              <a:t> – </a:t>
            </a:r>
            <a:r>
              <a:rPr lang="uk-UA" dirty="0"/>
              <a:t>логіка кидання цеглин та виявлення зіткнень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EnemyAI.cs</a:t>
            </a:r>
            <a:r>
              <a:rPr lang="en-US" dirty="0"/>
              <a:t> – </a:t>
            </a:r>
            <a:r>
              <a:rPr lang="uk-UA" dirty="0"/>
              <a:t>управління ворогами та їхньою поведінкою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UIManager.cs</a:t>
            </a:r>
            <a:r>
              <a:rPr lang="en-US" dirty="0"/>
              <a:t> – </a:t>
            </a:r>
            <a:r>
              <a:rPr lang="uk-UA" dirty="0"/>
              <a:t>відображення меню, екранів виграшу/програшу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AudioEngine.cs</a:t>
            </a:r>
            <a:r>
              <a:rPr lang="en-US" dirty="0"/>
              <a:t> – </a:t>
            </a:r>
            <a:r>
              <a:rPr lang="uk-UA" dirty="0"/>
              <a:t>відтворення звуків та музики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RenderEngine.cs</a:t>
            </a:r>
            <a:r>
              <a:rPr lang="en-US" dirty="0"/>
              <a:t> – </a:t>
            </a:r>
            <a:r>
              <a:rPr lang="uk-UA" dirty="0"/>
              <a:t>візуалізація об’єктів на сцені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EventSystem.cs</a:t>
            </a:r>
            <a:r>
              <a:rPr lang="en-US" dirty="0"/>
              <a:t> – </a:t>
            </a:r>
            <a:r>
              <a:rPr lang="uk-UA" dirty="0" err="1"/>
              <a:t>подієва</a:t>
            </a:r>
            <a:r>
              <a:rPr lang="uk-UA" dirty="0"/>
              <a:t> взаємодія між модулями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3124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Опис програмного забезпечення, що було використано у дослідженні</a:t>
            </a:r>
            <a:endParaRPr sz="3200" dirty="0"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1198024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>
              <a:buNone/>
            </a:pPr>
            <a:r>
              <a:rPr lang="uk-UA" dirty="0"/>
              <a:t>Процес розробки: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Аналіз проблемної області та сценаріїв гри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Формування вимог до інтерфейсу та геймплею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 err="1"/>
              <a:t>Проєктування</a:t>
            </a:r>
            <a:r>
              <a:rPr lang="uk-UA" dirty="0"/>
              <a:t> архітектури (</a:t>
            </a:r>
            <a:r>
              <a:rPr lang="en-US" dirty="0"/>
              <a:t>UML-</a:t>
            </a:r>
            <a:r>
              <a:rPr lang="uk-UA" dirty="0"/>
              <a:t>діаграми)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Розробка графічного інтерфейсу та логіки у середовищі </a:t>
            </a:r>
            <a:r>
              <a:rPr lang="en-US" dirty="0"/>
              <a:t>Unity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Тестування та адаптація до мобільних пристроїв</a:t>
            </a:r>
          </a:p>
          <a:p>
            <a:pPr>
              <a:buNone/>
            </a:pPr>
            <a:r>
              <a:rPr lang="uk-UA" dirty="0"/>
              <a:t>Використане програмне забезпечення: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Unity – </a:t>
            </a:r>
            <a:r>
              <a:rPr lang="uk-UA" dirty="0"/>
              <a:t>рушій для розробки гри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Visual Studio – </a:t>
            </a:r>
            <a:r>
              <a:rPr lang="uk-UA" dirty="0"/>
              <a:t>середовище для написання коду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Draw.io – </a:t>
            </a:r>
            <a:r>
              <a:rPr lang="uk-UA" dirty="0"/>
              <a:t>створення </a:t>
            </a:r>
            <a:r>
              <a:rPr lang="en-US" dirty="0"/>
              <a:t>UML-</a:t>
            </a:r>
            <a:r>
              <a:rPr lang="uk-UA" dirty="0"/>
              <a:t>діаграм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Android Studio – </a:t>
            </a:r>
            <a:r>
              <a:rPr lang="uk-UA" dirty="0"/>
              <a:t>генерація .</a:t>
            </a:r>
            <a:r>
              <a:rPr lang="en-US" dirty="0" err="1"/>
              <a:t>apk</a:t>
            </a:r>
            <a:r>
              <a:rPr lang="en-US" dirty="0"/>
              <a:t>-</a:t>
            </a:r>
            <a:r>
              <a:rPr lang="uk-UA" dirty="0"/>
              <a:t>файлу</a:t>
            </a:r>
          </a:p>
          <a:p>
            <a:pPr>
              <a:buNone/>
            </a:pPr>
            <a:r>
              <a:rPr lang="uk-UA" dirty="0"/>
              <a:t>Мови програмування та фреймворки: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C# – </a:t>
            </a:r>
            <a:r>
              <a:rPr lang="uk-UA" dirty="0"/>
              <a:t>основна мова розробки в </a:t>
            </a:r>
            <a:r>
              <a:rPr lang="en-US" dirty="0"/>
              <a:t>Unity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Unity UI Toolkit / </a:t>
            </a:r>
            <a:r>
              <a:rPr lang="en-US" dirty="0" err="1"/>
              <a:t>UnityEngine.UI</a:t>
            </a:r>
            <a:r>
              <a:rPr lang="en-US" dirty="0"/>
              <a:t> – </a:t>
            </a:r>
            <a:r>
              <a:rPr lang="uk-UA" dirty="0"/>
              <a:t>побудова графічного інтерфейсу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JSON – </a:t>
            </a:r>
            <a:r>
              <a:rPr lang="uk-UA" dirty="0"/>
              <a:t>обмін конфігураційними даними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IL2CPP – </a:t>
            </a:r>
            <a:r>
              <a:rPr lang="uk-UA" dirty="0"/>
              <a:t>конвертація </a:t>
            </a:r>
            <a:r>
              <a:rPr lang="en-US" dirty="0"/>
              <a:t>C# </a:t>
            </a:r>
            <a:r>
              <a:rPr lang="uk-UA" dirty="0"/>
              <a:t>у </a:t>
            </a:r>
            <a:r>
              <a:rPr lang="en-US" dirty="0"/>
              <a:t>C++ </a:t>
            </a:r>
            <a:r>
              <a:rPr lang="uk-UA" dirty="0"/>
              <a:t>для </a:t>
            </a:r>
            <a:r>
              <a:rPr lang="en-US" dirty="0"/>
              <a:t>Android-</a:t>
            </a:r>
            <a:r>
              <a:rPr lang="uk-UA" dirty="0"/>
              <a:t>збірки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endParaRPr sz="3200" dirty="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9176FC9-7281-0CBE-A067-D98E32E4700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 bwMode="auto">
          <a:xfrm>
            <a:off x="2307762" y="784950"/>
            <a:ext cx="4442925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EC9B63-894E-6AF2-AC1B-326FFD84CCC7}"/>
              </a:ext>
            </a:extLst>
          </p:cNvPr>
          <p:cNvSpPr txBox="1"/>
          <p:nvPr/>
        </p:nvSpPr>
        <p:spPr>
          <a:xfrm>
            <a:off x="2854325" y="4499700"/>
            <a:ext cx="3435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/>
              <a:t>Алгоритм генерація рівня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811A43E-7B3E-BF63-3514-4FA2FB46B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1404614" y="762580"/>
            <a:ext cx="6334770" cy="3667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20;p21">
            <a:extLst>
              <a:ext uri="{FF2B5EF4-FFF2-40B4-BE49-F238E27FC236}">
                <a16:creationId xmlns:a16="http://schemas.microsoft.com/office/drawing/2014/main" id="{FEB47189-DDBB-4972-4EF0-2F2E7CD0AF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endParaRPr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CAE5D6-39E5-05B0-6212-12EF645B5E42}"/>
              </a:ext>
            </a:extLst>
          </p:cNvPr>
          <p:cNvSpPr txBox="1"/>
          <p:nvPr/>
        </p:nvSpPr>
        <p:spPr>
          <a:xfrm>
            <a:off x="1460500" y="4514016"/>
            <a:ext cx="6278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/>
              <a:t>Алгоритм перевірки можливості проходження рівня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ії кваліфікаційної роботи магістрів" id="{72E840FA-3155-46C9-BB37-701E4C9B1C67}" vid="{DC416FE5-D050-4603-AD75-8F49A0CCCB6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Шаблон_презентації_до_ККП_бакалавра_2025</Template>
  <TotalTime>194</TotalTime>
  <Words>603</Words>
  <Application>Microsoft Office PowerPoint</Application>
  <PresentationFormat>Екран (16:9)</PresentationFormat>
  <Paragraphs>99</Paragraphs>
  <Slides>12</Slides>
  <Notes>12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12</vt:i4>
      </vt:variant>
    </vt:vector>
  </HeadingPairs>
  <TitlesOfParts>
    <vt:vector size="17" baseType="lpstr">
      <vt:lpstr>Symbol</vt:lpstr>
      <vt:lpstr>Arial</vt:lpstr>
      <vt:lpstr>Economica</vt:lpstr>
      <vt:lpstr>Open Sans</vt:lpstr>
      <vt:lpstr>Шаблон презентації кваліфікаційної роботи магістрів</vt:lpstr>
      <vt:lpstr>Ігровий програмний застосунок в жанрі Roguelike</vt:lpstr>
      <vt:lpstr>Мета роботи</vt:lpstr>
      <vt:lpstr>Аналіз проблеми (аналіз існуючих рішень) </vt:lpstr>
      <vt:lpstr>Постановка задачі та опис системи</vt:lpstr>
      <vt:lpstr>Вибір технологій розробки </vt:lpstr>
      <vt:lpstr>Архітектура створенного програмного забезпечення</vt:lpstr>
      <vt:lpstr>Опис програмного забезпечення, що було використано у дослідженні</vt:lpstr>
      <vt:lpstr>Приклад реалізації</vt:lpstr>
      <vt:lpstr>Приклад реалізації</vt:lpstr>
      <vt:lpstr>Геймплейна частина</vt:lpstr>
      <vt:lpstr>Геймплейна частина</vt:lpstr>
      <vt:lpstr>Результати та висновки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В'ячеслав Герцев</dc:creator>
  <cp:lastModifiedBy>Логвін Іван</cp:lastModifiedBy>
  <cp:revision>2</cp:revision>
  <dcterms:created xsi:type="dcterms:W3CDTF">2025-06-19T11:30:12Z</dcterms:created>
  <dcterms:modified xsi:type="dcterms:W3CDTF">2025-06-22T17:39:48Z</dcterms:modified>
</cp:coreProperties>
</file>