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4" r:id="rId9"/>
    <p:sldId id="265" r:id="rId10"/>
    <p:sldId id="271" r:id="rId11"/>
    <p:sldId id="272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08F119CB-6B0D-351C-76E6-8BD2B2B4E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3AC485DE-AE08-DE62-8B2B-4A177062D3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566027E2-9C4A-D937-5D89-CCB541EB71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328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823F167B-A549-1EAD-9470-573D89BA4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29A986CE-93A6-D7F1-C3CE-BDB68F3A9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06641B29-964E-E0DF-9EEE-3C0B9ED269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695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62891903-EF4C-CF56-9306-34BB9F0BE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473903F0-0797-2512-BEED-D279A287C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447C65D1-7B6E-3534-ED31-399FE77BA9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90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299"/>
            <a:ext cx="5944103" cy="9088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Ігровий</a:t>
            </a:r>
            <a:r>
              <a:rPr lang="ru-RU" sz="2400" dirty="0"/>
              <a:t> </a:t>
            </a:r>
            <a:r>
              <a:rPr lang="ru-RU" sz="2400" dirty="0" err="1"/>
              <a:t>програмний</a:t>
            </a:r>
            <a:r>
              <a:rPr lang="ru-RU" sz="2400" dirty="0"/>
              <a:t> </a:t>
            </a:r>
            <a:r>
              <a:rPr lang="ru-RU" sz="2400" dirty="0" err="1"/>
              <a:t>застосунок</a:t>
            </a:r>
            <a:r>
              <a:rPr lang="ru-RU" sz="2400" dirty="0"/>
              <a:t> в </a:t>
            </a:r>
            <a:r>
              <a:rPr lang="ru-RU" sz="2400" dirty="0" err="1"/>
              <a:t>жанрі</a:t>
            </a:r>
            <a:r>
              <a:rPr lang="ru-RU" sz="2400" dirty="0"/>
              <a:t> </a:t>
            </a:r>
            <a:r>
              <a:rPr lang="ru-RU" sz="2400" dirty="0" err="1"/>
              <a:t>Roguelike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43471" y="2486417"/>
            <a:ext cx="4881447" cy="2657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dirty="0"/>
              <a:t>Логвін Станіслав Юрійович, ПЗПІ-22-4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 algn="l"/>
            <a:r>
              <a:rPr lang="ru-RU" sz="2000" dirty="0" err="1"/>
              <a:t>Керівник</a:t>
            </a:r>
            <a:r>
              <a:rPr lang="ru-RU" sz="2000" dirty="0"/>
              <a:t>: доц. каф. ПІ </a:t>
            </a:r>
          </a:p>
          <a:p>
            <a:pPr marL="0" indent="0" algn="l"/>
            <a:r>
              <a:rPr lang="ru-RU" sz="2000" dirty="0"/>
              <a:t>                       </a:t>
            </a:r>
            <a:r>
              <a:rPr lang="ru-RU" sz="2000" dirty="0" err="1"/>
              <a:t>Валенда</a:t>
            </a:r>
            <a:r>
              <a:rPr lang="ru-RU" sz="2000" dirty="0"/>
              <a:t> </a:t>
            </a:r>
            <a:r>
              <a:rPr lang="ru-RU" dirty="0"/>
              <a:t>Наталя </a:t>
            </a:r>
            <a:r>
              <a:rPr lang="ru-RU" dirty="0" err="1"/>
              <a:t>Анатоліївна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dirty="0"/>
              <a:t>19 червня 2025</a:t>
            </a:r>
            <a:endParaRPr sz="20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19EDC36-5FB1-7B43-2E35-18C707D84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A58FD348-067F-BBC0-565F-187538C248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102D5C-0642-D060-D95F-BE109E3D083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7" name="Google Shape;120;p21">
            <a:extLst>
              <a:ext uri="{FF2B5EF4-FFF2-40B4-BE49-F238E27FC236}">
                <a16:creationId xmlns:a16="http://schemas.microsoft.com/office/drawing/2014/main" id="{D1039301-83CA-7A86-9586-3DE8734CF6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 err="1"/>
              <a:t>Геймплейна</a:t>
            </a:r>
            <a:r>
              <a:rPr lang="uk-UA" sz="3200" dirty="0"/>
              <a:t> частина</a:t>
            </a:r>
            <a:endParaRPr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FD045E-29D6-7C1A-BEC6-BF90E15F11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34167" y="774260"/>
            <a:ext cx="6675666" cy="37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6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953BC882-6C92-2CE3-716A-B16AD740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24A8EFE7-D959-A495-F49A-AB0B6FFDCB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23E454-1877-530B-4B06-69146B8A43A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7" name="Google Shape;120;p21">
            <a:extLst>
              <a:ext uri="{FF2B5EF4-FFF2-40B4-BE49-F238E27FC236}">
                <a16:creationId xmlns:a16="http://schemas.microsoft.com/office/drawing/2014/main" id="{7BD32EAA-8BCC-F1DD-F5ED-3B6952FBF3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 err="1"/>
              <a:t>Геймплейна</a:t>
            </a:r>
            <a:r>
              <a:rPr lang="uk-UA" sz="3200" dirty="0"/>
              <a:t> частина</a:t>
            </a:r>
            <a:endParaRPr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3D14D9-9A8D-BB1D-7A56-5F76FBFDA1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34167" y="784846"/>
            <a:ext cx="6675666" cy="37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6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Результати та висновки</a:t>
            </a: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dirty="0"/>
              <a:t>Створено масштабовану архітектуру з можливостями розширення:</a:t>
            </a:r>
          </a:p>
          <a:p>
            <a:pPr>
              <a:buNone/>
            </a:pPr>
            <a:r>
              <a:rPr lang="uk-UA" dirty="0"/>
              <a:t>Розроблена система повністю відповідає сучасним стандартам мобільної розробки та забезпечує основу для подальшого розвитку </a:t>
            </a:r>
            <a:r>
              <a:rPr lang="uk-UA" dirty="0" err="1"/>
              <a:t>проєкту</a:t>
            </a:r>
            <a:r>
              <a:rPr lang="uk-UA" dirty="0"/>
              <a:t>.</a:t>
            </a:r>
          </a:p>
          <a:p>
            <a:pPr>
              <a:buNone/>
            </a:pPr>
            <a:r>
              <a:rPr lang="uk-UA" dirty="0"/>
              <a:t>Досягнення: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Математично гарантована генерація прохідних рівнів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Ефективна координація множинних </a:t>
            </a:r>
            <a:r>
              <a:rPr lang="en-US" dirty="0"/>
              <a:t>AI-</a:t>
            </a:r>
            <a:r>
              <a:rPr lang="uk-UA" dirty="0"/>
              <a:t>агентів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Модульна архітектура з чіткими інтерфейсами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Готовність до інтеграції мережевих можливостей</a:t>
            </a:r>
          </a:p>
          <a:p>
            <a:pPr marL="114300" indent="0">
              <a:buNone/>
            </a:pPr>
            <a:r>
              <a:rPr lang="uk-UA" dirty="0"/>
              <a:t>Архітектурна модель може служити основою для аналогічних ігрових </a:t>
            </a:r>
            <a:r>
              <a:rPr lang="uk-UA" dirty="0" err="1"/>
              <a:t>проєктів</a:t>
            </a:r>
            <a:r>
              <a:rPr lang="uk-UA" dirty="0"/>
              <a:t> в індустрії мобільної розробки.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31300"/>
            <a:ext cx="8520600" cy="3334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 err="1"/>
              <a:t>Проєктування</a:t>
            </a:r>
            <a:r>
              <a:rPr lang="uk-UA" dirty="0"/>
              <a:t> та реалізація серверної логіки мобільної гри з використанням рушія </a:t>
            </a:r>
            <a:r>
              <a:rPr lang="en-US" dirty="0"/>
              <a:t>Unity, </a:t>
            </a:r>
            <a:r>
              <a:rPr lang="uk-UA" dirty="0"/>
              <a:t>що включає структуровану архітектуру компонентів, ефективну обробку ігрових подій та гнучке управління станом гри.</a:t>
            </a:r>
          </a:p>
          <a:p>
            <a:pPr marL="0" lvl="0" indent="0" algn="l" rtl="0">
              <a:spcAft>
                <a:spcPts val="0"/>
              </a:spcAft>
              <a:buNone/>
            </a:pPr>
            <a:r>
              <a:rPr lang="uk-UA" dirty="0"/>
              <a:t>Забезпечення ефективної реалізації процедурної генерації рівнів з математичною гарантією прохідності, створення інтелектуальної системи штучного інтелекту ворогів та розробка реалістичної фізичної підсистеми взаємодій.</a:t>
            </a:r>
          </a:p>
          <a:p>
            <a:pPr marL="0" lvl="0" indent="0" algn="l" rtl="0">
              <a:spcAft>
                <a:spcPts val="0"/>
              </a:spcAft>
              <a:buNone/>
            </a:pPr>
            <a:r>
              <a:rPr lang="uk-UA" dirty="0"/>
              <a:t>Створення архітектурного фундаменту, що дозволяє масштабування функціональності без структурних змін базового коду та забезпечує стабільну роботу на мобільних пристроях з обмеженими ресурсами.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DE1CF388-2360-7A49-D207-8B3B9FBD2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E9FE343B-3A1D-E7A0-0E8C-C9AFDDB56E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Аналіз</a:t>
            </a:r>
            <a:r>
              <a:rPr lang="ru-RU" sz="3200" dirty="0"/>
              <a:t> </a:t>
            </a:r>
            <a:r>
              <a:rPr lang="ru-RU" sz="3200" dirty="0" err="1"/>
              <a:t>проблеми</a:t>
            </a:r>
            <a:r>
              <a:rPr lang="ru-RU" sz="3200" dirty="0"/>
              <a:t> (</a:t>
            </a:r>
            <a:r>
              <a:rPr lang="ru-RU" sz="3200" dirty="0" err="1"/>
              <a:t>аналіз</a:t>
            </a:r>
            <a:r>
              <a:rPr lang="ru-RU" sz="3200" dirty="0"/>
              <a:t> </a:t>
            </a:r>
            <a:r>
              <a:rPr lang="ru-RU" sz="3200" dirty="0" err="1"/>
              <a:t>існуючих</a:t>
            </a:r>
            <a:r>
              <a:rPr lang="ru-RU" sz="3200" dirty="0"/>
              <a:t> </a:t>
            </a:r>
            <a:r>
              <a:rPr lang="ru-RU" sz="3200" dirty="0" err="1"/>
              <a:t>рішень</a:t>
            </a:r>
            <a:r>
              <a:rPr lang="ru-RU" sz="3200" dirty="0"/>
              <a:t>) </a:t>
            </a:r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074BD29A-9B88-B5E8-FCE9-653F7AF1EE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39391" y="2832624"/>
            <a:ext cx="5571196" cy="1253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>
              <a:buNone/>
            </a:pPr>
            <a:r>
              <a:rPr lang="uk-UA" dirty="0"/>
              <a:t>Наш фокус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uk-UA" dirty="0"/>
              <a:t>Оптимізація продуктивності</a:t>
            </a:r>
            <a:endParaRPr lang="en-US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 err="1"/>
              <a:t>Низькі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до </a:t>
            </a:r>
            <a:r>
              <a:rPr lang="ru-RU" dirty="0" err="1"/>
              <a:t>апаратного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endParaRPr lang="en-US" dirty="0"/>
          </a:p>
          <a:p>
            <a:pPr>
              <a:buFont typeface="Symbol" panose="05050102010706020507" pitchFamily="18" charset="2"/>
              <a:buChar char=""/>
            </a:pPr>
            <a:r>
              <a:rPr lang="uk-UA" dirty="0"/>
              <a:t>Швидка генерація контенту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uk-UA" dirty="0"/>
              <a:t>Архітектурна гнучкість </a:t>
            </a:r>
            <a:endParaRPr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BB46D410-32E5-E20D-4F00-A21D7AA76D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54751C-65D4-5F7F-47C5-A79AFA1097E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C406BAF-1FF3-5C32-D367-73F6B8DF0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59731"/>
              </p:ext>
            </p:extLst>
          </p:nvPr>
        </p:nvGraphicFramePr>
        <p:xfrm>
          <a:off x="311700" y="672183"/>
          <a:ext cx="8026578" cy="1886885"/>
        </p:xfrm>
        <a:graphic>
          <a:graphicData uri="http://schemas.openxmlformats.org/drawingml/2006/table">
            <a:tbl>
              <a:tblPr/>
              <a:tblGrid>
                <a:gridCol w="2675526">
                  <a:extLst>
                    <a:ext uri="{9D8B030D-6E8A-4147-A177-3AD203B41FA5}">
                      <a16:colId xmlns:a16="http://schemas.microsoft.com/office/drawing/2014/main" val="975615646"/>
                    </a:ext>
                  </a:extLst>
                </a:gridCol>
                <a:gridCol w="2675526">
                  <a:extLst>
                    <a:ext uri="{9D8B030D-6E8A-4147-A177-3AD203B41FA5}">
                      <a16:colId xmlns:a16="http://schemas.microsoft.com/office/drawing/2014/main" val="2396220665"/>
                    </a:ext>
                  </a:extLst>
                </a:gridCol>
                <a:gridCol w="2675526">
                  <a:extLst>
                    <a:ext uri="{9D8B030D-6E8A-4147-A177-3AD203B41FA5}">
                      <a16:colId xmlns:a16="http://schemas.microsoft.com/office/drawing/2014/main" val="3140961129"/>
                    </a:ext>
                  </a:extLst>
                </a:gridCol>
              </a:tblGrid>
              <a:tr h="332405">
                <a:tc>
                  <a:txBody>
                    <a:bodyPr/>
                    <a:lstStyle/>
                    <a:p>
                      <a:r>
                        <a:rPr lang="uk-UA" sz="1400" dirty="0"/>
                        <a:t>Гра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Переваги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Проблеми ігри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067244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r>
                        <a:rPr lang="en-US" sz="1400" b="1" dirty="0"/>
                        <a:t>Candy Crush Saga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Низькі вимоги до апаратного забезпечення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Неефективна архітектура генерації контенту</a:t>
                      </a:r>
                      <a:endParaRPr lang="uk-U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15053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Archero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Простий</a:t>
                      </a:r>
                      <a:r>
                        <a:rPr lang="ru-RU" sz="1400" dirty="0"/>
                        <a:t> алгоритм </a:t>
                      </a:r>
                      <a:r>
                        <a:rPr lang="ru-RU" sz="1400" dirty="0" err="1"/>
                        <a:t>генерації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рівнів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Мала </a:t>
                      </a:r>
                      <a:r>
                        <a:rPr lang="uk-UA" sz="1400" dirty="0" err="1"/>
                        <a:t>варіантивність</a:t>
                      </a:r>
                      <a:r>
                        <a:rPr lang="uk-UA" sz="1400" dirty="0"/>
                        <a:t> </a:t>
                      </a:r>
                      <a:r>
                        <a:rPr lang="uk-UA" sz="1400" dirty="0" err="1"/>
                        <a:t>сгенерованих</a:t>
                      </a:r>
                      <a:r>
                        <a:rPr lang="uk-UA" sz="1400" dirty="0"/>
                        <a:t> рівнів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788656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r>
                        <a:rPr lang="en-US" sz="1400" b="1"/>
                        <a:t>Dead Cells (Mobile)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Гнучка генерація рівнів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Слабка оптимізація ресурсів та пам'яті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39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35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057835"/>
            <a:ext cx="8520599" cy="3209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buNone/>
            </a:pPr>
            <a:r>
              <a:rPr lang="uk-UA" dirty="0"/>
              <a:t>Формулювання проблеми:</a:t>
            </a:r>
            <a:br>
              <a:rPr lang="uk-UA" dirty="0"/>
            </a:br>
            <a:r>
              <a:rPr lang="uk-UA" dirty="0"/>
              <a:t>Поточні рішення на ринку не забезпечують достатньої продуктивності та зручності для мобільної платформи, у частині процедурної генерації, поведінки ворогів та фізики.</a:t>
            </a:r>
          </a:p>
          <a:p>
            <a:pPr>
              <a:buNone/>
            </a:pPr>
            <a:r>
              <a:rPr lang="uk-UA" dirty="0"/>
              <a:t>Задача:</a:t>
            </a:r>
            <a:br>
              <a:rPr lang="uk-UA" dirty="0"/>
            </a:br>
            <a:r>
              <a:rPr lang="uk-UA" dirty="0"/>
              <a:t>Створення комплексної серверної архітектури мобільної гри </a:t>
            </a:r>
            <a:r>
              <a:rPr lang="en-US" dirty="0"/>
              <a:t>Black Prince, </a:t>
            </a:r>
            <a:r>
              <a:rPr lang="uk-UA" dirty="0"/>
              <a:t>що забезпечує ефективну реалізацію процедурної генерації рівнів, штучного інтелекту ворогів та фізичних взаємодій при оптимальній продуктивності.</a:t>
            </a:r>
          </a:p>
          <a:p>
            <a:pPr>
              <a:buNone/>
            </a:pPr>
            <a:r>
              <a:rPr lang="uk-UA" dirty="0"/>
              <a:t>Очікувані результати: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оптимізована система;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ефективний алгоритм генерації рівнів;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стабільність застосунку</a:t>
            </a:r>
            <a:r>
              <a:rPr lang="en-US" dirty="0"/>
              <a:t>;</a:t>
            </a:r>
            <a:endParaRPr lang="uk-UA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dirty="0"/>
              <a:t>Unity – </a:t>
            </a:r>
            <a:r>
              <a:rPr lang="uk-UA" dirty="0"/>
              <a:t>рушій для створення 2</a:t>
            </a:r>
            <a:r>
              <a:rPr lang="en-US" dirty="0"/>
              <a:t>D/3D </a:t>
            </a:r>
            <a:r>
              <a:rPr lang="uk-UA" dirty="0"/>
              <a:t>ігор, забезпечує </a:t>
            </a:r>
            <a:r>
              <a:rPr lang="uk-UA" dirty="0" err="1"/>
              <a:t>кросплатформенність</a:t>
            </a:r>
            <a:r>
              <a:rPr lang="uk-UA" dirty="0"/>
              <a:t>.</a:t>
            </a:r>
          </a:p>
          <a:p>
            <a:pPr marL="114300" indent="0">
              <a:buNone/>
            </a:pPr>
            <a:r>
              <a:rPr lang="en-US" dirty="0"/>
              <a:t>C# – </a:t>
            </a:r>
            <a:r>
              <a:rPr lang="uk-UA" dirty="0"/>
              <a:t>мова програмування для реалізації ігрової логіки та обробки подій.</a:t>
            </a:r>
          </a:p>
          <a:p>
            <a:pPr marL="114300" indent="0">
              <a:buNone/>
            </a:pPr>
            <a:r>
              <a:rPr lang="en-US" dirty="0"/>
              <a:t>Unity UI Toolkit / </a:t>
            </a:r>
            <a:r>
              <a:rPr lang="en-US" dirty="0" err="1"/>
              <a:t>uGUI</a:t>
            </a:r>
            <a:r>
              <a:rPr lang="en-US" dirty="0"/>
              <a:t> – </a:t>
            </a:r>
            <a:r>
              <a:rPr lang="uk-UA" dirty="0"/>
              <a:t>для створення елементів інтерфейсу користувача.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899"/>
            <a:ext cx="8520600" cy="3152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>
              <a:buNone/>
            </a:pPr>
            <a:r>
              <a:rPr lang="uk-UA" dirty="0"/>
              <a:t>Схема архітектури: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Клієнт-серверна модель всередині рушія </a:t>
            </a:r>
            <a:r>
              <a:rPr lang="en-US" dirty="0"/>
              <a:t>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Компонентна структура з чітким розділенням обов’язків між класами</a:t>
            </a:r>
          </a:p>
          <a:p>
            <a:pPr>
              <a:buNone/>
            </a:pPr>
            <a:r>
              <a:rPr lang="uk-UA" dirty="0"/>
              <a:t>Ключові компоненти: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GameEngine.cs</a:t>
            </a:r>
            <a:r>
              <a:rPr lang="en-US" dirty="0"/>
              <a:t> – </a:t>
            </a:r>
            <a:r>
              <a:rPr lang="uk-UA" dirty="0"/>
              <a:t>головний координатор гри, відповідає за запуск, паузу, завершення рівня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InputHandler.cs</a:t>
            </a:r>
            <a:r>
              <a:rPr lang="en-US" dirty="0"/>
              <a:t> – </a:t>
            </a:r>
            <a:r>
              <a:rPr lang="uk-UA" dirty="0"/>
              <a:t>обробка дій гравця (дотику, </a:t>
            </a:r>
            <a:r>
              <a:rPr lang="uk-UA" dirty="0" err="1"/>
              <a:t>свайпи</a:t>
            </a:r>
            <a:r>
              <a:rPr lang="uk-U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PlayerMovement.cs</a:t>
            </a:r>
            <a:r>
              <a:rPr lang="en-US" dirty="0"/>
              <a:t> – </a:t>
            </a:r>
            <a:r>
              <a:rPr lang="uk-UA" dirty="0"/>
              <a:t>рух персонажа, виконання дій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BrickManager.cs</a:t>
            </a:r>
            <a:r>
              <a:rPr lang="en-US" dirty="0"/>
              <a:t> / </a:t>
            </a:r>
            <a:r>
              <a:rPr lang="en-US" dirty="0" err="1"/>
              <a:t>CollisionDetector.cs</a:t>
            </a:r>
            <a:r>
              <a:rPr lang="en-US" dirty="0"/>
              <a:t> – </a:t>
            </a:r>
            <a:r>
              <a:rPr lang="uk-UA" dirty="0"/>
              <a:t>логіка кидання цеглин та виявлення зіткнень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EnemyAI.cs</a:t>
            </a:r>
            <a:r>
              <a:rPr lang="en-US" dirty="0"/>
              <a:t> – </a:t>
            </a:r>
            <a:r>
              <a:rPr lang="uk-UA" dirty="0"/>
              <a:t>управління ворогами та їхньою поведінкою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UIManager.cs</a:t>
            </a:r>
            <a:r>
              <a:rPr lang="en-US" dirty="0"/>
              <a:t> – </a:t>
            </a:r>
            <a:r>
              <a:rPr lang="uk-UA" dirty="0"/>
              <a:t>відображення меню, екранів виграшу/програшу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AudioEngine.cs</a:t>
            </a:r>
            <a:r>
              <a:rPr lang="en-US" dirty="0"/>
              <a:t> – </a:t>
            </a:r>
            <a:r>
              <a:rPr lang="uk-UA" dirty="0"/>
              <a:t>відтворення звуків та музики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RenderEngine.cs</a:t>
            </a:r>
            <a:r>
              <a:rPr lang="en-US" dirty="0"/>
              <a:t> – </a:t>
            </a:r>
            <a:r>
              <a:rPr lang="uk-UA" dirty="0"/>
              <a:t>візуалізація об’єктів на сцені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EventSystem.cs</a:t>
            </a:r>
            <a:r>
              <a:rPr lang="en-US" dirty="0"/>
              <a:t> – </a:t>
            </a:r>
            <a:r>
              <a:rPr lang="uk-UA" dirty="0" err="1"/>
              <a:t>подієва</a:t>
            </a:r>
            <a:r>
              <a:rPr lang="uk-UA" dirty="0"/>
              <a:t> взаємодія між модулями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980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>
              <a:buNone/>
            </a:pPr>
            <a:r>
              <a:rPr lang="uk-UA" dirty="0"/>
              <a:t>Процес розробки: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Аналіз проблемної області та сценаріїв гри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Формування вимог до інтерфейсу та геймплею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err="1"/>
              <a:t>Проєктування</a:t>
            </a:r>
            <a:r>
              <a:rPr lang="uk-UA" dirty="0"/>
              <a:t> архітектури (</a:t>
            </a:r>
            <a:r>
              <a:rPr lang="en-US" dirty="0"/>
              <a:t>UML-</a:t>
            </a:r>
            <a:r>
              <a:rPr lang="uk-UA" dirty="0"/>
              <a:t>діаграми)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Розробка графічного інтерфейсу та логіки у середовищі </a:t>
            </a:r>
            <a:r>
              <a:rPr lang="en-US" dirty="0"/>
              <a:t>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Тестування та адаптація до мобільних пристроїв</a:t>
            </a:r>
          </a:p>
          <a:p>
            <a:pPr>
              <a:buNone/>
            </a:pPr>
            <a:r>
              <a:rPr lang="uk-UA" dirty="0"/>
              <a:t>Використане програмне забезпечення: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Unity – </a:t>
            </a:r>
            <a:r>
              <a:rPr lang="uk-UA" dirty="0"/>
              <a:t>рушій для розробки гри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Studio – </a:t>
            </a:r>
            <a:r>
              <a:rPr lang="uk-UA" dirty="0"/>
              <a:t>середовище для написання коду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Draw.io – </a:t>
            </a:r>
            <a:r>
              <a:rPr lang="uk-UA" dirty="0"/>
              <a:t>створення </a:t>
            </a:r>
            <a:r>
              <a:rPr lang="en-US" dirty="0"/>
              <a:t>UML-</a:t>
            </a:r>
            <a:r>
              <a:rPr lang="uk-UA" dirty="0"/>
              <a:t>діаграм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Android Studio – </a:t>
            </a:r>
            <a:r>
              <a:rPr lang="uk-UA" dirty="0"/>
              <a:t>генерація .</a:t>
            </a:r>
            <a:r>
              <a:rPr lang="en-US" dirty="0" err="1"/>
              <a:t>apk</a:t>
            </a:r>
            <a:r>
              <a:rPr lang="en-US" dirty="0"/>
              <a:t>-</a:t>
            </a:r>
            <a:r>
              <a:rPr lang="uk-UA" dirty="0"/>
              <a:t>файлу</a:t>
            </a:r>
          </a:p>
          <a:p>
            <a:pPr>
              <a:buNone/>
            </a:pPr>
            <a:r>
              <a:rPr lang="uk-UA" dirty="0"/>
              <a:t>Мови програмування та фреймворки: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C# – </a:t>
            </a:r>
            <a:r>
              <a:rPr lang="uk-UA" dirty="0"/>
              <a:t>основна мова розробки в </a:t>
            </a:r>
            <a:r>
              <a:rPr lang="en-US" dirty="0"/>
              <a:t>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Unity UI Toolkit / </a:t>
            </a:r>
            <a:r>
              <a:rPr lang="en-US" dirty="0" err="1"/>
              <a:t>UnityEngine.UI</a:t>
            </a:r>
            <a:r>
              <a:rPr lang="en-US" dirty="0"/>
              <a:t> – </a:t>
            </a:r>
            <a:r>
              <a:rPr lang="uk-UA" dirty="0"/>
              <a:t>побудова графічного інтерфейсу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JSON – </a:t>
            </a:r>
            <a:r>
              <a:rPr lang="uk-UA" dirty="0"/>
              <a:t>обмін конфігураційними даними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IL2CPP – </a:t>
            </a:r>
            <a:r>
              <a:rPr lang="uk-UA" dirty="0"/>
              <a:t>конвертація </a:t>
            </a:r>
            <a:r>
              <a:rPr lang="en-US" dirty="0"/>
              <a:t>C# </a:t>
            </a:r>
            <a:r>
              <a:rPr lang="uk-UA" dirty="0"/>
              <a:t>у </a:t>
            </a:r>
            <a:r>
              <a:rPr lang="en-US" dirty="0"/>
              <a:t>C++ </a:t>
            </a:r>
            <a:r>
              <a:rPr lang="uk-UA" dirty="0"/>
              <a:t>для </a:t>
            </a:r>
            <a:r>
              <a:rPr lang="en-US" dirty="0"/>
              <a:t>Android-</a:t>
            </a:r>
            <a:r>
              <a:rPr lang="uk-UA" dirty="0"/>
              <a:t>збірки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176FC9-7281-0CBE-A067-D98E32E470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auto">
          <a:xfrm>
            <a:off x="2307762" y="784950"/>
            <a:ext cx="444292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C9B63-894E-6AF2-AC1B-326FFD84CCC7}"/>
              </a:ext>
            </a:extLst>
          </p:cNvPr>
          <p:cNvSpPr txBox="1"/>
          <p:nvPr/>
        </p:nvSpPr>
        <p:spPr>
          <a:xfrm>
            <a:off x="2854325" y="4499700"/>
            <a:ext cx="343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Алгоритм генерація рівня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811A43E-7B3E-BF63-3514-4FA2FB46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404614" y="762580"/>
            <a:ext cx="6334770" cy="366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0;p21">
            <a:extLst>
              <a:ext uri="{FF2B5EF4-FFF2-40B4-BE49-F238E27FC236}">
                <a16:creationId xmlns:a16="http://schemas.microsoft.com/office/drawing/2014/main" id="{FEB47189-DDBB-4972-4EF0-2F2E7CD0AF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AE5D6-39E5-05B0-6212-12EF645B5E42}"/>
              </a:ext>
            </a:extLst>
          </p:cNvPr>
          <p:cNvSpPr txBox="1"/>
          <p:nvPr/>
        </p:nvSpPr>
        <p:spPr>
          <a:xfrm>
            <a:off x="1460500" y="4514016"/>
            <a:ext cx="627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Алгоритм перевірки можливості проходження рівня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197</TotalTime>
  <Words>603</Words>
  <Application>Microsoft Office PowerPoint</Application>
  <PresentationFormat>Екран (16:9)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7" baseType="lpstr">
      <vt:lpstr>Economica</vt:lpstr>
      <vt:lpstr>Symbol</vt:lpstr>
      <vt:lpstr>Arial</vt:lpstr>
      <vt:lpstr>Open Sans</vt:lpstr>
      <vt:lpstr>Шаблон презентації кваліфікаційної роботи магістрів</vt:lpstr>
      <vt:lpstr>Ігровий програмний застосунок в жанрі Roguelike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Приклад реалізації</vt:lpstr>
      <vt:lpstr>Приклад реалізації</vt:lpstr>
      <vt:lpstr>Геймплейна частина</vt:lpstr>
      <vt:lpstr>Геймплейна частина</vt:lpstr>
      <vt:lpstr>Результати та 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В'ячеслав Герцев</dc:creator>
  <cp:lastModifiedBy>Логвін Іван</cp:lastModifiedBy>
  <cp:revision>2</cp:revision>
  <dcterms:created xsi:type="dcterms:W3CDTF">2025-06-19T11:30:12Z</dcterms:created>
  <dcterms:modified xsi:type="dcterms:W3CDTF">2025-06-25T16:20:45Z</dcterms:modified>
</cp:coreProperties>
</file>